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263" r:id="rId3"/>
    <p:sldId id="281" r:id="rId4"/>
    <p:sldId id="282" r:id="rId5"/>
    <p:sldId id="283" r:id="rId6"/>
    <p:sldId id="260" r:id="rId7"/>
    <p:sldId id="287" r:id="rId8"/>
    <p:sldId id="290" r:id="rId9"/>
    <p:sldId id="276" r:id="rId10"/>
    <p:sldId id="289" r:id="rId11"/>
    <p:sldId id="274" r:id="rId12"/>
    <p:sldId id="261" r:id="rId13"/>
    <p:sldId id="285" r:id="rId14"/>
    <p:sldId id="286" r:id="rId15"/>
    <p:sldId id="264" r:id="rId16"/>
    <p:sldId id="294" r:id="rId17"/>
    <p:sldId id="330" r:id="rId18"/>
    <p:sldId id="327" r:id="rId19"/>
    <p:sldId id="295" r:id="rId20"/>
    <p:sldId id="328" r:id="rId21"/>
    <p:sldId id="265" r:id="rId22"/>
    <p:sldId id="331" r:id="rId23"/>
    <p:sldId id="266" r:id="rId24"/>
    <p:sldId id="267" r:id="rId25"/>
    <p:sldId id="340" r:id="rId26"/>
    <p:sldId id="268" r:id="rId27"/>
    <p:sldId id="269" r:id="rId28"/>
    <p:sldId id="329" r:id="rId29"/>
    <p:sldId id="337" r:id="rId30"/>
    <p:sldId id="270" r:id="rId31"/>
    <p:sldId id="271" r:id="rId32"/>
    <p:sldId id="332" r:id="rId33"/>
    <p:sldId id="333" r:id="rId34"/>
    <p:sldId id="277" r:id="rId35"/>
    <p:sldId id="278" r:id="rId36"/>
    <p:sldId id="279" r:id="rId37"/>
    <p:sldId id="280" r:id="rId38"/>
    <p:sldId id="335" r:id="rId3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faa/faad3f9ceca28581f28ea9774d58bdc4/PEDOPYT_isp_-PIVKINA-I.I..pdf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ds88sar.schoolrm.ru/sveden/employees/11226/40027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57058"/>
            <a:ext cx="4953000" cy="3896142"/>
          </a:xfrm>
        </p:spPr>
        <p:txBody>
          <a:bodyPr>
            <a:noAutofit/>
          </a:bodyPr>
          <a:lstStyle/>
          <a:p>
            <a:pPr algn="l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08.02.1986 г.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ВПО «МГПИ им. М. Е. </a:t>
            </a:r>
            <a:r>
              <a:rPr lang="ru-RU" sz="1700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дополнительной специальностью «Логопедия» 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«Учитель - </a:t>
            </a:r>
            <a:r>
              <a:rPr lang="ru-RU" sz="1700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учитель-логопед»</a:t>
            </a:r>
            <a:b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ВСГ 1156830, рег. номер 3089</a:t>
            </a:r>
            <a:b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30.06.2008 г.</a:t>
            </a:r>
            <a:b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b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специальности): 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лет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b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13.03.2019 г. , (Приказ Министерства образования РМ</a:t>
            </a:r>
            <a:r>
              <a:rPr lang="ru-RU" sz="17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313 от 26.03.2019г.)</a:t>
            </a:r>
            <a:br>
              <a:rPr lang="ru-RU" sz="1700" dirty="0">
                <a:solidFill>
                  <a:srgbClr val="002060"/>
                </a:solidFill>
                <a:latin typeface="Century Schoolbook" pitchFamily="18" charset="0"/>
              </a:rPr>
            </a:br>
            <a:endParaRPr lang="ru-RU" sz="1700" dirty="0"/>
          </a:p>
        </p:txBody>
      </p:sp>
      <p:pic>
        <p:nvPicPr>
          <p:cNvPr id="4" name="Содержимое 3" descr="Пивкина Ирина Ивановна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590800"/>
            <a:ext cx="304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" y="762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304800"/>
            <a:ext cx="8229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br>
              <a:rPr lang="ru-RU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Пивкиной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Ирины Ивановны</a:t>
            </a:r>
            <a:br>
              <a:rPr lang="ru-RU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инструктора по физической культуре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</a:t>
            </a:r>
            <a:b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«Детский сад № 88» г. о. Саранск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олоткова Вика 2 мест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314" y="214290"/>
            <a:ext cx="4205286" cy="6357982"/>
          </a:xfrm>
        </p:spPr>
      </p:pic>
      <p:pic>
        <p:nvPicPr>
          <p:cNvPr id="1026" name="Picture 2" descr="C:\Users\1\Desktop\грамоты, сертиф 2023\Мусаева Алина 3 мес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357718" cy="6643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88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Романов Андрей 3 мест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0600" y="-1"/>
            <a:ext cx="4545875" cy="6858001"/>
          </a:xfrm>
        </p:spPr>
      </p:pic>
      <p:pic>
        <p:nvPicPr>
          <p:cNvPr id="8" name="Содержимое 5" descr="Молот Вика 1 место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4365231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</p:txBody>
      </p:sp>
      <p:pic>
        <p:nvPicPr>
          <p:cNvPr id="4" name="Содержимое 3" descr="публик РИЦО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587" y="655339"/>
            <a:ext cx="4038600" cy="6172201"/>
          </a:xfrm>
        </p:spPr>
      </p:pic>
      <p:pic>
        <p:nvPicPr>
          <p:cNvPr id="1026" name="Picture 2" descr="C:\Users\1\Desktop\грамоты, сертиф 2023\публикац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196" y="655341"/>
            <a:ext cx="4167218" cy="6172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153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696200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(очно)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3A0D9-5650-4347-869D-73462B5CF5E9}"/>
              </a:ext>
            </a:extLst>
          </p:cNvPr>
          <p:cNvSpPr txBox="1"/>
          <p:nvPr/>
        </p:nvSpPr>
        <p:spPr>
          <a:xfrm>
            <a:off x="1277247" y="2057400"/>
            <a:ext cx="616463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2</a:t>
            </a:r>
          </a:p>
          <a:p>
            <a:pPr algn="ctr"/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- 1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1</a:t>
            </a:r>
          </a:p>
          <a:p>
            <a:pPr algn="ctr"/>
            <a:r>
              <a:rPr lang="ru-RU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- 1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кан справок Пивкина\Справк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85728"/>
            <a:ext cx="4572032" cy="6287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328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Скан справок Пивкина\Справка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2864"/>
            <a:ext cx="4171951" cy="6572272"/>
          </a:xfrm>
          <a:prstGeom prst="rect">
            <a:avLst/>
          </a:prstGeom>
          <a:noFill/>
        </p:spPr>
      </p:pic>
      <p:pic>
        <p:nvPicPr>
          <p:cNvPr id="2052" name="Picture 4" descr="F:\Скан справок Пивкина\Справк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142864"/>
            <a:ext cx="4143404" cy="6572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493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830444"/>
              </p:ext>
            </p:extLst>
          </p:nvPr>
        </p:nvGraphicFramePr>
        <p:xfrm>
          <a:off x="827584" y="1219200"/>
          <a:ext cx="7402015" cy="5379556"/>
        </p:xfrm>
        <a:graphic>
          <a:graphicData uri="http://schemas.openxmlformats.org/drawingml/2006/table">
            <a:tbl>
              <a:tblPr/>
              <a:tblGrid>
                <a:gridCol w="1405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4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dirty="0"/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lang="ru-RU" sz="9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9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24.03.2022 г.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 "Информационно-методический центр"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"Терренкур - маршрут бодрости"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семинар-практикум для инструкторов по физической культуре "Лучшие практики по организации физкультурно-оздоровительной работы с детьми дошкольного возраста «Детский сад – территория здоровья»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уровень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743675"/>
                  </a:ext>
                </a:extLst>
              </a:tr>
              <a:tr h="14609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27.05.2021 г.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 и укрепление здоровья детей дошкольного возраста через организацию дополнительных услуг физкультурно-оздоровительной направленности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искуссионная площадка "Здоровьесберегающие технологии дошкольного образования: инновационный ракурс"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756528"/>
                  </a:ext>
                </a:extLst>
              </a:tr>
              <a:tr h="19211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Международный уровень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3796551"/>
                  </a:ext>
                </a:extLst>
              </a:tr>
              <a:tr h="14609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26.04.2022 г.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ФГБОУ ВО «Мордовский государственный педагогический университет имени </a:t>
                      </a:r>
                      <a:r>
                        <a:rPr lang="ru-RU" sz="12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М.Е.Евсевьева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"Совершенствование двигательных умений детей старшего дошкольного возраста"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Межрегионального научно-практического семинара "Актуальные проблемы педагогики и методики дошкольного и начального образования" в рамках Международной научно-практической конференции "58-е </a:t>
                      </a:r>
                      <a:r>
                        <a:rPr lang="ru-RU" sz="12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Евсевьевские</a:t>
                      </a:r>
                      <a:r>
                        <a:rPr lang="ru-RU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чтения"</a:t>
                      </a:r>
                      <a:endParaRPr lang="ru-RU" sz="12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1210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4" y="33265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справка МРИО.jpg">
            <a:extLst>
              <a:ext uri="{FF2B5EF4-FFF2-40B4-BE49-F238E27FC236}">
                <a16:creationId xmlns:a16="http://schemas.microsoft.com/office/drawing/2014/main" id="{86FFAD41-1529-473C-A2DC-453648D5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28604"/>
            <a:ext cx="4038600" cy="5895996"/>
          </a:xfrm>
          <a:prstGeom prst="rect">
            <a:avLst/>
          </a:prstGeom>
        </p:spPr>
      </p:pic>
      <p:pic>
        <p:nvPicPr>
          <p:cNvPr id="3" name="Содержимое 4" descr="справка-терренкур.jpg">
            <a:extLst>
              <a:ext uri="{FF2B5EF4-FFF2-40B4-BE49-F238E27FC236}">
                <a16:creationId xmlns:a16="http://schemas.microsoft.com/office/drawing/2014/main" id="{7C3A677C-6458-4282-912D-17B0C0F0B9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428605"/>
            <a:ext cx="3967087" cy="5872028"/>
          </a:xfrm>
        </p:spPr>
      </p:pic>
    </p:spTree>
    <p:extLst>
      <p:ext uri="{BB962C8B-B14F-4D97-AF65-F5344CB8AC3E}">
        <p14:creationId xmlns:p14="http://schemas.microsoft.com/office/powerpoint/2010/main" val="184554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  <a:b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«Современные подходы к взаимодействию с родителями и детьми дошкольного возраста по привлечению к здоровому образу жизни»</a:t>
            </a:r>
          </a:p>
          <a:p>
            <a:pPr algn="ctr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https://ds88sar.schoolrm.ru/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страницах сети Интернет: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https://upload2.schoolrm.ru/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iblock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faa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/faad3f9ceca28581f28ea9774d58bdc4/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PEDOPYT_isp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_-PIVKINA-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I.I..pdf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A7828D-D910-4960-9A73-AA68D97F3527}"/>
              </a:ext>
            </a:extLst>
          </p:cNvPr>
          <p:cNvSpPr txBox="1"/>
          <p:nvPr/>
        </p:nvSpPr>
        <p:spPr>
          <a:xfrm>
            <a:off x="3962400" y="220980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</a:t>
            </a:r>
          </a:p>
        </p:txBody>
      </p:sp>
      <p:pic>
        <p:nvPicPr>
          <p:cNvPr id="2050" name="Picture 2" descr="C:\Users\1\Desktop\грамоты, сертиф 2023\сертиф Евсевьевские чте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70091"/>
            <a:ext cx="5000642" cy="6787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3751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мероприятий (</a:t>
            </a:r>
            <a:r>
              <a:rPr lang="ru-RU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026" name="Picture 2" descr="F:\Скан справок Пивкина\Справка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58215"/>
            <a:ext cx="4071966" cy="5599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кан справок Пивкина\Справка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8583"/>
            <a:ext cx="4214810" cy="6572272"/>
          </a:xfrm>
          <a:prstGeom prst="rect">
            <a:avLst/>
          </a:prstGeom>
          <a:noFill/>
        </p:spPr>
      </p:pic>
      <p:pic>
        <p:nvPicPr>
          <p:cNvPr id="2051" name="Picture 3" descr="F:\Скан справок Пивкина\Справка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8583"/>
            <a:ext cx="4171952" cy="6572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1893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1026" name="Picture 2" descr="C:\Users\1\Desktop\приказ площ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9823" y="1295400"/>
            <a:ext cx="3944177" cy="5562600"/>
          </a:xfrm>
          <a:prstGeom prst="rect">
            <a:avLst/>
          </a:prstGeom>
          <a:noFill/>
        </p:spPr>
      </p:pic>
      <p:pic>
        <p:nvPicPr>
          <p:cNvPr id="1028" name="Picture 4" descr="C:\Users\1\Desktop\приказ площ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3955869" cy="5562600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9126DD-3BFB-4C91-833A-211A212391C2}"/>
              </a:ext>
            </a:extLst>
          </p:cNvPr>
          <p:cNvSpPr/>
          <p:nvPr/>
        </p:nvSpPr>
        <p:spPr>
          <a:xfrm>
            <a:off x="5715000" y="2895600"/>
            <a:ext cx="2971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</a:p>
        </p:txBody>
      </p:sp>
      <p:pic>
        <p:nvPicPr>
          <p:cNvPr id="5" name="Picture 2" descr="C:\Users\1\Desktop\справка гто судья.jpg">
            <a:extLst>
              <a:ext uri="{FF2B5EF4-FFF2-40B4-BE49-F238E27FC236}">
                <a16:creationId xmlns:a16="http://schemas.microsoft.com/office/drawing/2014/main" id="{92E2CD02-BBB4-425C-A835-8D6EE28167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109" y="692696"/>
            <a:ext cx="4149781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справка ЦО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15462"/>
            <a:ext cx="3786214" cy="5827075"/>
          </a:xfrm>
          <a:prstGeom prst="rect">
            <a:avLst/>
          </a:prstGeom>
          <a:noFill/>
        </p:spPr>
      </p:pic>
      <p:pic>
        <p:nvPicPr>
          <p:cNvPr id="3075" name="Picture 3" descr="C:\Users\1\Desktop\справка ЦОП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648" y="500042"/>
            <a:ext cx="3892209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042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</a:p>
        </p:txBody>
      </p:sp>
      <p:pic>
        <p:nvPicPr>
          <p:cNvPr id="3074" name="Picture 2" descr="C:\Users\1\Desktop\справка настав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718041"/>
            <a:ext cx="4019551" cy="6139959"/>
          </a:xfrm>
          <a:prstGeom prst="rect">
            <a:avLst/>
          </a:prstGeom>
          <a:noFill/>
        </p:spPr>
      </p:pic>
      <p:pic>
        <p:nvPicPr>
          <p:cNvPr id="3" name="Picture 2" descr="F:\Скан справок Пивкина\Справка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714356"/>
            <a:ext cx="4000528" cy="6143644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CC7C1F-0226-44E5-902B-781D7E069431}"/>
              </a:ext>
            </a:extLst>
          </p:cNvPr>
          <p:cNvSpPr/>
          <p:nvPr/>
        </p:nvSpPr>
        <p:spPr>
          <a:xfrm>
            <a:off x="683568" y="3068960"/>
            <a:ext cx="302433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4098" name="Picture 2" descr="C:\Users\1\Desktop\прик Иннова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3"/>
            <a:ext cx="3357554" cy="5643578"/>
          </a:xfrm>
          <a:prstGeom prst="rect">
            <a:avLst/>
          </a:prstGeom>
          <a:noFill/>
        </p:spPr>
      </p:pic>
      <p:pic>
        <p:nvPicPr>
          <p:cNvPr id="4099" name="Picture 3" descr="C:\Users\1\Desktop\прик Инновац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500174"/>
            <a:ext cx="5643570" cy="5017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87318D-221F-4899-9758-1B807320DE58}"/>
              </a:ext>
            </a:extLst>
          </p:cNvPr>
          <p:cNvSpPr txBox="1"/>
          <p:nvPr/>
        </p:nvSpPr>
        <p:spPr>
          <a:xfrm>
            <a:off x="990601" y="5562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https://ds88sar.schoolrm.ru/sveden/employees/11226/400272/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1\Desktop\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630087" cy="5214974"/>
          </a:xfrm>
          <a:prstGeom prst="rect">
            <a:avLst/>
          </a:prstGeom>
          <a:noFill/>
        </p:spPr>
      </p:pic>
      <p:pic>
        <p:nvPicPr>
          <p:cNvPr id="2051" name="Picture 3" descr="C:\Users\1\Desktop\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7" y="214290"/>
            <a:ext cx="3748406" cy="5286412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FCD34-2691-416F-AF54-7EB95F1E5B73}"/>
              </a:ext>
            </a:extLst>
          </p:cNvPr>
          <p:cNvSpPr/>
          <p:nvPr/>
        </p:nvSpPr>
        <p:spPr>
          <a:xfrm>
            <a:off x="5715000" y="3356992"/>
            <a:ext cx="216936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31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правка иннов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85728"/>
            <a:ext cx="4214842" cy="619363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организации физкультурных занятий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000693"/>
            <a:ext cx="3886200" cy="5748744"/>
          </a:xfrm>
        </p:spPr>
      </p:pic>
      <p:pic>
        <p:nvPicPr>
          <p:cNvPr id="6" name="Содержимое 5" descr="1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9628" y="990600"/>
            <a:ext cx="4131972" cy="58674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Степень осуществления просветительской функции</a:t>
            </a:r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143000"/>
            <a:ext cx="3817307" cy="5715000"/>
          </a:xfrm>
        </p:spPr>
      </p:pic>
      <p:pic>
        <p:nvPicPr>
          <p:cNvPr id="6" name="Содержимое 5" descr="13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26693" y="1143000"/>
            <a:ext cx="3817307" cy="5715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58754-FC79-4D17-8315-B6758D0560ED}"/>
              </a:ext>
            </a:extLst>
          </p:cNvPr>
          <p:cNvSpPr txBox="1"/>
          <p:nvPr/>
        </p:nvSpPr>
        <p:spPr>
          <a:xfrm>
            <a:off x="2328810" y="1676400"/>
            <a:ext cx="42139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- 1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2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3819"/>
          <a:stretch>
            <a:fillRect/>
          </a:stretch>
        </p:blipFill>
        <p:spPr bwMode="auto">
          <a:xfrm>
            <a:off x="0" y="975497"/>
            <a:ext cx="4114800" cy="588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599" y="885041"/>
            <a:ext cx="4343401" cy="5972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F85A60-9AA3-4152-A39A-80A3F209360D}"/>
              </a:ext>
            </a:extLst>
          </p:cNvPr>
          <p:cNvSpPr/>
          <p:nvPr/>
        </p:nvSpPr>
        <p:spPr>
          <a:xfrm>
            <a:off x="6019800" y="3657600"/>
            <a:ext cx="2362200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63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2.schoolrm.ru/grain.tables/065/0654a243d4670c1e45b8daff5dfbc3ef/Pivkina-1.jpg">
            <a:extLst>
              <a:ext uri="{FF2B5EF4-FFF2-40B4-BE49-F238E27FC236}">
                <a16:creationId xmlns:a16="http://schemas.microsoft.com/office/drawing/2014/main" id="{42AC3230-8271-4AD2-9DBB-EC3C0A08E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66" y="161362"/>
            <a:ext cx="4424361" cy="68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1\Desktop\грамоты, сертиф 2023\диплом 3м конкур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917" y="112440"/>
            <a:ext cx="435768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8692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</p:txBody>
      </p:sp>
      <p:pic>
        <p:nvPicPr>
          <p:cNvPr id="5" name="Содержимое 4" descr="благодарность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4669" y="838200"/>
            <a:ext cx="4118082" cy="5943600"/>
          </a:xfrm>
        </p:spPr>
      </p:pic>
      <p:pic>
        <p:nvPicPr>
          <p:cNvPr id="6" name="Содержимое 5" descr="благдарность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9512" y="838200"/>
            <a:ext cx="4269821" cy="6019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РМ Рейл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05288" y="214290"/>
            <a:ext cx="4286248" cy="6643710"/>
          </a:xfrm>
        </p:spPr>
      </p:pic>
      <p:pic>
        <p:nvPicPr>
          <p:cNvPr id="5" name="Содержимое 4" descr="благодарность 2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14290"/>
            <a:ext cx="4302053" cy="664371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лагодарность ЦОП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288" y="1219200"/>
            <a:ext cx="7346831" cy="5334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благ родители 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347325"/>
            <a:ext cx="4249085" cy="6510675"/>
          </a:xfrm>
        </p:spPr>
      </p:pic>
      <p:pic>
        <p:nvPicPr>
          <p:cNvPr id="7" name="Содержимое 6" descr="благод родители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799840" y="342919"/>
            <a:ext cx="4344160" cy="6515081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лагод 20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4392725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анализа текущей документации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2179" y="1001002"/>
            <a:ext cx="3965021" cy="5856998"/>
          </a:xfrm>
        </p:spPr>
      </p:pic>
      <p:pic>
        <p:nvPicPr>
          <p:cNvPr id="6" name="Содержимое 5" descr="2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9759" y="990601"/>
            <a:ext cx="3972062" cy="58674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523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Эффективность организации и проведения мероприятий оздоровительного характера</a:t>
            </a:r>
          </a:p>
        </p:txBody>
      </p:sp>
      <p:pic>
        <p:nvPicPr>
          <p:cNvPr id="5" name="Содержимое 4" descr="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219200"/>
            <a:ext cx="3817307" cy="5638800"/>
          </a:xfrm>
        </p:spPr>
      </p:pic>
      <p:pic>
        <p:nvPicPr>
          <p:cNvPr id="6" name="Содержимое 5" descr="3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4513" y="1219200"/>
            <a:ext cx="3923343" cy="5638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турнирах, соревнованиях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BCEA-5A57-4BB5-8166-C41597007401}"/>
              </a:ext>
            </a:extLst>
          </p:cNvPr>
          <p:cNvSpPr txBox="1"/>
          <p:nvPr/>
        </p:nvSpPr>
        <p:spPr>
          <a:xfrm>
            <a:off x="838200" y="17526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- 1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- 6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 – 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грамоты, сертиф 2023\Диплом ЛДП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75638"/>
            <a:ext cx="4643470" cy="676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85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7A904B-B03E-4599-9E3E-86192F0131C9}"/>
              </a:ext>
            </a:extLst>
          </p:cNvPr>
          <p:cNvSpPr txBox="1"/>
          <p:nvPr/>
        </p:nvSpPr>
        <p:spPr>
          <a:xfrm>
            <a:off x="1066800" y="3810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ВФСК «Готов к труду и обороне»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ступень «К стартам готов!»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4" descr="ГТО Давыдова Ирина.jpg">
            <a:extLst>
              <a:ext uri="{FF2B5EF4-FFF2-40B4-BE49-F238E27FC236}">
                <a16:creationId xmlns:a16="http://schemas.microsoft.com/office/drawing/2014/main" id="{1FCB71A0-983A-4C60-823B-270FA1B5D9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88886"/>
            <a:ext cx="4191000" cy="2492514"/>
          </a:xfrm>
        </p:spPr>
      </p:pic>
      <p:pic>
        <p:nvPicPr>
          <p:cNvPr id="7" name="Содержимое 5" descr="ГТО Карабанова Мадина.jpg">
            <a:extLst>
              <a:ext uri="{FF2B5EF4-FFF2-40B4-BE49-F238E27FC236}">
                <a16:creationId xmlns:a16="http://schemas.microsoft.com/office/drawing/2014/main" id="{9CB33981-356F-4639-A55A-D6E7E7DA36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7700" y="1105819"/>
            <a:ext cx="4654335" cy="2492514"/>
          </a:xfrm>
          <a:prstGeom prst="rect">
            <a:avLst/>
          </a:prstGeom>
        </p:spPr>
      </p:pic>
      <p:pic>
        <p:nvPicPr>
          <p:cNvPr id="8" name="Содержимое 4" descr="ГТО Сунгаева.jpg">
            <a:extLst>
              <a:ext uri="{FF2B5EF4-FFF2-40B4-BE49-F238E27FC236}">
                <a16:creationId xmlns:a16="http://schemas.microsoft.com/office/drawing/2014/main" id="{FC4B35F0-5E43-4ADA-B557-7C84CC7B5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0" y="4001420"/>
            <a:ext cx="4216400" cy="2509447"/>
          </a:xfrm>
          <a:prstGeom prst="rect">
            <a:avLst/>
          </a:prstGeom>
        </p:spPr>
      </p:pic>
      <p:pic>
        <p:nvPicPr>
          <p:cNvPr id="9" name="Содержимое 5" descr="ГТО Кавторина.jpg">
            <a:extLst>
              <a:ext uri="{FF2B5EF4-FFF2-40B4-BE49-F238E27FC236}">
                <a16:creationId xmlns:a16="http://schemas.microsoft.com/office/drawing/2014/main" id="{C99AABFE-6676-47B1-B92C-69E98C61F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100" y="4006572"/>
            <a:ext cx="4654335" cy="24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7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ТО Лилов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4572000" cy="2895600"/>
          </a:xfrm>
        </p:spPr>
      </p:pic>
      <p:pic>
        <p:nvPicPr>
          <p:cNvPr id="7" name="Содержимое 4" descr="ГТО Паничкина Марьян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505200"/>
            <a:ext cx="5330052" cy="2895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F81BD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949</TotalTime>
  <Words>410</Words>
  <Application>Microsoft Office PowerPoint</Application>
  <PresentationFormat>Экран (4:3)</PresentationFormat>
  <Paragraphs>60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Schoolbook</vt:lpstr>
      <vt:lpstr>Times New Roman</vt:lpstr>
      <vt:lpstr>Office Theme</vt:lpstr>
      <vt:lpstr>Дата рождения: 08.02.1986 г. Профессиональное образование: высшее,  ГОУ ВПО «МГПИ им. М. Е. Евсевьева»,  Специальность  «Олигофренопедагогика» с дополнительной специальностью «Логопедия»  Квалификация: «Учитель - олигофренопедагог и учитель-логопед» Диплом № ВСГ 1156830, рег. номер 3089 Дата выдачи 30.06.2008 г. Общий трудовой стаж:  15 лет Стаж педагогической работы  (по специальности):  10 лет Наличие квалификационной категории: высшая Дата последней аттестации:  13.03.2019 г. , (Приказ Министерства образования РМ № 313 от 26.03.2019г.) </vt:lpstr>
      <vt:lpstr>ПРЕДСТАВЛЕНИЕ СОБСТВЕННОГО ПЕДАГОГИЧЕСКОГО ОПЫТА </vt:lpstr>
      <vt:lpstr>Формы организации физкультурных занятий</vt:lpstr>
      <vt:lpstr>Результаты анализа текущей документации</vt:lpstr>
      <vt:lpstr>Эффективность организации и проведения мероприятий оздоровительного характера</vt:lpstr>
      <vt:lpstr>Результаты участия воспитанников в конкурсах, турнирах,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мастер-классов, открытых занятий, мероприятий (очно) 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</vt:lpstr>
      <vt:lpstr>Экспертная деятельность</vt:lpstr>
      <vt:lpstr>Презентация PowerPoint</vt:lpstr>
      <vt:lpstr>Наставничество</vt:lpstr>
      <vt:lpstr>Результаты участия в инновационной (экспериментальной) деятельности</vt:lpstr>
      <vt:lpstr>Презентация PowerPoint</vt:lpstr>
      <vt:lpstr>Презентация PowerPoint</vt:lpstr>
      <vt:lpstr>Степень осуществления просветительской функции</vt:lpstr>
      <vt:lpstr>Участие педагога в профессиональных конкурсах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Admakin Family</cp:lastModifiedBy>
  <cp:revision>104</cp:revision>
  <dcterms:created xsi:type="dcterms:W3CDTF">2023-12-02T16:13:33Z</dcterms:created>
  <dcterms:modified xsi:type="dcterms:W3CDTF">2023-12-21T06:39:48Z</dcterms:modified>
</cp:coreProperties>
</file>