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</p:sldMasterIdLst>
  <p:notesMasterIdLst>
    <p:notesMasterId r:id="rId47"/>
  </p:notesMasterIdLst>
  <p:sldIdLst>
    <p:sldId id="258" r:id="rId3"/>
    <p:sldId id="261" r:id="rId4"/>
    <p:sldId id="343" r:id="rId5"/>
    <p:sldId id="344" r:id="rId6"/>
    <p:sldId id="267" r:id="rId7"/>
    <p:sldId id="359" r:id="rId8"/>
    <p:sldId id="361" r:id="rId9"/>
    <p:sldId id="360" r:id="rId10"/>
    <p:sldId id="406" r:id="rId11"/>
    <p:sldId id="353" r:id="rId12"/>
    <p:sldId id="364" r:id="rId13"/>
    <p:sldId id="346" r:id="rId14"/>
    <p:sldId id="349" r:id="rId15"/>
    <p:sldId id="354" r:id="rId16"/>
    <p:sldId id="303" r:id="rId17"/>
    <p:sldId id="355" r:id="rId18"/>
    <p:sldId id="357" r:id="rId19"/>
    <p:sldId id="407" r:id="rId20"/>
    <p:sldId id="409" r:id="rId21"/>
    <p:sldId id="350" r:id="rId22"/>
    <p:sldId id="369" r:id="rId23"/>
    <p:sldId id="408" r:id="rId24"/>
    <p:sldId id="410" r:id="rId25"/>
    <p:sldId id="420" r:id="rId26"/>
    <p:sldId id="297" r:id="rId27"/>
    <p:sldId id="412" r:id="rId28"/>
    <p:sldId id="411" r:id="rId29"/>
    <p:sldId id="387" r:id="rId30"/>
    <p:sldId id="376" r:id="rId31"/>
    <p:sldId id="298" r:id="rId32"/>
    <p:sldId id="392" r:id="rId33"/>
    <p:sldId id="414" r:id="rId34"/>
    <p:sldId id="301" r:id="rId35"/>
    <p:sldId id="405" r:id="rId36"/>
    <p:sldId id="284" r:id="rId37"/>
    <p:sldId id="394" r:id="rId38"/>
    <p:sldId id="398" r:id="rId39"/>
    <p:sldId id="418" r:id="rId40"/>
    <p:sldId id="399" r:id="rId41"/>
    <p:sldId id="417" r:id="rId42"/>
    <p:sldId id="416" r:id="rId43"/>
    <p:sldId id="279" r:id="rId44"/>
    <p:sldId id="419" r:id="rId45"/>
    <p:sldId id="381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2828"/>
    <a:srgbClr val="66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76" autoAdjust="0"/>
  </p:normalViewPr>
  <p:slideViewPr>
    <p:cSldViewPr>
      <p:cViewPr varScale="1">
        <p:scale>
          <a:sx n="86" d="100"/>
          <a:sy n="86" d="100"/>
        </p:scale>
        <p:origin x="-15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-20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D407F-7FDC-4654-9D47-0B0F1ADA3096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51EF2-77BC-4AF1-83B3-0BE18EA77D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128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51EF2-77BC-4AF1-83B3-0BE18EA77D6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83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186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465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1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724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247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460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887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08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973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617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598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6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37AF45-D6BF-444F-9B61-0DD44B2419D4}" type="datetimeFigureOut">
              <a:rPr lang="ru-RU" smtClean="0"/>
              <a:pPr/>
              <a:t>07.11.2022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8165B10-D957-419C-8DFD-56A7DDA7F71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1052736"/>
            <a:ext cx="8136904" cy="5400600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altLang="ru-RU" sz="24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rebuchet MS" pitchFamily="34" charset="0"/>
              </a:rPr>
              <a:t>ПОРТФОЛИО</a:t>
            </a:r>
          </a:p>
          <a:p>
            <a:pPr marL="0" indent="0" algn="ctr">
              <a:buNone/>
            </a:pPr>
            <a:endParaRPr lang="ru-RU" altLang="ru-RU" sz="24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rebuchet MS" pitchFamily="34" charset="0"/>
            </a:endParaRPr>
          </a:p>
          <a:p>
            <a:pPr marL="0" lvl="0" indent="0" algn="ctr">
              <a:buClr>
                <a:srgbClr val="72A376"/>
              </a:buClr>
              <a:buNone/>
            </a:pPr>
            <a:r>
              <a:rPr lang="ru-RU" sz="128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Улановой </a:t>
            </a:r>
            <a:r>
              <a:rPr lang="ru-RU" sz="128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Виктории Викторовны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80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музыкального руководителя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структурного подразделения 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96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№114 комбинированного вида» </a:t>
            </a:r>
            <a:endParaRPr lang="ru-RU" sz="9600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96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«Радуга» комбинированного </a:t>
            </a:r>
            <a:r>
              <a:rPr lang="ru-RU" sz="96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вида»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Рузаевского </a:t>
            </a:r>
            <a:r>
              <a:rPr lang="ru-RU" sz="9600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района </a:t>
            </a:r>
            <a:endParaRPr lang="ru-RU" sz="9600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</a:t>
            </a:r>
            <a:endParaRPr lang="ru-RU" sz="9600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54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512168"/>
          </a:xfrm>
        </p:spPr>
        <p:txBody>
          <a:bodyPr anchor="t"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</a:t>
            </a:r>
            <a:r>
              <a:rPr lang="ru-RU" sz="2800" b="1" kern="50" dirty="0">
                <a:effectLst/>
                <a:latin typeface="Times New Roman"/>
                <a:ea typeface="Times New Roman"/>
                <a:cs typeface="Times New Roman"/>
              </a:rPr>
              <a:t>конкурсах</a:t>
            </a:r>
            <a:r>
              <a:rPr lang="ru-RU" sz="2800" b="1" kern="50" dirty="0" smtClean="0">
                <a:effectLst/>
                <a:latin typeface="Times New Roman"/>
                <a:ea typeface="Times New Roman"/>
                <a:cs typeface="Times New Roman"/>
              </a:rPr>
              <a:t>; выставках; турнирах</a:t>
            </a:r>
            <a:r>
              <a:rPr lang="ru-RU" sz="2800" b="1" kern="50" dirty="0">
                <a:effectLst/>
                <a:latin typeface="Times New Roman"/>
                <a:ea typeface="Times New Roman"/>
                <a:cs typeface="Times New Roman"/>
              </a:rPr>
              <a:t>; </a:t>
            </a:r>
            <a:r>
              <a:rPr lang="ru-RU" sz="2800" b="1" kern="50" dirty="0" smtClean="0">
                <a:effectLst/>
                <a:latin typeface="Times New Roman"/>
                <a:ea typeface="Times New Roman"/>
                <a:cs typeface="Times New Roman"/>
              </a:rPr>
              <a:t>соревнованиях; акциях; </a:t>
            </a:r>
            <a:r>
              <a:rPr lang="ru-RU" sz="2800" b="1" kern="50" dirty="0" smtClean="0">
                <a:effectLst/>
                <a:latin typeface="Times New Roman"/>
                <a:ea typeface="Times New Roman"/>
              </a:rPr>
              <a:t>фестивалях</a:t>
            </a:r>
            <a: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6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cap="none" dirty="0">
              <a:solidFill>
                <a:srgbClr val="7C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3933056"/>
            <a:ext cx="543739" cy="400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23900" indent="-368300" defTabSz="449263" fontAlgn="base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>
                <a:srgbClr val="000000"/>
              </a:buClr>
              <a:buSzPct val="100000"/>
              <a:defRPr/>
            </a:pPr>
            <a:endParaRPr lang="ru-RU" dirty="0">
              <a:solidFill>
                <a:srgbClr val="000000"/>
              </a:solidFill>
              <a:latin typeface="Monotype Corsiva" panose="03010101010201010101" pitchFamily="66" charset="0"/>
              <a:ea typeface="Verdana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380238"/>
            <a:ext cx="7488832" cy="2677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7C2828"/>
                </a:solidFill>
                <a:latin typeface="Times New Roman"/>
                <a:ea typeface="Times New Roman"/>
              </a:rPr>
              <a:t>Победы и призовые места в заочных</a:t>
            </a:r>
            <a:r>
              <a:rPr lang="ru-RU" sz="2400" b="1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/ дистанционных </a:t>
            </a:r>
            <a:r>
              <a:rPr lang="ru-RU" sz="2400" b="1" kern="50" dirty="0">
                <a:solidFill>
                  <a:srgbClr val="7C2828"/>
                </a:solidFill>
                <a:latin typeface="Times New Roman"/>
                <a:ea typeface="Times New Roman"/>
              </a:rPr>
              <a:t>мероприятиях  в сети «Интернет</a:t>
            </a:r>
            <a:r>
              <a:rPr lang="ru-RU" sz="2400" b="1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»  </a:t>
            </a:r>
          </a:p>
          <a:p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Победы </a:t>
            </a:r>
            <a:r>
              <a:rPr lang="ru-RU" sz="2400" b="1" kern="50" dirty="0">
                <a:solidFill>
                  <a:srgbClr val="7C2828"/>
                </a:solidFill>
                <a:latin typeface="Times New Roman"/>
                <a:ea typeface="Times New Roman"/>
              </a:rPr>
              <a:t>и призовые места в очных международных </a:t>
            </a:r>
            <a:r>
              <a:rPr lang="ru-RU" sz="2400" b="1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мероприятиях 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90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483879"/>
              </p:ext>
            </p:extLst>
          </p:nvPr>
        </p:nvGraphicFramePr>
        <p:xfrm>
          <a:off x="251520" y="548680"/>
          <a:ext cx="8712967" cy="3566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35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446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0047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70433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60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Год участия</a:t>
                      </a:r>
                      <a:endParaRPr lang="ru-RU" sz="1300" b="0" dirty="0">
                        <a:solidFill>
                          <a:srgbClr val="7C2828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Название конкурса</a:t>
                      </a:r>
                      <a:endParaRPr lang="ru-RU" sz="1300" b="0" dirty="0">
                        <a:solidFill>
                          <a:srgbClr val="7C2828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Организатор конкурса</a:t>
                      </a:r>
                      <a:endParaRPr lang="ru-RU" sz="1300" b="0" dirty="0">
                        <a:solidFill>
                          <a:srgbClr val="7C2828"/>
                        </a:solidFill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Результат участия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b="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Победы и призовые места в заочных/дистанционных мероприятиях  в сети «Интернет»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C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953" marR="559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2020г</a:t>
                      </a:r>
                      <a:r>
                        <a:rPr lang="ru-RU" sz="1100" dirty="0">
                          <a:effectLst/>
                        </a:rPr>
                        <a:t>.</a:t>
                      </a:r>
                      <a:endParaRPr lang="ru-RU" sz="900" dirty="0">
                        <a:solidFill>
                          <a:srgbClr val="7C282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Всероссийский </a:t>
                      </a:r>
                      <a:r>
                        <a:rPr lang="ru-RU" sz="1300" dirty="0">
                          <a:effectLst/>
                        </a:rPr>
                        <a:t>конкурс «</a:t>
                      </a:r>
                      <a:r>
                        <a:rPr lang="ru-RU" sz="1300" dirty="0" smtClean="0">
                          <a:effectLst/>
                        </a:rPr>
                        <a:t>Талантливые </a:t>
                      </a:r>
                      <a:r>
                        <a:rPr lang="ru-RU" sz="1300" dirty="0">
                          <a:effectLst/>
                        </a:rPr>
                        <a:t>дети России»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Всероссийское </a:t>
                      </a:r>
                      <a:r>
                        <a:rPr lang="ru-RU" sz="1300" dirty="0">
                          <a:effectLst/>
                        </a:rPr>
                        <a:t>СМИ "Твори! Участвуй! Побеждай!"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Диплом </a:t>
                      </a:r>
                      <a:r>
                        <a:rPr lang="ru-RU" sz="1300" dirty="0">
                          <a:effectLst/>
                        </a:rPr>
                        <a:t>Победителя </a:t>
                      </a:r>
                      <a:r>
                        <a:rPr lang="en-US" sz="1300" dirty="0">
                          <a:effectLst/>
                        </a:rPr>
                        <a:t>I </a:t>
                      </a:r>
                      <a:r>
                        <a:rPr lang="ru-RU" sz="1300" dirty="0">
                          <a:effectLst/>
                        </a:rPr>
                        <a:t>место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(1 участник</a:t>
                      </a:r>
                      <a:r>
                        <a:rPr lang="ru-RU" sz="1300" dirty="0" smtClean="0">
                          <a:effectLst/>
                        </a:rPr>
                        <a:t>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6285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Победы и призовые места в очных международных </a:t>
                      </a:r>
                      <a:r>
                        <a:rPr lang="ru-RU" sz="1300" dirty="0" smtClean="0">
                          <a:effectLst/>
                        </a:rPr>
                        <a:t>мероприятиях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2821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</a:rPr>
                        <a:t>2021г</a:t>
                      </a:r>
                      <a:r>
                        <a:rPr lang="ru-RU" sz="1100" dirty="0" smtClean="0">
                          <a:effectLst/>
                        </a:rPr>
                        <a:t>.</a:t>
                      </a:r>
                      <a:endParaRPr lang="ru-RU" sz="900" dirty="0">
                        <a:solidFill>
                          <a:srgbClr val="7C282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Международный </a:t>
                      </a: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вокальный фестиваль-конкурс «Чудо-песенка».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ФГБОУ </a:t>
                      </a: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ВО «Чувашский государственный педагогический университет имени </a:t>
                      </a:r>
                      <a:r>
                        <a:rPr kumimoji="0" lang="ru-RU" sz="130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И.Я.Яковлева</a:t>
                      </a: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»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Центр АРТ-образования,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г. Набережные челны.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Диплом </a:t>
                      </a: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лауреата </a:t>
                      </a:r>
                      <a:r>
                        <a:rPr kumimoji="0" lang="en-US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I </a:t>
                      </a: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степени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(2 участника)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953" marR="55953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7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2282" y="241149"/>
            <a:ext cx="3008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45" name="Picture 225" descr="C:\Users\Таисия Александровна\Downloads\Мхитарян музыкальные звёздочки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01772"/>
            <a:ext cx="3973752" cy="5616625"/>
          </a:xfrm>
          <a:prstGeom prst="rect">
            <a:avLst/>
          </a:prstGeom>
          <a:ln w="12700">
            <a:solidFill>
              <a:srgbClr val="7C282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45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5" y="73909"/>
            <a:ext cx="4248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91" name="Picture 147" descr="C:\Users\Таисия Александровна\Downloads\Диплом Лауреата I степени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76896"/>
            <a:ext cx="4253016" cy="6011345"/>
          </a:xfrm>
          <a:prstGeom prst="rect">
            <a:avLst/>
          </a:prstGeom>
          <a:ln w="12700">
            <a:solidFill>
              <a:srgbClr val="7C282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10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3361" y="404664"/>
            <a:ext cx="5832648" cy="720080"/>
          </a:xfrm>
        </p:spPr>
        <p:txBody>
          <a:bodyPr anchor="t">
            <a:no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defRPr/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2413630"/>
            <a:ext cx="7200304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kern="50" dirty="0">
                <a:solidFill>
                  <a:srgbClr val="7C2828"/>
                </a:solidFill>
                <a:latin typeface="Times New Roman"/>
                <a:ea typeface="Times New Roman"/>
              </a:rPr>
              <a:t>Материалы, прошедшие экспертизу  на сайтах, </a:t>
            </a:r>
            <a:endParaRPr lang="ru-RU" sz="2400" b="1" kern="50" dirty="0" smtClean="0">
              <a:solidFill>
                <a:srgbClr val="7C2828"/>
              </a:solidFill>
              <a:latin typeface="Times New Roman"/>
              <a:ea typeface="Times New Roman"/>
            </a:endParaRPr>
          </a:p>
          <a:p>
            <a:r>
              <a:rPr lang="ru-RU" sz="2400" b="1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порталах </a:t>
            </a:r>
            <a:r>
              <a:rPr lang="ru-RU" sz="2400" b="1" kern="50" dirty="0">
                <a:solidFill>
                  <a:srgbClr val="7C2828"/>
                </a:solidFill>
                <a:latin typeface="Times New Roman"/>
                <a:ea typeface="Times New Roman"/>
              </a:rPr>
              <a:t>сети Интернет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6771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260648"/>
            <a:ext cx="4104456" cy="504056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Интернет-публикации</a:t>
            </a:r>
            <a:r>
              <a:rPr lang="ru-RU" sz="2400" b="1" cap="none" dirty="0">
                <a:solidFill>
                  <a:srgbClr val="7C2828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cap="none" dirty="0">
                <a:solidFill>
                  <a:srgbClr val="7C2828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Таисия Александровна\Desktop\музыкальный руководитель\01 Документы\4. Конкурсы Конференции Семинары\Взрослые конкурсы\2019-20г.г\Росучебник\Сертификат о публик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4023085" cy="5661248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2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2370"/>
            <a:ext cx="4104456" cy="576064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Республиканский уровень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" y="530547"/>
            <a:ext cx="3700463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 descr="C:\Users\Таисия Александровна\Desktop\музыкальный руководитель\01 Документы\4. Конкурсы Конференции Семинары\Взрослые конкурсы\2022-23г.г\konkurs_Portfolio\Проек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394" y="530547"/>
            <a:ext cx="3399380" cy="457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32" y="2584773"/>
            <a:ext cx="3076583" cy="421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15" y="2601253"/>
            <a:ext cx="2994969" cy="420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5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150"/>
            <a:ext cx="8953056" cy="29523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</a:t>
            </a:r>
            <a:r>
              <a:rPr lang="ru-RU" sz="28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заседаниях методических советов, </a:t>
            </a: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научно-практических </a:t>
            </a:r>
            <a:r>
              <a:rPr lang="ru-RU" sz="28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конференциях, педагогических чтениях, семинарах, секциях, форумах, радиопередачах (</a:t>
            </a: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очно)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30933" y="3037602"/>
            <a:ext cx="6174297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  <a:p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уровень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679583"/>
              </p:ext>
            </p:extLst>
          </p:nvPr>
        </p:nvGraphicFramePr>
        <p:xfrm>
          <a:off x="179512" y="332656"/>
          <a:ext cx="8784976" cy="54242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4017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Дата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Место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Тема выступления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Название мероприятия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7C2828"/>
                          </a:solidFill>
                        </a:rPr>
                        <a:t>Уровень образовательной организации</a:t>
                      </a:r>
                      <a:endParaRPr lang="ru-RU" sz="1300" b="1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300" b="0" i="0" u="none" strike="noStrike" cap="none" baseline="0" dirty="0" smtClean="0">
                          <a:solidFill>
                            <a:srgbClr val="7C2828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28.03.2022 г.  </a:t>
                      </a:r>
                      <a:endParaRPr sz="1300" b="0" i="0" u="none" strike="noStrike" cap="none" dirty="0">
                        <a:solidFill>
                          <a:srgbClr val="7C2828"/>
                        </a:solidFill>
                        <a:latin typeface="+mn-lt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300" b="0" i="0" u="none" strike="noStrike" cap="none" dirty="0">
                          <a:solidFill>
                            <a:srgbClr val="7C2828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СП «Детский сад №114 комбинированного </a:t>
                      </a:r>
                      <a:r>
                        <a:rPr lang="ru-RU" sz="1300" b="0" i="0" u="none" strike="noStrike" cap="none" dirty="0" smtClean="0">
                          <a:solidFill>
                            <a:srgbClr val="7C2828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вида», г. Рузаевка</a:t>
                      </a:r>
                    </a:p>
                  </a:txBody>
                  <a:tcPr marL="0" marR="0" marT="45700" marB="45700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300" b="0" i="0" u="none" strike="noStrike" cap="none" dirty="0" smtClean="0">
                          <a:solidFill>
                            <a:srgbClr val="7C2828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«Музыкальная игровая педагогика»</a:t>
                      </a:r>
                    </a:p>
                  </a:txBody>
                  <a:tcPr marL="0" marR="0" marT="45700" marB="4570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300" b="0" i="0" u="none" strike="noStrike" cap="none" dirty="0" smtClean="0">
                          <a:solidFill>
                            <a:srgbClr val="7C2828"/>
                          </a:solidFill>
                          <a:latin typeface="+mn-lt"/>
                          <a:ea typeface="Times New Roman"/>
                          <a:cs typeface="Times New Roman"/>
                          <a:sym typeface="Times New Roman"/>
                        </a:rPr>
                        <a:t>Педагогический совет «Современные  технологии обучения и воспитания детей»</a:t>
                      </a:r>
                    </a:p>
                  </a:txBody>
                  <a:tcPr marL="0" marR="0" marT="45700" marB="457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723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30.05.2022 г.</a:t>
                      </a:r>
                    </a:p>
                    <a:p>
                      <a:pPr algn="ctr"/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СП «Детский сад №114 комбинированного вида», г. Рузаевка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Отчёт о проделанной работе за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2021-2022учебный год.</a:t>
                      </a:r>
                    </a:p>
                    <a:p>
                      <a:pPr algn="ctr"/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Педагогический совет «Результативность работы педагогического коллектива за 2021-2022 учебный год»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890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7C2828"/>
                          </a:solidFill>
                          <a:latin typeface="+mn-lt"/>
                        </a:rPr>
                        <a:t>Муниципальный</a:t>
                      </a:r>
                      <a:r>
                        <a:rPr lang="ru-RU" sz="1300" b="1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уровень</a:t>
                      </a:r>
                      <a:endParaRPr lang="ru-RU" sz="1300" b="1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87543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23.11.2021г.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СП «Детский сад №114 комбинированного вида», г. Рузаевка</a:t>
                      </a:r>
                    </a:p>
                    <a:p>
                      <a:pPr algn="ctr"/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«Взаимодействие музыкального руководителя со специалистами ДОО»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Методическое объединение музыкальных руководителей ДОУ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Рузаевского муниципального района «Организация взаимодействия в педагогическом коллективе для эффективной работы по музыкальному воспитанию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дошкольников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25.02.2022г.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СП «Детский сад №114 комбинированного вида», г. Рузаевка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Музыкальная развивающая предметно-пространственная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среда ДОО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Методическое объединение музыкальных руководителей ДОУ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Рузаевского муниципального района «Развивающая среда ДОО. Детские музыкальные инструменты для проведения занятий с детьми дошкольного возраста»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11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997539"/>
              </p:ext>
            </p:extLst>
          </p:nvPr>
        </p:nvGraphicFramePr>
        <p:xfrm>
          <a:off x="179512" y="187113"/>
          <a:ext cx="8784976" cy="5913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9559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Дата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Место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Тема выступления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Название мероприятия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уровень</a:t>
                      </a:r>
                      <a:endParaRPr lang="ru-RU" sz="1300" b="1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18.08. 2021 г.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»</a:t>
                      </a:r>
                      <a:endParaRPr lang="ru-RU" sz="1300" dirty="0" smtClean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«Поддержка семейного воспитания, как одно из важных направлений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стратегии развития и воспитания»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Педагогический баттл победителей конкурсов профессионального мастерства «Воспитание дошкольника в эпоху глобальных преобразований: перспективы,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успешные практики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» Регионального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образовательного форума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«Воспитание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 образование: воспитываем обучая,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обучаем воспитывая»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196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Межрегиональный уровень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02.06.2020 г.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«Элементарное музицирование как средство приобщения детей дошкольного возраста к культуре разных народов»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Межрегиональный научно-практический семинар «Мир детства и культура: прогрессивные технологии формирования толерантной языковой личности, включенной в пространство разных культур»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25.02.2021 г.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«О реализации проекта «Музыка, окружающий мир и математика»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II Межрегиональный методический марафон «Образовательные инициативы: современные технологии математического развития детей дошкольного и младшего школьного возраста». 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56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5688632"/>
          </a:xfrm>
        </p:spPr>
        <p:txBody>
          <a:bodyPr>
            <a:noAutofit/>
          </a:bodyPr>
          <a:lstStyle/>
          <a:p>
            <a:pPr lvl="0" algn="ctr">
              <a:lnSpc>
                <a:spcPct val="120000"/>
              </a:lnSpc>
              <a:spcBef>
                <a:spcPct val="20000"/>
              </a:spcBef>
            </a:pP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Передовой Педагогический опыт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</a:t>
            </a:r>
            <a:br>
              <a:rPr lang="ru-RU" sz="2400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Познание мира дошкольниками через интеграцию различных видов художественно-творческой деятельности </a:t>
            </a:r>
            <a:r>
              <a:rPr lang="ru-RU" sz="2400" b="1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творческого музицирования»</a:t>
            </a:r>
            <a:r>
              <a:rPr lang="ru-RU" sz="2400" b="1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размещение</a:t>
            </a:r>
            <a:r>
              <a:rPr lang="ru-RU" sz="2800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опыта:</a:t>
            </a:r>
            <a:br>
              <a:rPr lang="ru-RU" sz="2800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2400" cap="none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https://ds114ruz.schoolrm.ru/sveden/employees/42010/361162/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1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264696" cy="36004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 образовательной организации</a:t>
            </a: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2530" name="Picture 2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Уланова Выступления на педсоветах с печатью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2" y="959239"/>
            <a:ext cx="4403886" cy="5699146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Уланова Выступления на педсоветах с печатью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59239"/>
            <a:ext cx="4373921" cy="5660369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8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188640"/>
            <a:ext cx="5112568" cy="432048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</a:t>
            </a:r>
            <a: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</a:t>
            </a: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9461" name="Picture 5" descr="C:\Users\Таисия Александровна\Desktop\1 Программа МО 11.21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2" y="116632"/>
            <a:ext cx="2970405" cy="3665018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Таисия Александровна\Desktop\2 Программа МО 11.21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86" y="1936565"/>
            <a:ext cx="6890851" cy="4765626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8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3848" y="260648"/>
            <a:ext cx="5040560" cy="432048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</a:t>
            </a:r>
            <a: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</a:t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Users\Таисия Александровна\Desktop\МО_муз.рук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52328" cy="3846712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Таисия Александровна\Desktop\МО_муз.ру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960" y="1923356"/>
            <a:ext cx="7087594" cy="4894784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0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8656" y="260648"/>
            <a:ext cx="4392488" cy="57606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Республиканский </a:t>
            </a:r>
            <a: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</a:t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8" name="Picture 2" descr="C:\Users\Таисия Александровна\Downloads\Благод. письмо Уланова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4176464" cy="5906651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9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260648"/>
            <a:ext cx="4536504" cy="576064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Межрегиональный </a:t>
            </a:r>
            <a:r>
              <a:rPr lang="ru-RU" sz="2700" b="1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</a:t>
            </a:r>
            <a: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700" b="1" cap="none" dirty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10" y="548680"/>
            <a:ext cx="4794868" cy="648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Таисия Александровна\Desktop\Уланова В.В. Образоват. инициативы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755" y="764705"/>
            <a:ext cx="4124138" cy="5832648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84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704856" cy="129614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мастер-классов, мероприятий</a:t>
            </a:r>
            <a:endParaRPr lang="ru-RU" sz="28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2348880"/>
            <a:ext cx="598042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pPr lvl="0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  <a:p>
            <a:pPr lvl="0"/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9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040567"/>
              </p:ext>
            </p:extLst>
          </p:nvPr>
        </p:nvGraphicFramePr>
        <p:xfrm>
          <a:off x="107504" y="116632"/>
          <a:ext cx="8928992" cy="642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14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36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4894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644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Дата</a:t>
                      </a:r>
                      <a:endParaRPr lang="ru-RU" sz="13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Место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Тема выступления</a:t>
                      </a:r>
                      <a:endParaRPr lang="ru-RU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/>
                        <a:t>Название мероприятия</a:t>
                      </a:r>
                      <a:endParaRPr lang="ru-RU" sz="13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7232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7C2828"/>
                          </a:solidFill>
                        </a:rPr>
                        <a:t>Уровень образовательной организации</a:t>
                      </a:r>
                      <a:endParaRPr lang="ru-RU" sz="1300" b="1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249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14.10.2020г.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 «Детский сад №114 комбинированного вида», г. Рузаевка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Мастер-класс «Центр музыкальной активности в группе: оборудование и организация деятельности» 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Семинар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</a:rPr>
                        <a:t> «Организация деятельности дошкольников в центрах активности в группе»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19.04.2022г.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 «Детский сад №114 комбинированного вида», г. Рузаевка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</a:rPr>
                        <a:t>Мастер-класс «Играем вместе. Игры народов мира» 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Семинар «Формирование коммуникативных компетенций у дошкольников в игре»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25.03.2022г.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СП «Детский сад №114 комбинированного вида», г. Рузаевка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Открытое занятие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«Музыка с нами всегда»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Открытое занятие в рамках празднования Дня рождения детского сада.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516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7C2828"/>
                          </a:solidFill>
                          <a:latin typeface="+mn-lt"/>
                        </a:rPr>
                        <a:t>Муниципальный</a:t>
                      </a:r>
                      <a:r>
                        <a:rPr lang="ru-RU" sz="1300" b="1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уровень</a:t>
                      </a:r>
                      <a:endParaRPr lang="ru-RU" sz="1300" b="1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23.11.2021г.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СП «Детский сад №114 комбинированного вида», г. Рузаевка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Мастер-класс </a:t>
                      </a:r>
                    </a:p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«Модели взаимодействия специалистов в образовательном пространстве ДОО»</a:t>
                      </a:r>
                      <a:endParaRPr lang="ru-RU" sz="1300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Методическое объединение музыкальных руководителей ДОУ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Рузаевского муниципального района «Организация взаимодействия в педагогическом коллективе для эффективной работы по музыкальному воспитанию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latin typeface="+mn-lt"/>
                        </a:rPr>
                        <a:t> дошкольников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latin typeface="+mn-lt"/>
                        </a:rPr>
                        <a:t>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401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7C2828"/>
                          </a:solidFill>
                          <a:latin typeface="+mn-lt"/>
                        </a:rPr>
                        <a:t>Республиканский уровень</a:t>
                      </a:r>
                      <a:endParaRPr lang="ru-RU" sz="1300" b="1" dirty="0">
                        <a:solidFill>
                          <a:srgbClr val="7C2828"/>
                        </a:solidFill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13.03.2020 г.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Мастер-класс «Создание и тестирование прототипа проекта: из личного опыта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участия в конкурсе им. Л.С. Выготского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Республиканская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стажировочная площадка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«Дошкольное образование: возможности и перспективы профессиональной карьеры современного педагога»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15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6264696" cy="360040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700" b="1" cap="none" dirty="0" smtClean="0">
                <a:solidFill>
                  <a:srgbClr val="E8B7B7">
                    <a:lumMod val="50000"/>
                  </a:srgb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Уровень образовательной организации</a:t>
            </a:r>
            <a: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cap="none" dirty="0">
                <a:solidFill>
                  <a:srgbClr val="E8B7B7">
                    <a:lumMod val="50000"/>
                  </a:srgbClr>
                </a:solidFill>
                <a:effectLst/>
                <a:latin typeface="Franklin Gothic Medium" panose="020B0603020102020204" pitchFamily="34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2530" name="Picture 2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Справка о мастер-классах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28831"/>
            <a:ext cx="4652813" cy="6021288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21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332655"/>
            <a:ext cx="3796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400" y="1412776"/>
            <a:ext cx="7675631" cy="531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116632"/>
            <a:ext cx="3698949" cy="455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67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Таисия Александровна\Desktop\музыкальный руководитель\01 Документы\1. Документы муз. руководителя\6. Аттестация\Аттестация 2020\19-20г.г\Сертификат участн. стаж. площадки Уланова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06074" cy="5400600"/>
          </a:xfrm>
          <a:prstGeom prst="rect">
            <a:avLst/>
          </a:prstGeom>
          <a:ln>
            <a:solidFill>
              <a:srgbClr val="7C2828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1800" y="226752"/>
            <a:ext cx="3837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1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44824"/>
            <a:ext cx="8784976" cy="1916832"/>
          </a:xfrm>
        </p:spPr>
        <p:txBody>
          <a:bodyPr>
            <a:noAutofit/>
          </a:bodyPr>
          <a:lstStyle/>
          <a:p>
            <a:pPr algn="ctr"/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Организация </a:t>
            </a:r>
            <a:r>
              <a:rPr lang="ru-RU" sz="28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партнёрского </a:t>
            </a: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взаимодействия </a:t>
            </a:r>
            <a:r>
              <a:rPr lang="ru-RU" sz="28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с родителями </a:t>
            </a: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для </a:t>
            </a:r>
            <a:r>
              <a:rPr lang="ru-RU" sz="2800" b="1" kern="5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решения воспитательных </a:t>
            </a: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ru-RU" sz="2800" b="1" kern="50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и образовательных задач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870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62736" cy="26642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75655" y="2852936"/>
            <a:ext cx="621516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920"/>
            </a:pPr>
            <a:r>
              <a:rPr lang="ru-RU" sz="2400" b="1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Член педагогических Интернет сообществ </a:t>
            </a:r>
          </a:p>
          <a:p>
            <a:pPr lvl="0">
              <a:lnSpc>
                <a:spcPct val="150000"/>
              </a:lnSpc>
              <a:buClr>
                <a:srgbClr val="FFFFFF"/>
              </a:buClr>
              <a:buSzPts val="1920"/>
            </a:pPr>
            <a:endParaRPr lang="ru-RU" sz="2400" b="1" kern="0" dirty="0" smtClean="0">
              <a:solidFill>
                <a:srgbClr val="7C2828"/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920"/>
            </a:pPr>
            <a:r>
              <a:rPr lang="ru-RU" sz="2400" b="1" kern="0" dirty="0" smtClean="0">
                <a:solidFill>
                  <a:srgbClr val="7C282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Руководитель </a:t>
            </a:r>
            <a:r>
              <a:rPr lang="ru-RU" sz="2400" b="1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методического объединения.</a:t>
            </a:r>
          </a:p>
        </p:txBody>
      </p:sp>
    </p:spTree>
    <p:extLst>
      <p:ext uri="{BB962C8B-B14F-4D97-AF65-F5344CB8AC3E}">
        <p14:creationId xmlns:p14="http://schemas.microsoft.com/office/powerpoint/2010/main" val="32986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88640"/>
            <a:ext cx="6183103" cy="579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Clr>
                <a:srgbClr val="FFFFFF"/>
              </a:buClr>
              <a:buSzPts val="1920"/>
            </a:pPr>
            <a:r>
              <a:rPr lang="ru-RU" sz="2400" b="1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Член педагогических Интернет сообществ </a:t>
            </a:r>
          </a:p>
        </p:txBody>
      </p:sp>
      <p:pic>
        <p:nvPicPr>
          <p:cNvPr id="3074" name="Picture 2" descr="C:\Users\Таисия Александровна\Desktop\Сертификат участника Преемственност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05165"/>
            <a:ext cx="8541228" cy="6036203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41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365;p45"/>
          <p:cNvPicPr preferRelativeResize="0"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47" y="785899"/>
            <a:ext cx="4239662" cy="5760000"/>
          </a:xfrm>
          <a:prstGeom prst="rect">
            <a:avLst/>
          </a:prstGeom>
          <a:noFill/>
          <a:ln w="12700">
            <a:solidFill>
              <a:srgbClr val="7C2828"/>
            </a:solidFill>
          </a:ln>
        </p:spPr>
      </p:pic>
      <p:pic>
        <p:nvPicPr>
          <p:cNvPr id="4" name="Google Shape;364;p45"/>
          <p:cNvPicPr preferRelativeResize="0"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68" y="785899"/>
            <a:ext cx="3966817" cy="5760000"/>
          </a:xfrm>
          <a:prstGeom prst="rect">
            <a:avLst/>
          </a:prstGeom>
          <a:noFill/>
          <a:ln w="12700">
            <a:solidFill>
              <a:srgbClr val="7C2828"/>
            </a:solidFill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1796"/>
            <a:ext cx="6346825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76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953" y="2947"/>
            <a:ext cx="7632848" cy="151216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регионального компонента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процессе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0" y="2852936"/>
            <a:ext cx="5219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 системной реализации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исия Александровна\Downloads\Справка о регион. компоненте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116632"/>
            <a:ext cx="5119113" cy="6624736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92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272808" cy="1062072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78704"/>
            <a:ext cx="7704856" cy="1466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 smtClean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lvl="0" indent="-677863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>
              <a:solidFill>
                <a:srgbClr val="99284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628800"/>
            <a:ext cx="77048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конкурсах на порталах сети Интернет различных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уровней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очных муниципальных конкурсах </a:t>
            </a:r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призовые места в очных конкурсах республиканского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 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</a:t>
            </a: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места и победы в очных конкурсах российского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и победы в очных конкурсах международного уровня</a:t>
            </a:r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6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151936"/>
              </p:ext>
            </p:extLst>
          </p:nvPr>
        </p:nvGraphicFramePr>
        <p:xfrm>
          <a:off x="35496" y="-15570"/>
          <a:ext cx="9075453" cy="50294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70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9324">
                  <a:extLst>
                    <a:ext uri="{9D8B030D-6E8A-4147-A177-3AD203B41FA5}">
                      <a16:colId xmlns:a16="http://schemas.microsoft.com/office/drawing/2014/main" xmlns="" val="2899818525"/>
                    </a:ext>
                  </a:extLst>
                </a:gridCol>
                <a:gridCol w="34727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62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Дата 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Название конкурса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</a:rPr>
                        <a:t>Организатор</a:t>
                      </a:r>
                      <a:endParaRPr lang="ru-RU" sz="13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Результат участия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347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Победы и призовые места в конкурсах на порталах сети Интернет различных уровней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04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2020г.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7C2828"/>
                          </a:solidFill>
                          <a:effectLst/>
                        </a:rPr>
                        <a:t>Всероссийский педагогический конкурс «Гражданско-патриотическое воспитание молодого поколения 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</a:rPr>
                        <a:t>Всероссийское </a:t>
                      </a:r>
                      <a:r>
                        <a:rPr lang="ru-RU" sz="1300" dirty="0">
                          <a:solidFill>
                            <a:srgbClr val="7C2828"/>
                          </a:solidFill>
                          <a:effectLst/>
                        </a:rPr>
                        <a:t>сетевое издание для педагогов и учащихся образовательных учреждений «Фонд Образовательной и Научной деятельности 21 века»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</a:rPr>
                        <a:t>Победитель </a:t>
                      </a:r>
                      <a:r>
                        <a:rPr lang="en-US" sz="1300" dirty="0">
                          <a:solidFill>
                            <a:srgbClr val="7C2828"/>
                          </a:solidFill>
                          <a:effectLst/>
                        </a:rPr>
                        <a:t>II </a:t>
                      </a:r>
                      <a:r>
                        <a:rPr lang="ru-RU" sz="1300" dirty="0">
                          <a:solidFill>
                            <a:srgbClr val="7C2828"/>
                          </a:solidFill>
                          <a:effectLst/>
                        </a:rPr>
                        <a:t>степени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211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Победы и призовые места в очных муниципальных конкурсах </a:t>
                      </a: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2021г.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Муниципальный конкурс на лучшую методическую разработку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 патриотическому воспитанию детей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«Мой город отмечает праздник!»</a:t>
                      </a: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МКУ «Информационно-методический центр» управления образования администрации Рузаевского муниципального района.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Грамота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 место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2022г.</a:t>
                      </a: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Муниципальный конкурс «Лучшие практики дошкольного образования: инновации и традиции» 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ИМЦ управления образования администрации Рузаевского муниципального района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Победитель </a:t>
                      </a:r>
                      <a:r>
                        <a:rPr lang="en-US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</a:t>
                      </a:r>
                      <a:r>
                        <a:rPr lang="ru-RU" sz="1300" baseline="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место</a:t>
                      </a:r>
                      <a:r>
                        <a:rPr lang="en-US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948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Победы и призовые места в очных конкурсах республиканского уровня 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2020г.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Республиканский конкурс «Новое в образовании - 2020»</a:t>
                      </a: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ГБУ ДПО РМ «Центр непрерывного повышения профессионального мастерства педагогических работников – «Педагог 13.ру»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C2828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Лауреат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2021г.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Конкурс авторских методических разработок воспитательного взаимодействия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«Воспитываем цифровое поколение»,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/>
                        </a:rPr>
                        <a:t>посвященном Году науки и технологий</a:t>
                      </a: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Центр дополнительного образования детей «Дом научной </a:t>
                      </a:r>
                      <a:r>
                        <a:rPr kumimoji="0" lang="ru-RU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коллаборации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 им. академика Е.М. </a:t>
                      </a:r>
                      <a:r>
                        <a:rPr kumimoji="0" lang="ru-RU" sz="13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Дианова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» факультета дополнительного образования ФГБОУ ВО «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МГУ им. 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Н.П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. Огарёва</a:t>
                      </a: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+mn-cs"/>
                        </a:rPr>
                        <a:t>»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C2828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54023" marR="54023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Призёр</a:t>
                      </a:r>
                      <a:endParaRPr kumimoji="0" lang="ru-RU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C2828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4023" marR="54023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44052"/>
              </p:ext>
            </p:extLst>
          </p:nvPr>
        </p:nvGraphicFramePr>
        <p:xfrm>
          <a:off x="35497" y="5085184"/>
          <a:ext cx="9108504" cy="16517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40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13803"/>
                <a:gridCol w="35109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09671"/>
              </a:tblGrid>
              <a:tr h="28803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Призовые места и победы в очных конкурсах российского уровня</a:t>
                      </a:r>
                      <a:endParaRPr lang="ru-RU" sz="13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2022г.</a:t>
                      </a: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Всероссийский конкурс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«Музыка с нами повсюду!» 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C2828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Издательский дом Воспитание дошкольника. Журнал «Музыкальный руководитель»</a:t>
                      </a: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C2828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Победитель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 marL="60257" marR="6025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993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Призовые места и победы в очных конкурсах международного уровня</a:t>
                      </a: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3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C2828"/>
                        </a:solidFill>
                        <a:effectLst/>
                        <a:uLnTx/>
                        <a:uFillTx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16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2021г.</a:t>
                      </a:r>
                      <a:endParaRPr lang="ru-RU" sz="13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Международный конкурс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имени Льва Выготского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Благотворительный фонд развития сообщества “Гарант</a:t>
                      </a:r>
                      <a:r>
                        <a:rPr lang="ru-RU" sz="13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”, </a:t>
                      </a:r>
                      <a:r>
                        <a:rPr lang="ru-RU" sz="1300" dirty="0" smtClean="0">
                          <a:solidFill>
                            <a:srgbClr val="7C2828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Благотворительный фонд поддержки общественных инициатив “Сибирский”</a:t>
                      </a:r>
                      <a:endParaRPr lang="ru-RU" sz="1300" dirty="0">
                        <a:solidFill>
                          <a:srgbClr val="7C2828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0257" marR="6025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rgbClr val="7C2828"/>
                          </a:solidFill>
                        </a:rPr>
                        <a:t>Победитель</a:t>
                      </a:r>
                      <a:endParaRPr lang="ru-RU" sz="1300" dirty="0">
                        <a:solidFill>
                          <a:srgbClr val="7C2828"/>
                        </a:solidFill>
                      </a:endParaRPr>
                    </a:p>
                  </a:txBody>
                  <a:tcPr marL="60257" marR="6025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8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057" y="57545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</a:t>
            </a:r>
          </a:p>
          <a:p>
            <a:pPr algn="ctr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порталах сети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64704"/>
            <a:ext cx="4657725" cy="632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43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57545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муниципальных конкурсах </a:t>
            </a:r>
          </a:p>
        </p:txBody>
      </p:sp>
      <p:pic>
        <p:nvPicPr>
          <p:cNvPr id="25602" name="Picture 2" descr="C:\Users\Таисия Александровна\Desktop\музыкальный руководитель\01 Документы\4. Конкурсы Конференции Семинары\Взрослые конкурсы\2020-21г.г\МР Мой город отмечает праздник свой\Дипл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9210"/>
            <a:ext cx="4428492" cy="6233210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Таисия Александровна\Downloads\Грамота 1 место luchshie-praktiki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213" y="519210"/>
            <a:ext cx="4404592" cy="6233210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5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0705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очных конкурсах республиканского уровня </a:t>
            </a:r>
          </a:p>
        </p:txBody>
      </p:sp>
      <p:pic>
        <p:nvPicPr>
          <p:cNvPr id="24578" name="Picture 2" descr="C:\Users\Таисия Александровна\Downloads\УлановаВВ_ДипломПризера_Конкурс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2776"/>
            <a:ext cx="5647644" cy="3990812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8" y="961380"/>
            <a:ext cx="4071937" cy="577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05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Справка о взаимод. с родителями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" y="476672"/>
            <a:ext cx="4533837" cy="5867319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Справка о взаимод. с родителями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66" y="470272"/>
            <a:ext cx="4547524" cy="5885031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44624"/>
            <a:ext cx="6615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Призовые места и победы в очных конкурсах </a:t>
            </a:r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 уровня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C:\Users\Таисия Александровна\Desktop\музыкальный руководитель\01 Документы\4. Конкурсы Конференции Семинары\Взрослые конкурсы\2021-22г.г\Музыка с нами повсюду\Диплом Уланова Виктория Викторо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858594"/>
            <a:ext cx="4197621" cy="5938549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2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1;p12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55776" y="746196"/>
            <a:ext cx="4122489" cy="5760000"/>
          </a:xfrm>
          <a:prstGeom prst="rect">
            <a:avLst/>
          </a:prstGeom>
          <a:noFill/>
          <a:ln w="12700" cap="flat" cmpd="sng">
            <a:solidFill>
              <a:srgbClr val="7C282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891622" y="101823"/>
            <a:ext cx="7208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kern="50" dirty="0">
                <a:solidFill>
                  <a:srgbClr val="7C2828"/>
                </a:solidFill>
                <a:latin typeface="Times New Roman"/>
                <a:ea typeface="Times New Roman"/>
              </a:rPr>
              <a:t>Призовые места и победы </a:t>
            </a:r>
            <a:r>
              <a:rPr lang="ru-RU" sz="2400" b="1" kern="50" dirty="0" smtClean="0">
                <a:solidFill>
                  <a:srgbClr val="7C2828"/>
                </a:solidFill>
                <a:latin typeface="Times New Roman"/>
                <a:ea typeface="Times New Roman"/>
              </a:rPr>
              <a:t>международного </a:t>
            </a:r>
            <a:r>
              <a:rPr lang="ru-RU" sz="2400" b="1" kern="50" dirty="0">
                <a:solidFill>
                  <a:srgbClr val="7C2828"/>
                </a:solidFill>
                <a:latin typeface="Times New Roman"/>
                <a:ea typeface="Times New Roman"/>
              </a:rPr>
              <a:t>уровн</a:t>
            </a:r>
            <a:r>
              <a:rPr lang="ru-RU" sz="2400" kern="50" dirty="0">
                <a:latin typeface="Times New Roman"/>
                <a:ea typeface="Times New Roman"/>
              </a:rPr>
              <a:t>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5636160" cy="9361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1994052"/>
            <a:ext cx="753553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</a:t>
            </a: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сайтов и </a:t>
            </a: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порталов сети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муниципального </a:t>
            </a:r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</a:p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Министерства образования Российской Федерации  </a:t>
            </a:r>
          </a:p>
        </p:txBody>
      </p:sp>
    </p:spTree>
    <p:extLst>
      <p:ext uri="{BB962C8B-B14F-4D97-AF65-F5344CB8AC3E}">
        <p14:creationId xmlns:p14="http://schemas.microsoft.com/office/powerpoint/2010/main" val="43633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188639"/>
            <a:ext cx="475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Поощрения с различных сайтов </a:t>
            </a:r>
          </a:p>
          <a:p>
            <a:pPr algn="ctr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порталов сети Интернет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Таисия Александровна\Downloads\Благодарственное письмо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9597"/>
            <a:ext cx="3915662" cy="5534520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76056" y="188639"/>
            <a:ext cx="3796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49596"/>
            <a:ext cx="3960440" cy="558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91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53600"/>
            <a:ext cx="6735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Почётная грамота Министерства образования </a:t>
            </a:r>
          </a:p>
          <a:p>
            <a:pPr algn="ctr"/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endParaRPr lang="ru-RU" sz="2400" b="1" dirty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Таисия Александровна\Desktop\музыкальный руководитель\01 Документы\4. Конкурсы Конференции Семинары\Взрослые конкурсы\2022-23г.г\konkurs_Portfolio\Почётная грамота Мобр РФ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63065"/>
            <a:ext cx="8094702" cy="5873403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4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857" y="404664"/>
            <a:ext cx="8809040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988840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организации: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</a:t>
            </a:r>
            <a:r>
              <a:rPr lang="ru-RU" altLang="ru-RU" sz="24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</a:t>
            </a:r>
            <a:r>
              <a:rPr lang="ru-RU" altLang="ru-RU" sz="24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24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теме</a:t>
            </a:r>
            <a:r>
              <a:rPr lang="ru-RU" altLang="ru-RU" sz="24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</a:t>
            </a:r>
            <a:r>
              <a:rPr lang="ru-RU" altLang="ru-RU" sz="24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познавательной деятельности дошкольников через технологии развивающего обучения в ракурсе культурно-смысловых контекстов», </a:t>
            </a:r>
            <a:r>
              <a:rPr lang="ru-RU" altLang="ru-RU" sz="24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2019-2021.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endParaRPr lang="ru-RU" altLang="ru-RU" sz="2400" b="1" kern="0" dirty="0" smtClean="0">
              <a:solidFill>
                <a:srgbClr val="7C282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b="1" kern="0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</a:t>
            </a:r>
          </a:p>
          <a:p>
            <a:pPr lvl="0" algn="just" defTabSz="449263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</a:pPr>
            <a:r>
              <a:rPr lang="ru-RU" altLang="ru-RU" sz="2400" kern="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400" kern="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нновационная площадка по теме: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«Интерактивные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технологии в условиях дистанционного обучения детей дошкольного возраста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», 2021-2024 .</a:t>
            </a:r>
            <a:endParaRPr lang="ru-RU" altLang="ru-RU" sz="2400" kern="0" dirty="0" smtClean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056784" cy="720080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b="1" cap="none" dirty="0">
              <a:solidFill>
                <a:srgbClr val="7C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Таисия Александровна\Desktop\музыкальный руководитель\01 Документы\1. Документы муз. руководителя\8. Инновацион. деятельность\Контексты\приказ инновац деят\инновация 2-1ст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30303"/>
            <a:ext cx="4104456" cy="5819306"/>
          </a:xfrm>
          <a:prstGeom prst="rect">
            <a:avLst/>
          </a:prstGeom>
          <a:noFill/>
          <a:ln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Таисия Александровна\Desktop\музыкальный руководитель\01 Документы\1. Документы муз. руководителя\8. Инновацион. деятельность\Контексты\приказ инновац деят\инновация 2-2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3141"/>
            <a:ext cx="4145477" cy="5819305"/>
          </a:xfrm>
          <a:prstGeom prst="rect">
            <a:avLst/>
          </a:prstGeom>
          <a:noFill/>
          <a:ln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75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5617" y="79266"/>
            <a:ext cx="7326044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b="1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Результат участия в инновационной деятельности </a:t>
            </a:r>
          </a:p>
          <a:p>
            <a:pPr lvl="0" algn="ctr">
              <a:lnSpc>
                <a:spcPct val="90000"/>
              </a:lnSpc>
              <a:buClr>
                <a:srgbClr val="336600"/>
              </a:buClr>
              <a:buSzPct val="100000"/>
            </a:pPr>
            <a:r>
              <a:rPr lang="ru-RU" sz="2400" b="1" kern="0" dirty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на </a:t>
            </a:r>
            <a:r>
              <a:rPr lang="ru-RU" sz="2400" b="1" kern="0" dirty="0" smtClean="0">
                <a:solidFill>
                  <a:srgbClr val="7C2828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Corbel"/>
              </a:rPr>
              <a:t>уровне образовательной организации</a:t>
            </a:r>
            <a:endParaRPr lang="ru-RU" sz="1400" b="1" kern="0" dirty="0">
              <a:solidFill>
                <a:srgbClr val="7C2828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482" name="Picture 2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Справка об иннов. деят.ДОУ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10083"/>
            <a:ext cx="4380997" cy="5669526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Справка об иннов. деят.ДОУ_page-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10083"/>
            <a:ext cx="4378774" cy="5666649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78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0088" y="116632"/>
            <a:ext cx="4824536" cy="648071"/>
          </a:xfrm>
        </p:spPr>
        <p:txBody>
          <a:bodyPr>
            <a:normAutofit/>
          </a:bodyPr>
          <a:lstStyle/>
          <a:p>
            <a:pPr algn="ctr"/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</a:t>
            </a:r>
            <a:r>
              <a:rPr lang="ru-RU" sz="2400" b="1" cap="none" dirty="0" smtClean="0">
                <a:solidFill>
                  <a:srgbClr val="7C282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cap="none" dirty="0" smtClean="0">
                <a:solidFill>
                  <a:srgbClr val="7C282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400" b="1" cap="none" dirty="0">
              <a:solidFill>
                <a:srgbClr val="7C2828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188;p20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3579" y="878128"/>
            <a:ext cx="4184615" cy="5760000"/>
          </a:xfrm>
          <a:prstGeom prst="rect">
            <a:avLst/>
          </a:prstGeom>
          <a:noFill/>
          <a:ln w="12700">
            <a:solidFill>
              <a:srgbClr val="7C2828"/>
            </a:solidFill>
          </a:ln>
        </p:spPr>
      </p:pic>
      <p:pic>
        <p:nvPicPr>
          <p:cNvPr id="7" name="Google Shape;186;p20" descr="G:\моя2020\ид - 0001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024" y="894221"/>
            <a:ext cx="4074327" cy="5760000"/>
          </a:xfrm>
          <a:prstGeom prst="rect">
            <a:avLst/>
          </a:prstGeom>
          <a:noFill/>
          <a:ln w="12700" cap="flat" cmpd="sng">
            <a:solidFill>
              <a:srgbClr val="7C2828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1235029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6632"/>
            <a:ext cx="7443787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Справка об иннов. деят. Респ.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1357"/>
            <a:ext cx="4383442" cy="5672689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Таисия Александровна\Desktop\музыкальный руководитель\01 Документы\4. Конкурсы Конференции Семинары\Взрослые конкурсы\2022-23г.г\konkurs_Portfolio\Мои справки\Справка об иннов. деят. Респ._page-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55" y="1091357"/>
            <a:ext cx="4383442" cy="5672689"/>
          </a:xfrm>
          <a:prstGeom prst="rect">
            <a:avLst/>
          </a:prstGeom>
          <a:noFill/>
          <a:ln w="12700">
            <a:solidFill>
              <a:srgbClr val="7C282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3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ре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11302</TotalTime>
  <Words>1260</Words>
  <Application>Microsoft Office PowerPoint</Application>
  <PresentationFormat>Экран (4:3)</PresentationFormat>
  <Paragraphs>233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6" baseType="lpstr">
      <vt:lpstr>Специальное оформление</vt:lpstr>
      <vt:lpstr>Трек</vt:lpstr>
      <vt:lpstr>Презентация PowerPoint</vt:lpstr>
      <vt:lpstr>Передовой Педагогический опыт  по теме: «Познание мира дошкольниками через интеграцию различных видов художественно-творческой деятельности  на основе творческого музицирования»   Ссылка на размещение опыта: https://ds114ruz.schoolrm.ru/sveden/employees/42010/361162/</vt:lpstr>
      <vt:lpstr>Организация партнёрского взаимодействия с родителями  для решения воспитательных  и образовательных задач</vt:lpstr>
      <vt:lpstr>Презентация PowerPoint</vt:lpstr>
      <vt:lpstr>Участие в инновационной (экспериментальной) деятельности</vt:lpstr>
      <vt:lpstr>Уровень образовательной организации</vt:lpstr>
      <vt:lpstr>Презентация PowerPoint</vt:lpstr>
      <vt:lpstr>Республиканский уровень</vt:lpstr>
      <vt:lpstr>Презентация PowerPoint</vt:lpstr>
      <vt:lpstr>Результаты участия воспитанников в конкурсах; выставках; турнирах; соревнованиях; акциях; фестивалях  </vt:lpstr>
      <vt:lpstr>Презентация PowerPoint</vt:lpstr>
      <vt:lpstr>Презентация PowerPoint</vt:lpstr>
      <vt:lpstr>Презентация PowerPoint</vt:lpstr>
      <vt:lpstr>Наличие публикаций </vt:lpstr>
      <vt:lpstr> Интернет-публикации </vt:lpstr>
      <vt:lpstr>Республиканский уровень</vt:lpstr>
      <vt:lpstr>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  Уровень образовательной организации </vt:lpstr>
      <vt:lpstr>  Муниципальный уровень </vt:lpstr>
      <vt:lpstr> Муниципальный уровень </vt:lpstr>
      <vt:lpstr> Республиканский уровень </vt:lpstr>
      <vt:lpstr> Межрегиональный уровень </vt:lpstr>
      <vt:lpstr>Проведение открытых занятий, мастер-классов, мероприятий</vt:lpstr>
      <vt:lpstr>Презентация PowerPoint</vt:lpstr>
      <vt:lpstr>  Уровень образовательной организации </vt:lpstr>
      <vt:lpstr>Презентация PowerPoint</vt:lpstr>
      <vt:lpstr>Презентация PowerPoint</vt:lpstr>
      <vt:lpstr>общественно-педагогическая активность педагога: участие в комиссиях, педагогических сообществах, в жюри конкурсов.</vt:lpstr>
      <vt:lpstr>Презентация PowerPoint</vt:lpstr>
      <vt:lpstr>Презентация PowerPoint</vt:lpstr>
      <vt:lpstr>Реализация  регионального компонента  в образовательном процессе</vt:lpstr>
      <vt:lpstr>Презентация PowerPoint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Таисия Александровна</dc:creator>
  <cp:lastModifiedBy>Таисия Александровна</cp:lastModifiedBy>
  <cp:revision>328</cp:revision>
  <dcterms:created xsi:type="dcterms:W3CDTF">2015-08-25T11:19:33Z</dcterms:created>
  <dcterms:modified xsi:type="dcterms:W3CDTF">2022-11-07T12:38:12Z</dcterms:modified>
</cp:coreProperties>
</file>