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2" r:id="rId9"/>
    <p:sldId id="266" r:id="rId10"/>
    <p:sldId id="269" r:id="rId11"/>
    <p:sldId id="272" r:id="rId12"/>
    <p:sldId id="268" r:id="rId13"/>
    <p:sldId id="263" r:id="rId14"/>
    <p:sldId id="273" r:id="rId15"/>
    <p:sldId id="274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1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3E30-326B-4202-B335-409FC58B7C53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49BE2-703F-47F8-B8B5-A35D0ECE8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2E38C-99C1-49AB-B764-FABCE50883CD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CC610-72B9-4472-9B97-76B5BD4AC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9834E-E382-48FC-B558-362B829046B1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F6AAC-5DF8-4184-8A53-42C498474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5C566-5094-48E2-B51C-48EF3BB9079A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6D5A6-E4DD-4591-9A0A-D281A1296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8A4C9-808F-4FEA-91E8-1FE6E1F6F017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13534-C30D-4D7B-B582-4F1CA75EA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D3433-6F94-48A3-9B32-3C1F53842535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CC8E1-B8C9-4A17-B0D6-3FF8B5DF7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2990D-85B7-4DE0-B313-5B6B41431F62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73659-9361-483F-8B68-8148A34AD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1CDCE-A406-4CC8-9832-6B1B38DB8130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28357-EFBE-404D-A1BD-73C887E240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711CC-4DCD-4EBF-91F7-6EB2D4B064BD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DEE18-39E5-447C-A56E-93BBAFE7F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00A18-37AC-411F-B9A8-C90299A20E6B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4EEB-C514-4845-A837-6BF3B1452F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53952-C8E0-4E71-99D0-AB5A49C89C91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59FDC-8C82-449B-A38A-6111622F6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B15F46-2A34-4661-91FE-10792E88570F}" type="datetimeFigureOut">
              <a:rPr lang="ru-RU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EDD273-DD3D-4304-88C5-F435F78D5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6" r:id="rId2"/>
    <p:sldLayoutId id="2147483795" r:id="rId3"/>
    <p:sldLayoutId id="2147483794" r:id="rId4"/>
    <p:sldLayoutId id="2147483793" r:id="rId5"/>
    <p:sldLayoutId id="2147483792" r:id="rId6"/>
    <p:sldLayoutId id="2147483791" r:id="rId7"/>
    <p:sldLayoutId id="2147483790" r:id="rId8"/>
    <p:sldLayoutId id="2147483789" r:id="rId9"/>
    <p:sldLayoutId id="2147483788" r:id="rId10"/>
    <p:sldLayoutId id="21474837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0185" y="1291808"/>
            <a:ext cx="9794050" cy="2051893"/>
          </a:xfrm>
        </p:spPr>
        <p:txBody>
          <a:bodyPr rtlCol="0">
            <a:no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600" b="1" cap="all" dirty="0" smtClean="0">
                <a:ln w="50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br>
              <a:rPr lang="ru-RU" sz="3600" b="1" cap="all" dirty="0" smtClean="0">
                <a:ln w="50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all" dirty="0" smtClean="0">
                <a:ln w="50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cap="all" dirty="0" smtClean="0">
                <a:ln w="50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«Удивительный мир книг» </a:t>
            </a:r>
            <a:br>
              <a:rPr lang="ru-RU" sz="3600" b="1" i="1" cap="all" dirty="0" smtClean="0">
                <a:ln w="50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all" dirty="0" smtClean="0">
                <a:ln w="50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Старшая группа</a:t>
            </a:r>
            <a:endParaRPr lang="ru-RU" sz="3200" dirty="0">
              <a:ln w="500"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163" y="3992563"/>
            <a:ext cx="6196012" cy="1387475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 Гурьянова Н.Г.</a:t>
            </a:r>
          </a:p>
        </p:txBody>
      </p:sp>
      <p:pic>
        <p:nvPicPr>
          <p:cNvPr id="1331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2794000"/>
            <a:ext cx="46402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609600" y="314325"/>
            <a:ext cx="5681663" cy="5430838"/>
          </a:xfrm>
        </p:spPr>
        <p:txBody>
          <a:bodyPr/>
          <a:lstStyle/>
          <a:p>
            <a:r>
              <a:rPr lang="ru-RU" sz="6000" b="1" i="1" smtClean="0">
                <a:solidFill>
                  <a:srgbClr val="002060"/>
                </a:solidFill>
              </a:rPr>
              <a:t>Сюжетно-ролевая игра «Книжкина больница»</a:t>
            </a:r>
          </a:p>
        </p:txBody>
      </p:sp>
      <p:pic>
        <p:nvPicPr>
          <p:cNvPr id="2253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t="21329"/>
          <a:stretch>
            <a:fillRect/>
          </a:stretch>
        </p:blipFill>
        <p:spPr>
          <a:xfrm>
            <a:off x="6142038" y="1001713"/>
            <a:ext cx="5467350" cy="4875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56350" y="1873250"/>
            <a:ext cx="5318125" cy="4364038"/>
          </a:xfrm>
        </p:spPr>
      </p:pic>
      <p:pic>
        <p:nvPicPr>
          <p:cNvPr id="2355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" y="606425"/>
            <a:ext cx="5486400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Игра-драматизация «Теремок»</a:t>
            </a:r>
          </a:p>
        </p:txBody>
      </p:sp>
      <p:pic>
        <p:nvPicPr>
          <p:cNvPr id="24578" name="Picture 2" descr="https://sun9-36.userapi.com/vjOfcHNTbBkcKbw0eqxDQRy1rwcsd-c31UIbPA/ecEOAdondl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903" r="5154" b="6055"/>
          <a:stretch>
            <a:fillRect/>
          </a:stretch>
        </p:blipFill>
        <p:spPr>
          <a:xfrm>
            <a:off x="4425950" y="1417638"/>
            <a:ext cx="3305175" cy="4251325"/>
          </a:xfrm>
        </p:spPr>
      </p:pic>
      <p:pic>
        <p:nvPicPr>
          <p:cNvPr id="24579" name="Picture 4" descr="https://sun1-93.userapi.com/fSoS5PFHhywH6C9ixCTxVhiHaab4njGwk-BSTQ/g53pnOjAerA.jpg"/>
          <p:cNvPicPr>
            <a:picLocks noChangeAspect="1" noChangeArrowheads="1"/>
          </p:cNvPicPr>
          <p:nvPr/>
        </p:nvPicPr>
        <p:blipFill>
          <a:blip r:embed="rId3"/>
          <a:srcRect t="4880" b="17841"/>
          <a:stretch>
            <a:fillRect/>
          </a:stretch>
        </p:blipFill>
        <p:spPr bwMode="auto">
          <a:xfrm>
            <a:off x="204788" y="1874838"/>
            <a:ext cx="4054475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https://bookprose.ru/pictures/10177867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7813" y="2025650"/>
            <a:ext cx="405447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Акция «Подари  книгу».</a:t>
            </a:r>
          </a:p>
        </p:txBody>
      </p:sp>
      <p:pic>
        <p:nvPicPr>
          <p:cNvPr id="25602" name="Picture 2" descr="https://avatars.mds.yandex.net/get-pdb/215709/4d949711-8fda-4d50-9cea-947651c83655/s120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752600"/>
            <a:ext cx="5289550" cy="3894138"/>
          </a:xfrm>
        </p:spPr>
      </p:pic>
      <p:pic>
        <p:nvPicPr>
          <p:cNvPr id="25603" name="Picture 4" descr="https://ped-kopilka.ru/upload/blogs/9517_93078fdf155547e73c45b3e8793d985e.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1738" y="1738313"/>
            <a:ext cx="5208587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Нарисуй любимую сказку</a:t>
            </a:r>
          </a:p>
        </p:txBody>
      </p:sp>
      <p:pic>
        <p:nvPicPr>
          <p:cNvPr id="266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3388" y="1216025"/>
            <a:ext cx="3581400" cy="2536825"/>
          </a:xfrm>
        </p:spPr>
      </p:pic>
      <p:pic>
        <p:nvPicPr>
          <p:cNvPr id="2662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8" y="4176713"/>
            <a:ext cx="35814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8175" y="1262063"/>
            <a:ext cx="3552825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32800" y="4181475"/>
            <a:ext cx="33258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32800" y="1246188"/>
            <a:ext cx="3325813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48175" y="4141788"/>
            <a:ext cx="35814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4119563" y="1600200"/>
            <a:ext cx="7462837" cy="45259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5400" b="1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СПАСИБО ЗА ВНИМАНИЕ!</a:t>
            </a:r>
          </a:p>
        </p:txBody>
      </p:sp>
      <p:pic>
        <p:nvPicPr>
          <p:cNvPr id="2765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3" y="2470150"/>
            <a:ext cx="46402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638175" y="200025"/>
            <a:ext cx="9875838" cy="1055688"/>
          </a:xfrm>
        </p:spPr>
        <p:txBody>
          <a:bodyPr/>
          <a:lstStyle/>
          <a:p>
            <a:r>
              <a:rPr lang="ru-RU" sz="4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проекта.</a:t>
            </a:r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638175" y="1803400"/>
            <a:ext cx="6196013" cy="3981450"/>
          </a:xfrm>
        </p:spPr>
        <p:txBody>
          <a:bodyPr/>
          <a:lstStyle/>
          <a:p>
            <a:pPr marL="44450" indent="0">
              <a:buFont typeface="Arial" charset="0"/>
              <a:buNone/>
            </a:pP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моего проекта обусловлена недостаточной востребованностью книг подрастающим поколением как источника знаний для развития и воспитания.</a:t>
            </a: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6727825" y="1338263"/>
            <a:ext cx="5173663" cy="4911725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с детства у ребенка не воспитывать любовь к книге, если чтение не стало его духовной потребностью на всю жизнь, в годы отрочества душа ребенка будет пустой, на свет Божий выползает как будто неизвестно откуда взявшееся плохое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Сухомлинский В.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5062538" y="204788"/>
            <a:ext cx="2279650" cy="558800"/>
          </a:xfrm>
        </p:spPr>
        <p:txBody>
          <a:bodyPr/>
          <a:lstStyle/>
          <a:p>
            <a:pPr marL="44450" indent="0">
              <a:buFont typeface="Arial" charset="0"/>
              <a:buNone/>
            </a:pPr>
            <a:r>
              <a:rPr lang="ru-RU" sz="40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4" name="Загнутый угол 3"/>
          <p:cNvSpPr/>
          <p:nvPr/>
        </p:nvSpPr>
        <p:spPr>
          <a:xfrm>
            <a:off x="327025" y="1133475"/>
            <a:ext cx="3713163" cy="3670300"/>
          </a:xfrm>
          <a:prstGeom prst="foldedCorner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развить устойчивый интерес к книге как самостоятельному, наглядному объекту литературы; создать условия для активного использования литературного опыта детей в их творческой деятельности.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/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4040188" y="763588"/>
            <a:ext cx="78200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Способствовать формированию интереса к книгам, произведениям худ. литературы;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Формировать умение рассматривать книжные иллюстрации, соотносить их с текстом произведения;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Воспитывать умение слушать и понимать литературные произведения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разных жанров, эмоционально откликаться на воображаемые события;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Развивать элементы творчества, учить использовать прочитанное в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других видах деятельности(игровой, продуктивной, самообслуживании, общении со взрослым);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Побуждать к активным действиям в совместной деятельности со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взрослым и сверстниками, формировать начальные предпосылки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поисковой деятельности;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Воспитывать навык аккуратного обращения с книгой.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Воспитывать способность наслаждаться художественным словом, иметь потребность в знании поговорок, загадок, народных, высказываний;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Расширять представления родителей о детской литературе; приобщить родителей к семейному чтению литературных произведений;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Способствовать выражению своего отношения к литературным произведениям в художественном творчестве.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296863" y="158750"/>
            <a:ext cx="9875837" cy="933450"/>
          </a:xfrm>
        </p:spPr>
        <p:txBody>
          <a:bodyPr/>
          <a:lstStyle/>
          <a:p>
            <a:r>
              <a:rPr lang="ru-RU" sz="4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Ожидаемые результаты:</a:t>
            </a: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395288" y="1392238"/>
            <a:ext cx="10620375" cy="5364162"/>
          </a:xfrm>
        </p:spPr>
        <p:txBody>
          <a:bodyPr/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Повышение интереса детей к художественной литературе.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Развитие речи и обогащение словаря детей.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Улучшение системы работы с книгой .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Позитивные изменения в речи детей. Использование речевых форм выразительности речи в разных видах деятельности и повседневной жизни.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Развитие индивидуальных особенностей в творческой деятельности.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Приобщение детей и родителей к традициям семейного чтения.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Обогащение предметно- развивающей среды в группах и ДОУ.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Повышение компетентности членов семьи в вопросах воспитания грамотного читателя, речевого развития ребёнка.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41350"/>
            <a:ext cx="10972800" cy="600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sz="4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67325" y="1065213"/>
            <a:ext cx="6384925" cy="4789487"/>
          </a:xfrm>
        </p:spPr>
      </p:pic>
      <p:sp>
        <p:nvSpPr>
          <p:cNvPr id="17411" name="Прямоугольник 6"/>
          <p:cNvSpPr>
            <a:spLocks noChangeArrowheads="1"/>
          </p:cNvSpPr>
          <p:nvPr/>
        </p:nvSpPr>
        <p:spPr bwMode="auto">
          <a:xfrm>
            <a:off x="539750" y="1152525"/>
            <a:ext cx="44259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</a:p>
          <a:p>
            <a:pPr algn="ctr"/>
            <a:r>
              <a:rPr lang="ru-RU" sz="7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книжный </a:t>
            </a:r>
          </a:p>
          <a:p>
            <a:pPr algn="ctr"/>
            <a:r>
              <a:rPr lang="ru-RU" sz="7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уголок</a:t>
            </a:r>
            <a:r>
              <a:rPr lang="ru-RU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</a:p>
        </p:txBody>
      </p:sp>
      <p:pic>
        <p:nvPicPr>
          <p:cNvPr id="18434" name="Picture 2" descr="https://www.maam.ru/upload/blogs/3367ec6e61085b23f39110b5b124bd6d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75" y="1935163"/>
            <a:ext cx="428625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2"/>
          <p:cNvPicPr>
            <a:picLocks noChangeAspect="1"/>
          </p:cNvPicPr>
          <p:nvPr/>
        </p:nvPicPr>
        <p:blipFill>
          <a:blip r:embed="rId3"/>
          <a:srcRect l="2" r="17427" b="9421"/>
          <a:stretch>
            <a:fillRect/>
          </a:stretch>
        </p:blipFill>
        <p:spPr bwMode="auto">
          <a:xfrm>
            <a:off x="8528050" y="1363663"/>
            <a:ext cx="3214688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https://sun1-90.userapi.com/gKaHGTAllhZv3dMLOQjDCYQ52pYpumx5qbthcg/ttDBbzuEEp0.jpg"/>
          <p:cNvPicPr>
            <a:picLocks noChangeAspect="1" noChangeArrowheads="1"/>
          </p:cNvPicPr>
          <p:nvPr/>
        </p:nvPicPr>
        <p:blipFill>
          <a:blip r:embed="rId4"/>
          <a:srcRect l="31619" t="17468" r="19009" b="-1839"/>
          <a:stretch>
            <a:fillRect/>
          </a:stretch>
        </p:blipFill>
        <p:spPr bwMode="auto">
          <a:xfrm>
            <a:off x="449263" y="1363663"/>
            <a:ext cx="3321050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002060"/>
                </a:solidFill>
              </a:rPr>
              <a:t>Экскурсия в библиотеку</a:t>
            </a:r>
          </a:p>
        </p:txBody>
      </p:sp>
      <p:pic>
        <p:nvPicPr>
          <p:cNvPr id="194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1692275"/>
            <a:ext cx="4951412" cy="3714750"/>
          </a:xfrm>
        </p:spPr>
      </p:pic>
      <p:pic>
        <p:nvPicPr>
          <p:cNvPr id="1945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213" y="1692275"/>
            <a:ext cx="499268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723900" y="300038"/>
            <a:ext cx="109728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002060"/>
                </a:solidFill>
              </a:rPr>
              <a:t>Сюжетно-ролевая игра «Библиотека»</a:t>
            </a:r>
          </a:p>
        </p:txBody>
      </p:sp>
      <p:pic>
        <p:nvPicPr>
          <p:cNvPr id="2048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 t="20128" r="21204"/>
          <a:stretch>
            <a:fillRect/>
          </a:stretch>
        </p:blipFill>
        <p:spPr>
          <a:xfrm>
            <a:off x="439738" y="1565275"/>
            <a:ext cx="5456237" cy="4149725"/>
          </a:xfrm>
        </p:spPr>
      </p:pic>
      <p:pic>
        <p:nvPicPr>
          <p:cNvPr id="20483" name="Рисунок 4"/>
          <p:cNvPicPr>
            <a:picLocks noChangeAspect="1"/>
          </p:cNvPicPr>
          <p:nvPr/>
        </p:nvPicPr>
        <p:blipFill>
          <a:blip r:embed="rId3"/>
          <a:srcRect t="13965" b="20966"/>
          <a:stretch>
            <a:fillRect/>
          </a:stretch>
        </p:blipFill>
        <p:spPr bwMode="auto">
          <a:xfrm>
            <a:off x="6165850" y="1565275"/>
            <a:ext cx="5510213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663575" y="192088"/>
            <a:ext cx="10972800" cy="1143000"/>
          </a:xfrm>
        </p:spPr>
        <p:txBody>
          <a:bodyPr/>
          <a:lstStyle/>
          <a:p>
            <a:r>
              <a:rPr lang="ru-RU" b="1" i="1" smtClean="0">
                <a:solidFill>
                  <a:srgbClr val="002060"/>
                </a:solidFill>
              </a:rPr>
              <a:t>Оформление формуляра</a:t>
            </a:r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8463" y="1536700"/>
            <a:ext cx="5524500" cy="4143375"/>
          </a:xfrm>
        </p:spPr>
      </p:pic>
      <p:pic>
        <p:nvPicPr>
          <p:cNvPr id="2150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4925" y="1547813"/>
            <a:ext cx="5524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3" id="{A0F9EA9A-2115-41B5-9559-27694874E8C8}" vid="{6E6A528B-FCB9-49A7-A743-38B0246A658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124</TotalTime>
  <Words>290</Words>
  <Application>Microsoft Office PowerPoint</Application>
  <PresentationFormat>Произвольный</PresentationFormat>
  <Paragraphs>43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Constantia</vt:lpstr>
      <vt:lpstr>Arial</vt:lpstr>
      <vt:lpstr>Calibri</vt:lpstr>
      <vt:lpstr>Times New Roman</vt:lpstr>
      <vt:lpstr>Тема3</vt:lpstr>
      <vt:lpstr>Слайд 1</vt:lpstr>
      <vt:lpstr>Актуальность проекта.</vt:lpstr>
      <vt:lpstr>Слайд 3</vt:lpstr>
      <vt:lpstr>             Ожидаемые результаты:</vt:lpstr>
      <vt:lpstr> </vt:lpstr>
      <vt:lpstr>Чтение художественной литературы</vt:lpstr>
      <vt:lpstr>Экскурсия в библиотеку</vt:lpstr>
      <vt:lpstr>Сюжетно-ролевая игра «Библиотека»</vt:lpstr>
      <vt:lpstr>Оформление формуляра</vt:lpstr>
      <vt:lpstr>Сюжетно-ролевая игра «Книжкина больница»</vt:lpstr>
      <vt:lpstr>Слайд 11</vt:lpstr>
      <vt:lpstr>Игра-драматизация «Теремок»</vt:lpstr>
      <vt:lpstr>Акция «Подари  книгу».</vt:lpstr>
      <vt:lpstr>Нарисуй любимую сказку</vt:lpstr>
      <vt:lpstr>Слайд 15</vt:lpstr>
    </vt:vector>
  </TitlesOfParts>
  <Company>Pirat.ca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 «Удивительный мир книг»  Старшая группа</dc:title>
  <dc:creator>Иван</dc:creator>
  <cp:lastModifiedBy>User</cp:lastModifiedBy>
  <cp:revision>26</cp:revision>
  <dcterms:created xsi:type="dcterms:W3CDTF">2020-04-02T14:23:46Z</dcterms:created>
  <dcterms:modified xsi:type="dcterms:W3CDTF">2022-02-08T12:10:26Z</dcterms:modified>
</cp:coreProperties>
</file>