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9"/>
  </p:notesMasterIdLst>
  <p:sldIdLst>
    <p:sldId id="256" r:id="rId2"/>
    <p:sldId id="269" r:id="rId3"/>
    <p:sldId id="432" r:id="rId4"/>
    <p:sldId id="433" r:id="rId5"/>
    <p:sldId id="287" r:id="rId6"/>
    <p:sldId id="427" r:id="rId7"/>
    <p:sldId id="359" r:id="rId8"/>
    <p:sldId id="443" r:id="rId9"/>
    <p:sldId id="444" r:id="rId10"/>
    <p:sldId id="360" r:id="rId11"/>
    <p:sldId id="439" r:id="rId12"/>
    <p:sldId id="376" r:id="rId13"/>
    <p:sldId id="442" r:id="rId14"/>
    <p:sldId id="434" r:id="rId15"/>
    <p:sldId id="271" r:id="rId16"/>
    <p:sldId id="445" r:id="rId17"/>
    <p:sldId id="440" r:id="rId18"/>
    <p:sldId id="338" r:id="rId19"/>
    <p:sldId id="447" r:id="rId20"/>
    <p:sldId id="446" r:id="rId21"/>
    <p:sldId id="428" r:id="rId22"/>
    <p:sldId id="349" r:id="rId23"/>
    <p:sldId id="425" r:id="rId24"/>
    <p:sldId id="426" r:id="rId25"/>
    <p:sldId id="401" r:id="rId26"/>
    <p:sldId id="441" r:id="rId27"/>
    <p:sldId id="438" r:id="rId28"/>
    <p:sldId id="404" r:id="rId29"/>
    <p:sldId id="407" r:id="rId30"/>
    <p:sldId id="431" r:id="rId31"/>
    <p:sldId id="406" r:id="rId32"/>
    <p:sldId id="408" r:id="rId33"/>
    <p:sldId id="409" r:id="rId34"/>
    <p:sldId id="410" r:id="rId35"/>
    <p:sldId id="350" r:id="rId36"/>
    <p:sldId id="422" r:id="rId37"/>
    <p:sldId id="436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C480CCE-D1CF-42C5-B06D-91166BD9CB7A}">
          <p14:sldIdLst>
            <p14:sldId id="256"/>
            <p14:sldId id="269"/>
            <p14:sldId id="432"/>
            <p14:sldId id="433"/>
            <p14:sldId id="287"/>
            <p14:sldId id="427"/>
            <p14:sldId id="359"/>
            <p14:sldId id="443"/>
            <p14:sldId id="444"/>
            <p14:sldId id="360"/>
            <p14:sldId id="439"/>
            <p14:sldId id="376"/>
            <p14:sldId id="442"/>
            <p14:sldId id="434"/>
            <p14:sldId id="271"/>
            <p14:sldId id="445"/>
            <p14:sldId id="440"/>
            <p14:sldId id="338"/>
            <p14:sldId id="447"/>
            <p14:sldId id="446"/>
            <p14:sldId id="428"/>
            <p14:sldId id="349"/>
            <p14:sldId id="425"/>
            <p14:sldId id="426"/>
            <p14:sldId id="401"/>
            <p14:sldId id="441"/>
            <p14:sldId id="438"/>
            <p14:sldId id="404"/>
            <p14:sldId id="407"/>
            <p14:sldId id="431"/>
            <p14:sldId id="406"/>
            <p14:sldId id="408"/>
            <p14:sldId id="409"/>
            <p14:sldId id="410"/>
            <p14:sldId id="350"/>
            <p14:sldId id="422"/>
            <p14:sldId id="436"/>
          </p14:sldIdLst>
        </p14:section>
        <p14:section name="Раздел без заголовка" id="{893B9813-27C1-429F-A539-DF89EDEC2BC4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026" autoAdjust="0"/>
    <p:restoredTop sz="94713" autoAdjust="0"/>
  </p:normalViewPr>
  <p:slideViewPr>
    <p:cSldViewPr>
      <p:cViewPr>
        <p:scale>
          <a:sx n="100" d="100"/>
          <a:sy n="100" d="100"/>
        </p:scale>
        <p:origin x="-1944" y="-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F717ED1-A754-49C3-B46D-38D3CEBC631B}" type="datetimeFigureOut">
              <a:rPr lang="ru-RU"/>
              <a:pPr>
                <a:defRPr/>
              </a:pPr>
              <a:t>30.11.2020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84D7C88-9A11-4BA6-87BC-92C2F1B6A5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153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34BEC-1D60-4633-BB50-2177E0B34246}" type="datetimeFigureOut">
              <a:rPr lang="en-US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BD908-DDB6-4CD0-81AF-1E520D7BE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259F5-062A-4906-BDCC-D82FEF316165}" type="datetimeFigureOut">
              <a:rPr lang="en-US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912A2-38E0-48A7-B2F4-5DF5A5195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B3434-BDA0-47E1-B4CF-6C90802F13EC}" type="datetimeFigureOut">
              <a:rPr lang="en-US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B5649-A1E4-4669-820B-3A7EAF0F5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B9A44-9A70-4A2A-9DC2-449FA4F7BD00}" type="datetimeFigureOut">
              <a:rPr lang="en-US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B3425-A9AD-43C2-8296-74B89AE7B3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82337-AAA1-4598-B534-8752D210A29B}" type="datetimeFigureOut">
              <a:rPr lang="en-US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3E2C4-75C6-4200-835F-4B83F66E29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A8E7C-5D7B-4136-B29E-159275336467}" type="datetimeFigureOut">
              <a:rPr lang="en-US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B6279-02B8-4A2C-85B4-27C9175BC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CFEAD-F5F4-44DA-9229-E2D496A857B2}" type="datetimeFigureOut">
              <a:rPr lang="en-US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9F9FF-100B-4EFC-AC55-633DB0144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9D558-6774-45D6-A013-81571EF3C63D}" type="datetimeFigureOut">
              <a:rPr lang="en-US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30580-E93F-45A1-8A7C-3EDE63E224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17999-4CC5-43CE-9048-9E65C32445BB}" type="datetimeFigureOut">
              <a:rPr lang="en-US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08E8A-7549-43AE-8711-E8166FBB98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DBF89-3C3E-4EF8-BF16-AA38218DD352}" type="datetimeFigureOut">
              <a:rPr lang="en-US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0FF2D-5F81-4DD4-A2AD-28B22DC84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3BC0F-98A4-489D-BDFF-AE8E4395EC02}" type="datetimeFigureOut">
              <a:rPr lang="en-US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3F4F2-62E1-4989-ACAB-4CCFDE25CB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F9D194C-6109-4198-B5D6-6762A70E149B}" type="datetimeFigureOut">
              <a:rPr lang="en-US"/>
              <a:pPr>
                <a:defRPr/>
              </a:pPr>
              <a:t>11/30/2020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438BCD-FC3A-41C3-8E1C-6891806342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8" r:id="rId2"/>
    <p:sldLayoutId id="2147483717" r:id="rId3"/>
    <p:sldLayoutId id="2147483716" r:id="rId4"/>
    <p:sldLayoutId id="2147483715" r:id="rId5"/>
    <p:sldLayoutId id="2147483714" r:id="rId6"/>
    <p:sldLayoutId id="2147483713" r:id="rId7"/>
    <p:sldLayoutId id="2147483712" r:id="rId8"/>
    <p:sldLayoutId id="2147483711" r:id="rId9"/>
    <p:sldLayoutId id="2147483710" r:id="rId10"/>
    <p:sldLayoutId id="214748370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users.antiplagiat.ru/report/short/2?v=1&amp;c=0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381000"/>
            <a:ext cx="7239000" cy="762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 smtClean="0"/>
              <a:t>Администрация городского округа Саранск</a:t>
            </a:r>
            <a:br>
              <a:rPr lang="ru-RU" sz="2000" dirty="0" smtClean="0"/>
            </a:br>
            <a:r>
              <a:rPr lang="ru-RU" sz="2000" dirty="0" smtClean="0"/>
              <a:t>Департамент по социальной политике городского округа Саранск</a:t>
            </a:r>
            <a:br>
              <a:rPr lang="ru-RU" sz="2000" dirty="0" smtClean="0"/>
            </a:br>
            <a:r>
              <a:rPr lang="ru-RU" sz="2000" dirty="0" smtClean="0"/>
              <a:t>Управление образования городского округа Саранск</a:t>
            </a:r>
            <a:r>
              <a:rPr lang="ru-RU" dirty="0" smtClean="0">
                <a:latin typeface="Trebuchet MS" panose="020B0603020202020204" pitchFamily="34" charset="0"/>
              </a:rPr>
              <a:t/>
            </a:r>
            <a:br>
              <a:rPr lang="ru-RU" dirty="0" smtClean="0">
                <a:latin typeface="Trebuchet MS" panose="020B0603020202020204" pitchFamily="34" charset="0"/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81200" y="685800"/>
            <a:ext cx="61191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              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Калмыковой Татьяны Николаевны,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воспитателя  МАДОУ «Детский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сад №80 комбинированного вида»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Саранск</a:t>
            </a:r>
          </a:p>
        </p:txBody>
      </p:sp>
      <p:sp>
        <p:nvSpPr>
          <p:cNvPr id="14339" name="Прямоугольник 5"/>
          <p:cNvSpPr>
            <a:spLocks noChangeArrowheads="1"/>
          </p:cNvSpPr>
          <p:nvPr/>
        </p:nvSpPr>
        <p:spPr bwMode="auto">
          <a:xfrm>
            <a:off x="251520" y="2739404"/>
            <a:ext cx="619268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Профессиональное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высшее, Мордовский государственный педагогический институт имени М.Е.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«Олигофренопедагогика» с дополнительной специальностью «Логопедия».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учитель-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Олигофренопедагог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и учитель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логопед.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ВСГ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2553613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30 июня 2009г. 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Переподготовка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ГБУДПО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РМ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«МРИО», 2015г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., 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воспитатель.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6" charset="0"/>
              </a:rPr>
              <a:t>Общий трудовой стаж: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6" charset="0"/>
              </a:rPr>
              <a:t>11 лет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 лет 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первая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Дата последней  аттестации: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№234 от 23.03. 2017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276872"/>
            <a:ext cx="2016224" cy="4464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1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Сад\Desktop\приказы\20201111_1313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4320480" cy="5688632"/>
          </a:xfrm>
          <a:prstGeom prst="rect">
            <a:avLst/>
          </a:prstGeom>
          <a:noFill/>
        </p:spPr>
      </p:pic>
      <p:pic>
        <p:nvPicPr>
          <p:cNvPr id="1029" name="Picture 5" descr="C:\Users\Сад\Desktop\приказы\20201111_1313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052736"/>
            <a:ext cx="4320887" cy="56338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5971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b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(печатные издания, республиканский уровень)</a:t>
            </a:r>
            <a:endParaRPr lang="ru-RU" sz="1800" dirty="0"/>
          </a:p>
        </p:txBody>
      </p:sp>
      <p:pic>
        <p:nvPicPr>
          <p:cNvPr id="22536" name="Picture 8" descr="https://sun9-47.userapi.com/impf/wznWrjpZuvO5ggHTRXoQX5U2QMDqxKhLKmr68g/sjPXsHDhUY4.jpg?size=1595x2160&amp;quality=96&amp;proxy=1&amp;sign=f139312ce7d01e650905fa2fe53b41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68760"/>
            <a:ext cx="3990353" cy="540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 конкурсах, выставках, </a:t>
            </a:r>
            <a:r>
              <a:rPr lang="ru-RU" sz="1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турнирах, </a:t>
            </a:r>
            <a:r>
              <a:rPr lang="ru-RU" sz="1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соревнованиях, акциях, фестивалях</a:t>
            </a:r>
            <a:br>
              <a:rPr lang="ru-RU" sz="1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В сети «Интернет»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340768"/>
            <a:ext cx="4320479" cy="5400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44530"/>
            <a:ext cx="4427984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75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Победа и призовые места в очных муниципальных мероприятиях</a:t>
            </a:r>
            <a:endParaRPr lang="ru-RU" sz="1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24744"/>
            <a:ext cx="4176464" cy="5616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республиканских мероприятиях</a:t>
            </a:r>
            <a:endParaRPr lang="ru-RU" sz="1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1340768"/>
            <a:ext cx="4351362" cy="530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11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013576" cy="1440160"/>
          </a:xfrm>
        </p:spPr>
        <p:txBody>
          <a:bodyPr/>
          <a:lstStyle/>
          <a:p>
            <a:pPr lvl="0">
              <a:spcBef>
                <a:spcPts val="600"/>
              </a:spcBef>
            </a:pPr>
            <a:r>
              <a:rPr lang="ru-RU" altLang="ru-RU" sz="20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  <a:t>5. Наличие авторских программ, методических пособий.</a:t>
            </a:r>
            <a:r>
              <a:rPr lang="ru-RU" altLang="ru-RU" sz="2000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altLang="ru-RU" sz="2000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altLang="ru-RU" sz="2000" dirty="0" smtClean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республиканский уровень) </a:t>
            </a:r>
            <a:r>
              <a:rPr lang="ru-RU" sz="1800" b="1" i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b="1" i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b="1" i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Дополнительная </a:t>
            </a:r>
            <a:r>
              <a:rPr lang="ru-RU" sz="1800" b="1" i="1" dirty="0" smtClean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общеразвивающая </a:t>
            </a:r>
            <a:r>
              <a:rPr lang="ru-RU" sz="1800" b="1" i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программа </a:t>
            </a:r>
            <a:br>
              <a:rPr lang="ru-RU" sz="1800" b="1" i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b="1" i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«Мир сенсорики». </a:t>
            </a:r>
            <a:br>
              <a:rPr lang="ru-RU" sz="1800" b="1" i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1800" dirty="0">
              <a:solidFill>
                <a:schemeClr val="tx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070" y="1412776"/>
            <a:ext cx="4285859" cy="519556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93534" y="1567252"/>
            <a:ext cx="4450466" cy="52907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101"/>
            <a:ext cx="4179506" cy="529074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332656"/>
            <a:ext cx="72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/>
                <a:ea typeface="Calibri"/>
              </a:rPr>
              <a:t>6. Выступления </a:t>
            </a:r>
            <a:r>
              <a:rPr lang="ru-RU" b="1" kern="50" dirty="0" smtClean="0">
                <a:solidFill>
                  <a:schemeClr val="tx2"/>
                </a:solidFill>
                <a:latin typeface="Times New Roman"/>
                <a:ea typeface="Times New Roman"/>
              </a:rPr>
              <a:t>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b="1" kern="50" dirty="0" err="1" smtClean="0">
                <a:solidFill>
                  <a:schemeClr val="tx2"/>
                </a:solidFill>
                <a:latin typeface="Times New Roman"/>
                <a:ea typeface="Times New Roman"/>
              </a:rPr>
              <a:t>очно</a:t>
            </a:r>
            <a:r>
              <a:rPr lang="ru-RU" b="1" kern="50" dirty="0" smtClean="0">
                <a:solidFill>
                  <a:schemeClr val="tx2"/>
                </a:solidFill>
                <a:latin typeface="Times New Roman"/>
                <a:ea typeface="Times New Roman"/>
              </a:rPr>
              <a:t>)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477" y="1255986"/>
            <a:ext cx="3821109" cy="540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795983"/>
            <a:ext cx="4620513" cy="60486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61456" y="332656"/>
            <a:ext cx="4268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58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Сад\Desktop\20201104_1022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9100" y="1351409"/>
            <a:ext cx="4286594" cy="5489848"/>
          </a:xfrm>
          <a:prstGeom prst="rect">
            <a:avLst/>
          </a:prstGeom>
          <a:noFill/>
        </p:spPr>
      </p:pic>
      <p:pic>
        <p:nvPicPr>
          <p:cNvPr id="8195" name="Picture 3" descr="C:\Users\Сад\Desktop\20201104_1021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142" y="1351409"/>
            <a:ext cx="4197623" cy="548984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059832" y="620688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Прямоугольник 1"/>
          <p:cNvSpPr>
            <a:spLocks noChangeArrowheads="1"/>
          </p:cNvSpPr>
          <p:nvPr/>
        </p:nvSpPr>
        <p:spPr bwMode="auto">
          <a:xfrm>
            <a:off x="228600" y="152400"/>
            <a:ext cx="868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 dirty="0"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0622" y="152400"/>
            <a:ext cx="84582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900" b="1" cap="small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Педагогический опыт: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cap="small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«Развитие творческого мышления через проведение логико-математических и интеллектуальных игр, задач и упражнений»</a:t>
            </a:r>
            <a:br>
              <a:rPr lang="ru-RU" sz="2800" b="1" cap="small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900" b="1" cap="small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представлен на сайте: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u="sng" dirty="0" smtClean="0">
                <a:solidFill>
                  <a:srgbClr val="0070C0"/>
                </a:solidFill>
              </a:rPr>
              <a:t>https://ds80sar.schoolrm.ru/sveden/employees/10024/188295/ </a:t>
            </a:r>
            <a:endPara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Материал проверен  на плагиат на сайте: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hlinkClick r:id="rId2"/>
              </a:rPr>
              <a:t>https</a:t>
            </a:r>
            <a:r>
              <a:rPr lang="en-US" dirty="0">
                <a:solidFill>
                  <a:srgbClr val="0070C0"/>
                </a:solidFill>
                <a:hlinkClick r:id="rId2"/>
              </a:rPr>
              <a:t>://</a:t>
            </a:r>
            <a:r>
              <a:rPr lang="en-US" dirty="0" smtClean="0">
                <a:solidFill>
                  <a:srgbClr val="0070C0"/>
                </a:solidFill>
                <a:hlinkClick r:id="rId2"/>
              </a:rPr>
              <a:t>users.antiplagiat.ru/report/short/2?v=1&amp;c=0</a:t>
            </a:r>
            <a:endParaRPr lang="ru-RU" dirty="0" smtClean="0">
              <a:solidFill>
                <a:srgbClr val="0070C0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 smtClean="0">
                <a:solidFill>
                  <a:sysClr val="windowText" lastClr="000000"/>
                </a:solidFill>
              </a:rPr>
              <a:t>Оригинальность </a:t>
            </a:r>
            <a:r>
              <a:rPr lang="ru-RU" kern="0" smtClean="0">
                <a:solidFill>
                  <a:sysClr val="windowText" lastClr="000000"/>
                </a:solidFill>
              </a:rPr>
              <a:t>составляет 70,97%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Сад\Desktop\20201104_1029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404664"/>
            <a:ext cx="4495428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196752"/>
            <a:ext cx="7831459" cy="56612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54312" y="516335"/>
            <a:ext cx="2922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61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lvl="0">
              <a:defRPr/>
            </a:pPr>
            <a:r>
              <a:rPr lang="ru-RU" altLang="ru-RU" sz="2000" b="1" dirty="0" smtClean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  <a:t/>
            </a:r>
            <a:br>
              <a:rPr lang="ru-RU" altLang="ru-RU" sz="2000" b="1" dirty="0" smtClean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</a:br>
            <a:r>
              <a:rPr lang="ru-RU" altLang="ru-RU" sz="20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  <a:t/>
            </a:r>
            <a:br>
              <a:rPr lang="ru-RU" altLang="ru-RU" sz="20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</a:br>
            <a:r>
              <a:rPr lang="ru-RU" altLang="ru-RU" sz="2000" b="1" dirty="0" smtClean="0">
                <a:solidFill>
                  <a:schemeClr val="tx2"/>
                </a:solidFill>
                <a:latin typeface="Times New Roman" pitchFamily="18" charset="0"/>
                <a:cs typeface="Arial" charset="0"/>
              </a:rPr>
              <a:t>7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Arial" charset="0"/>
              </a:rPr>
              <a:t>. </a:t>
            </a:r>
            <a:r>
              <a:rPr lang="ru-RU" sz="2000" b="1" dirty="0">
                <a:solidFill>
                  <a:schemeClr val="tx2"/>
                </a:solidFill>
                <a:latin typeface="Times New Roman"/>
                <a:ea typeface="Calibri"/>
              </a:rPr>
              <a:t>Проведении открытых занятий, мастер-классов, мероприятий </a:t>
            </a:r>
            <a:r>
              <a:rPr lang="ru-RU" altLang="ru-RU" sz="20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altLang="ru-RU" sz="20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b="1" dirty="0"/>
          </a:p>
        </p:txBody>
      </p:sp>
      <p:pic>
        <p:nvPicPr>
          <p:cNvPr id="47106" name="Picture 2" descr="C:\Users\Сад\Desktop\приказы\20201113_1245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836712"/>
            <a:ext cx="4464496" cy="5904656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836712"/>
            <a:ext cx="4352921" cy="591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9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329629" cy="5974598"/>
          </a:xfrm>
          <a:prstGeom prst="rect">
            <a:avLst/>
          </a:prstGeom>
        </p:spPr>
      </p:pic>
      <p:pic>
        <p:nvPicPr>
          <p:cNvPr id="48130" name="Picture 2" descr="C:\Users\Сад\Desktop\приказы\20201113_1245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64704"/>
            <a:ext cx="4423420" cy="59939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41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994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kern="50" dirty="0" smtClean="0">
                <a:solidFill>
                  <a:schemeClr val="tx2"/>
                </a:solidFill>
                <a:latin typeface="Times New Roman"/>
                <a:ea typeface="Times New Roman"/>
              </a:rPr>
              <a:t>9. Общественно-педагогическая </a:t>
            </a:r>
            <a:r>
              <a:rPr lang="ru-RU" sz="1800" b="1" kern="50" dirty="0">
                <a:solidFill>
                  <a:schemeClr val="tx2"/>
                </a:solidFill>
                <a:latin typeface="Times New Roman"/>
                <a:ea typeface="Times New Roman"/>
              </a:rPr>
              <a:t>активность педагога: участие в комиссиях, педагогических сообществах, в жюри конкурсов</a:t>
            </a:r>
            <a:endParaRPr lang="ru-RU" sz="1800" b="1" dirty="0">
              <a:solidFill>
                <a:schemeClr val="tx2"/>
              </a:solidFill>
            </a:endParaRPr>
          </a:p>
        </p:txBody>
      </p:sp>
      <p:pic>
        <p:nvPicPr>
          <p:cNvPr id="4" name="Picture 2" descr="C:\Users\Сад\Desktop\приказы\20201109_1535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3658036" cy="5280967"/>
          </a:xfrm>
          <a:prstGeom prst="rect">
            <a:avLst/>
          </a:prstGeom>
          <a:noFill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623" y="1268761"/>
            <a:ext cx="382717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74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ад\Desktop\приказы\20201109_121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60648"/>
            <a:ext cx="4320480" cy="6192688"/>
          </a:xfrm>
          <a:prstGeom prst="rect">
            <a:avLst/>
          </a:prstGeom>
          <a:noFill/>
        </p:spPr>
      </p:pic>
      <p:pic>
        <p:nvPicPr>
          <p:cNvPr id="3" name="Picture 3" descr="C:\Users\Сад\Desktop\приказы\20201109_121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0648"/>
            <a:ext cx="4423420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Сад\Desktop\приказы\20201110_125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60648"/>
            <a:ext cx="4464496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8229600" cy="3010346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kern="50" dirty="0" smtClean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10.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Позитивные результаты работы с воспитанниками: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наличие системы воспитательной работы;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наличие качественной, эстетически оформленной текущей документации;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организация индивидуального подхода;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снижение простудной заболеваемости воспитанников;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отлаженная система взаимодействия с родителями;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отсутствие жалоб и обращений родителей на неправомерные действия;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реализация </a:t>
            </a:r>
            <a:r>
              <a:rPr lang="ru-RU" sz="1600" b="1" kern="50" dirty="0" err="1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здоровьесберегающих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технологий в воспитательном процессе;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духовно-нравственное воспитание и народные традиции</a:t>
            </a:r>
            <a:r>
              <a:rPr lang="ru-RU" sz="1800" kern="50" dirty="0">
                <a:latin typeface="Times New Roman"/>
                <a:ea typeface="Times New Roman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044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ад\Desktop\20201105_1408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4392488" cy="6569968"/>
          </a:xfrm>
          <a:prstGeom prst="rect">
            <a:avLst/>
          </a:prstGeom>
          <a:noFill/>
        </p:spPr>
      </p:pic>
      <p:pic>
        <p:nvPicPr>
          <p:cNvPr id="3076" name="Picture 4" descr="C:\Users\Сад\Desktop\20201105_1408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88640"/>
            <a:ext cx="4279404" cy="6552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0896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1886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b="1" kern="0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</a:rPr>
              <a:t>1. Участие в инновационной (экспериментальной ) деятельности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09204" y="834971"/>
            <a:ext cx="3930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u="sng" dirty="0">
                <a:solidFill>
                  <a:schemeClr val="tx2"/>
                </a:solidFill>
                <a:latin typeface="Times New Roman" pitchFamily="16" charset="0"/>
                <a:cs typeface="Times New Roman" pitchFamily="16" charset="0"/>
              </a:rPr>
              <a:t>Инновационная </a:t>
            </a:r>
            <a:r>
              <a:rPr lang="ru-RU" altLang="ru-RU" b="1" u="sng" dirty="0" smtClean="0">
                <a:solidFill>
                  <a:schemeClr val="tx2"/>
                </a:solidFill>
                <a:latin typeface="Times New Roman" pitchFamily="16" charset="0"/>
                <a:cs typeface="Times New Roman" pitchFamily="16" charset="0"/>
              </a:rPr>
              <a:t>деятельность на муниципальном уровне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50531"/>
            <a:ext cx="3961993" cy="47445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901" y="1750531"/>
            <a:ext cx="3943685" cy="480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577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ад\Desktop\20201105_14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4608512" cy="6569968"/>
          </a:xfrm>
          <a:prstGeom prst="rect">
            <a:avLst/>
          </a:prstGeom>
          <a:noFill/>
        </p:spPr>
      </p:pic>
      <p:pic>
        <p:nvPicPr>
          <p:cNvPr id="4099" name="Picture 3" descr="C:\Users\Сад\Desktop\20201105_1408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6632"/>
            <a:ext cx="4387924" cy="6552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26688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indent="24130">
              <a:spcAft>
                <a:spcPts val="0"/>
              </a:spcAft>
            </a:pP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11. </a:t>
            </a:r>
            <a:r>
              <a:rPr lang="ru-RU" sz="1600" b="1" kern="50" dirty="0" smtClean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Качество</a:t>
            </a:r>
            <a:r>
              <a:rPr lang="ru-RU" sz="1600" b="1" kern="50" dirty="0" smtClean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взаимодействия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родителями: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систематическое проведение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родительских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собраний;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проведение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круглых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столов,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консультаций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нетрадиционной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форме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(педагогическое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просвещение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родителей);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проведение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экскурсий,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образовательных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путешествий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детьми;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проведение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совместных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конкурсов,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выставок;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организация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родителей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субботниках,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благоустройстве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участков,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создании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развивающей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среды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группы</a:t>
            </a: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Сад\Desktop\20201105_1407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2132856"/>
            <a:ext cx="3795886" cy="4608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21206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Сад\Desktop\20201105_1407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4536504" cy="6408712"/>
          </a:xfrm>
          <a:prstGeom prst="rect">
            <a:avLst/>
          </a:prstGeom>
          <a:noFill/>
        </p:spPr>
      </p:pic>
      <p:pic>
        <p:nvPicPr>
          <p:cNvPr id="6147" name="Picture 3" descr="C:\Users\Сад\Desktop\20201105_1407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88640"/>
            <a:ext cx="4495428" cy="6408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80981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 b="1" dirty="0" smtClean="0">
                <a:solidFill>
                  <a:schemeClr val="tx2"/>
                </a:solidFill>
                <a:latin typeface="Times New Roman" pitchFamily="18" charset="0"/>
                <a:cs typeface="Arial" charset="0"/>
              </a:rPr>
              <a:t>12. </a:t>
            </a:r>
            <a:r>
              <a:rPr lang="ru-RU" sz="2000" b="1" kern="50" dirty="0">
                <a:solidFill>
                  <a:schemeClr val="tx2"/>
                </a:solidFill>
                <a:latin typeface="Times New Roman"/>
                <a:ea typeface="Times New Roman"/>
              </a:rPr>
              <a:t>Работа с детьми из социально-неблагополучных </a:t>
            </a:r>
            <a:r>
              <a:rPr lang="ru-RU" sz="2000" b="1" kern="50" dirty="0" smtClean="0">
                <a:solidFill>
                  <a:schemeClr val="tx2"/>
                </a:solidFill>
                <a:latin typeface="Times New Roman"/>
                <a:ea typeface="Times New Roman"/>
              </a:rPr>
              <a:t>семей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444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504"/>
            <a:ext cx="8229600" cy="1143000"/>
          </a:xfrm>
        </p:spPr>
        <p:txBody>
          <a:bodyPr/>
          <a:lstStyle/>
          <a:p>
            <a:r>
              <a:rPr lang="ru-RU" altLang="ru-RU" sz="2000" b="1" dirty="0" smtClean="0">
                <a:solidFill>
                  <a:srgbClr val="1F497D"/>
                </a:solidFill>
                <a:latin typeface="Times New Roman" pitchFamily="18" charset="0"/>
                <a:cs typeface="Arial" charset="0"/>
              </a:rPr>
              <a:t>13. </a:t>
            </a:r>
            <a:r>
              <a:rPr lang="ru-RU" sz="2000" b="1" kern="50" dirty="0" smtClean="0">
                <a:solidFill>
                  <a:srgbClr val="1F497D"/>
                </a:solidFill>
                <a:latin typeface="Times New Roman"/>
                <a:ea typeface="Times New Roman"/>
              </a:rPr>
              <a:t>Участие педагога в профессиональных конкурсах</a:t>
            </a:r>
            <a:br>
              <a:rPr lang="ru-RU" sz="2000" b="1" kern="50" dirty="0" smtClean="0">
                <a:solidFill>
                  <a:srgbClr val="1F497D"/>
                </a:solidFill>
                <a:latin typeface="Times New Roman"/>
                <a:ea typeface="Times New Roman"/>
              </a:rPr>
            </a:br>
            <a:r>
              <a:rPr lang="ru-RU" sz="2000" b="1" u="sng" kern="50" dirty="0" smtClean="0">
                <a:solidFill>
                  <a:srgbClr val="1F497D"/>
                </a:solidFill>
                <a:latin typeface="Times New Roman"/>
                <a:ea typeface="Times New Roman"/>
              </a:rPr>
              <a:t>на порталах сети интернет</a:t>
            </a:r>
            <a:endParaRPr lang="ru-RU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005458"/>
            <a:ext cx="4392488" cy="554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696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818"/>
            <a:ext cx="4392488" cy="58696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08818"/>
            <a:ext cx="4392488" cy="5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921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43608" y="116633"/>
            <a:ext cx="7628384" cy="864096"/>
          </a:xfrm>
        </p:spPr>
        <p:txBody>
          <a:bodyPr/>
          <a:lstStyle/>
          <a:p>
            <a:r>
              <a:rPr lang="ru-RU" sz="2000" dirty="0">
                <a:solidFill>
                  <a:schemeClr val="accent1"/>
                </a:solidFill>
                <a:latin typeface="Times New Roman"/>
                <a:ea typeface="Calibri"/>
              </a:rPr>
              <a:t>Награды</a:t>
            </a:r>
            <a:br>
              <a:rPr lang="ru-RU" sz="2000" dirty="0">
                <a:solidFill>
                  <a:schemeClr val="accent1"/>
                </a:solidFill>
                <a:latin typeface="Times New Roman"/>
                <a:ea typeface="Calibri"/>
              </a:rPr>
            </a:br>
            <a:r>
              <a:rPr lang="ru-RU" sz="2000" dirty="0">
                <a:solidFill>
                  <a:schemeClr val="accent1"/>
                </a:solidFill>
                <a:latin typeface="Times New Roman"/>
                <a:ea typeface="Calibri"/>
              </a:rPr>
              <a:t>поощрения </a:t>
            </a:r>
            <a:r>
              <a:rPr lang="ru-RU" sz="2000" dirty="0" smtClean="0">
                <a:solidFill>
                  <a:schemeClr val="accent1"/>
                </a:solidFill>
                <a:latin typeface="Times New Roman"/>
                <a:ea typeface="Calibri"/>
              </a:rPr>
              <a:t>республиканского уровня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C:\Users\Сад\Desktop\приказы\20201104_112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4392488" cy="5777880"/>
          </a:xfrm>
          <a:prstGeom prst="rect">
            <a:avLst/>
          </a:prstGeom>
          <a:noFill/>
        </p:spPr>
      </p:pic>
      <p:pic>
        <p:nvPicPr>
          <p:cNvPr id="1027" name="Picture 3" descr="C:\Users\Сад\Desktop\приказы\20201106_1444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980728"/>
            <a:ext cx="4280718" cy="5760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61039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ад\Desktop\приказы\20201106_145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692696"/>
            <a:ext cx="4570562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6632"/>
            <a:ext cx="4608511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13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07704" y="116632"/>
            <a:ext cx="59046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lvl="0" indent="-273050" algn="ctr">
              <a:spcBef>
                <a:spcPts val="0"/>
              </a:spcBef>
              <a:buClr>
                <a:srgbClr val="FE8637"/>
              </a:buClr>
              <a:buSzPct val="70000"/>
              <a:defRPr/>
            </a:pPr>
            <a:r>
              <a:rPr lang="ru-RU" altLang="ru-RU" b="1" u="sng" dirty="0" smtClean="0">
                <a:solidFill>
                  <a:schemeClr val="tx2"/>
                </a:solidFill>
                <a:latin typeface="Times New Roman" pitchFamily="16" charset="0"/>
                <a:cs typeface="Times New Roman" pitchFamily="16" charset="0"/>
              </a:rPr>
              <a:t>Инновационная деятельность на уровне образовательной  организации </a:t>
            </a:r>
            <a:r>
              <a:rPr lang="ru-RU" altLang="ru-RU" b="1" dirty="0" smtClean="0">
                <a:solidFill>
                  <a:schemeClr val="tx2"/>
                </a:solidFill>
                <a:latin typeface="Times New Roman" pitchFamily="16" charset="0"/>
                <a:cs typeface="Times New Roman" pitchFamily="16" charset="0"/>
              </a:rPr>
              <a:t>:</a:t>
            </a:r>
          </a:p>
          <a:p>
            <a:pPr marL="273050" lvl="0" indent="-273050" algn="ctr">
              <a:spcBef>
                <a:spcPts val="0"/>
              </a:spcBef>
              <a:buClr>
                <a:srgbClr val="FE8637"/>
              </a:buClr>
              <a:buSzPct val="70000"/>
              <a:defRPr/>
            </a:pPr>
            <a:r>
              <a:rPr lang="ru-RU" altLang="ru-RU" b="1" dirty="0" smtClean="0">
                <a:solidFill>
                  <a:schemeClr val="tx2"/>
                </a:solidFill>
                <a:latin typeface="Times New Roman" pitchFamily="16" charset="0"/>
                <a:cs typeface="Times New Roman" pitchFamily="16" charset="0"/>
              </a:rPr>
              <a:t>реализация проекта по теме: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как современное средство обучения математического развития детей дошкольного возраста»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628800"/>
            <a:ext cx="4320480" cy="5112567"/>
          </a:xfrm>
          <a:prstGeom prst="rect">
            <a:avLst/>
          </a:prstGeom>
        </p:spPr>
      </p:pic>
      <p:pic>
        <p:nvPicPr>
          <p:cNvPr id="2" name="Picture 2" descr="C:\Users\Сад\Desktop\20201105_1407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628800"/>
            <a:ext cx="3960440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530" y="116632"/>
            <a:ext cx="5000940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1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r>
              <a:rPr lang="en-US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Справка, приказ.</a:t>
            </a:r>
            <a:endParaRPr lang="ru-RU" sz="1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24744"/>
            <a:ext cx="4351412" cy="5616624"/>
          </a:xfrm>
          <a:prstGeom prst="rect">
            <a:avLst/>
          </a:prstGeom>
        </p:spPr>
      </p:pic>
      <p:pic>
        <p:nvPicPr>
          <p:cNvPr id="24577" name="Picture 1" descr="C:\Users\Сад\Desktop\приказы\20201113_1247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5" y="1124744"/>
            <a:ext cx="4464496" cy="5616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398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br>
              <a:rPr lang="ru-RU" sz="1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(интернет-публикации)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7" y="1270726"/>
            <a:ext cx="4275869" cy="53986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270726"/>
            <a:ext cx="4383958" cy="539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80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116632"/>
            <a:ext cx="4601497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584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5025</TotalTime>
  <Words>280</Words>
  <Application>Microsoft Office PowerPoint</Application>
  <PresentationFormat>Экран (4:3)</PresentationFormat>
  <Paragraphs>44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Администрация городского округа Саранск Департамент по социальной политике городского округа Саранск Управление образования городского округа Саранск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 Наставничество Справка, приказ.</vt:lpstr>
      <vt:lpstr>3. Наличие публикаций (интернет-публикации)</vt:lpstr>
      <vt:lpstr>Презентация PowerPoint</vt:lpstr>
      <vt:lpstr>Республиканский уровень</vt:lpstr>
      <vt:lpstr>3. Наличие публикаций (печатные издания, республиканский уровень)</vt:lpstr>
      <vt:lpstr>4. Результаты участия воспитанников в конкурсах, выставках, турнирах, соревнованиях, акциях, фестивалях В сети «Интернет»</vt:lpstr>
      <vt:lpstr>4. Победа и призовые места в очных муниципальных мероприятиях</vt:lpstr>
      <vt:lpstr>В республиканских мероприятиях</vt:lpstr>
      <vt:lpstr>5. Наличие авторских программ, методических пособий. (республиканский уровень)  Дополнительная общеразвивающая программа  «Мир сенсорики».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7. Проведении открытых занятий, мастер-классов, мероприятий  </vt:lpstr>
      <vt:lpstr>Презентация PowerPoint</vt:lpstr>
      <vt:lpstr>8. Экспертная деятельность</vt:lpstr>
      <vt:lpstr>9. Общественно-педагогическая активность педагога: участие в комиссиях, педагогических сообществах, в жюри конкурсов</vt:lpstr>
      <vt:lpstr>Презентация PowerPoint</vt:lpstr>
      <vt:lpstr>Презентация PowerPoint</vt:lpstr>
      <vt:lpstr>10. Позитивные результаты работы с воспитанниками: - наличие системы воспитательной работы; - наличие качественной, эстетически оформленной текущей документации; - организация индивидуального подхода; - снижение простудной заболеваемости воспитанников; - отлаженная система взаимодействия с родителями; - отсутствие жалоб и обращений родителей на неправомерные действия; - реализация здоровьесберегающих технологий в воспитательном процессе; - духовно-нравственное воспитание и народные традиции.</vt:lpstr>
      <vt:lpstr>Презентация PowerPoint</vt:lpstr>
      <vt:lpstr>Презентация PowerPoint</vt:lpstr>
      <vt:lpstr>    11. Качество взаимодействия с родителями: систематическое проведение родительских собраний; проведение круглых столов, консультаций в нетрадиционной форме (педагогическое просвещение родителей); проведение экскурсий, образовательных путешествий с детьми; проведение совместных конкурсов, выставок; организация родителей на субботниках, благоустройстве участков, создании развивающей среды группы</vt:lpstr>
      <vt:lpstr>Презентация PowerPoint</vt:lpstr>
      <vt:lpstr>12. Работа с детьми из социально-неблагополучных семей</vt:lpstr>
      <vt:lpstr>13. Участие педагога в профессиональных конкурсах на порталах сети интернет</vt:lpstr>
      <vt:lpstr>Презентация PowerPoint</vt:lpstr>
      <vt:lpstr>Награды поощрения республиканского уровня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sveta</dc:creator>
  <cp:lastModifiedBy>79272</cp:lastModifiedBy>
  <cp:revision>308</cp:revision>
  <dcterms:created xsi:type="dcterms:W3CDTF">2013-10-11T03:51:55Z</dcterms:created>
  <dcterms:modified xsi:type="dcterms:W3CDTF">2020-11-30T18:58:28Z</dcterms:modified>
</cp:coreProperties>
</file>