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5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1071026"/>
            <a:ext cx="51845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Презентация </a:t>
            </a:r>
            <a:r>
              <a:rPr lang="ru-RU" sz="3200" b="1" i="1" dirty="0">
                <a:solidFill>
                  <a:srgbClr val="0070C0"/>
                </a:solidFill>
                <a:latin typeface="Arial" panose="020B0604020202020204" pitchFamily="34" charset="0"/>
              </a:rPr>
              <a:t>занятия по социальному </a:t>
            </a:r>
            <a:r>
              <a:rPr 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миру «День рождения друга» 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средняя группа №4</a:t>
            </a:r>
            <a:endParaRPr lang="ru-RU" sz="16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Левая фигурная скобка 8"/>
          <p:cNvSpPr/>
          <p:nvPr/>
        </p:nvSpPr>
        <p:spPr>
          <a:xfrm rot="16200000">
            <a:off x="4067944" y="836712"/>
            <a:ext cx="576064" cy="5040560"/>
          </a:xfrm>
          <a:prstGeom prst="leftBrace">
            <a:avLst>
              <a:gd name="adj1" fmla="val 49219"/>
              <a:gd name="adj2" fmla="val 50217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23928" y="4293096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Подготовили: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Симагина А.П.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Панкратова Ю.А.</a:t>
            </a:r>
          </a:p>
        </p:txBody>
      </p:sp>
    </p:spTree>
    <p:extLst>
      <p:ext uri="{BB962C8B-B14F-4D97-AF65-F5344CB8AC3E}">
        <p14:creationId xmlns:p14="http://schemas.microsoft.com/office/powerpoint/2010/main" xmlns="" val="28148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54868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</a:rPr>
              <a:t>День рожденья 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i="1" dirty="0">
                <a:solidFill>
                  <a:srgbClr val="0070C0"/>
                </a:solidFill>
                <a:latin typeface="tahoma" panose="020B0604030504040204" pitchFamily="34" charset="0"/>
              </a:rPr>
              <a:t>Как хорошо, что есть друзья!</a:t>
            </a: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  <a:latin typeface="tahoma" panose="020B0604030504040204" pitchFamily="34" charset="0"/>
              </a:rPr>
              <a:t>Спешу на День рожденья!</a:t>
            </a: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  <a:latin typeface="tahoma" panose="020B0604030504040204" pitchFamily="34" charset="0"/>
              </a:rPr>
              <a:t>Подарок приготовил я</a:t>
            </a: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  <a:latin typeface="tahoma" panose="020B0604030504040204" pitchFamily="34" charset="0"/>
              </a:rPr>
              <a:t>И в сердце – поздравленья!</a:t>
            </a: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  <a:latin typeface="tahoma" panose="020B0604030504040204" pitchFamily="34" charset="0"/>
              </a:rPr>
              <a:t>Ах, как приятно пожелать</a:t>
            </a: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  <a:latin typeface="tahoma" panose="020B0604030504040204" pitchFamily="34" charset="0"/>
              </a:rPr>
              <a:t>Здоровья – лет на двести!</a:t>
            </a: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  <a:latin typeface="tahoma" panose="020B0604030504040204" pitchFamily="34" charset="0"/>
              </a:rPr>
              <a:t>И друга крепко обнимать,</a:t>
            </a: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  <a:latin typeface="tahoma" panose="020B0604030504040204" pitchFamily="34" charset="0"/>
              </a:rPr>
              <a:t>И дуть на свечи вместе.</a:t>
            </a: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  <a:latin typeface="tahoma" panose="020B0604030504040204" pitchFamily="34" charset="0"/>
              </a:rPr>
              <a:t>На улице ручьи звенят</a:t>
            </a: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  <a:latin typeface="tahoma" panose="020B0604030504040204" pitchFamily="34" charset="0"/>
              </a:rPr>
              <a:t>В погожий день весенний.</a:t>
            </a: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  <a:latin typeface="tahoma" panose="020B0604030504040204" pitchFamily="34" charset="0"/>
              </a:rPr>
              <a:t>Я через них скачу. Я рад!</a:t>
            </a: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  <a:latin typeface="tahoma" panose="020B0604030504040204" pitchFamily="34" charset="0"/>
              </a:rPr>
              <a:t>У друга – День рожденья!</a:t>
            </a: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  <a:latin typeface="tahoma" panose="020B0604030504040204" pitchFamily="34" charset="0"/>
              </a:rPr>
              <a:t>(М. </a:t>
            </a:r>
            <a:r>
              <a:rPr lang="ru-RU" i="1" dirty="0" err="1" smtClean="0">
                <a:solidFill>
                  <a:srgbClr val="0070C0"/>
                </a:solidFill>
                <a:latin typeface="tahoma" panose="020B0604030504040204" pitchFamily="34" charset="0"/>
              </a:rPr>
              <a:t>Мишакова</a:t>
            </a:r>
            <a:r>
              <a:rPr lang="ru-RU" i="1" dirty="0" smtClean="0">
                <a:solidFill>
                  <a:srgbClr val="0070C0"/>
                </a:solidFill>
                <a:latin typeface="tahoma" panose="020B0604030504040204" pitchFamily="34" charset="0"/>
              </a:rPr>
              <a:t> )</a:t>
            </a: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endParaRPr lang="ru-RU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563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8559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332656"/>
            <a:ext cx="2095500" cy="3238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332656"/>
            <a:ext cx="2095500" cy="3238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404664"/>
            <a:ext cx="2095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9892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76672" y="332656"/>
            <a:ext cx="8229600" cy="1143000"/>
          </a:xfrm>
        </p:spPr>
        <p:txBody>
          <a:bodyPr/>
          <a:lstStyle/>
          <a:p>
            <a:r>
              <a:rPr lang="ru-RU" dirty="0" smtClean="0"/>
              <a:t>Цели и 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Побуждать быть внимательными к сверстникам и близким, развивать потребность в проявлении гуманных чувств.</a:t>
            </a: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Формировать навыки аккуратности, умение выбирать подарок.</a:t>
            </a: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Воспитывать доброжелательное отношение к своим сверстникам.</a:t>
            </a:r>
          </a:p>
          <a:p>
            <a:endParaRPr lang="ru-RU" sz="2800" b="1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800" b="1" i="1" dirty="0" smtClean="0"/>
              <a:t>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sz="28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i="1" dirty="0"/>
              <a:t/>
            </a:r>
            <a:br>
              <a:rPr lang="ru-RU" sz="2800" i="1" dirty="0"/>
            </a:b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2506086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268760"/>
            <a:ext cx="7200800" cy="3611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32"/>
              </a:lnSpc>
            </a:pPr>
            <a:r>
              <a:rPr lang="ru-RU" sz="3600" dirty="0">
                <a:solidFill>
                  <a:srgbClr val="FF0000"/>
                </a:solidFill>
                <a:latin typeface="Times New Roman, serif"/>
              </a:rPr>
              <a:t>Отгадайте, про какой праздник эта загадка:</a:t>
            </a:r>
            <a:endParaRPr lang="ru-RU" sz="3600" dirty="0">
              <a:solidFill>
                <a:srgbClr val="FF0000"/>
              </a:solidFill>
              <a:latin typeface="Open Sans"/>
            </a:endParaRPr>
          </a:p>
          <a:p>
            <a:r>
              <a:rPr lang="ru-RU" sz="2400" dirty="0">
                <a:solidFill>
                  <a:srgbClr val="FFC000"/>
                </a:solidFill>
                <a:latin typeface="Times New Roman, serif"/>
              </a:rPr>
              <a:t>Чудный праздник есть на свете</a:t>
            </a:r>
            <a:br>
              <a:rPr lang="ru-RU" sz="2400" dirty="0">
                <a:solidFill>
                  <a:srgbClr val="FFC000"/>
                </a:solidFill>
                <a:latin typeface="Times New Roman, serif"/>
              </a:rPr>
            </a:br>
            <a:r>
              <a:rPr lang="ru-RU" sz="2400" dirty="0">
                <a:solidFill>
                  <a:srgbClr val="00B0F0"/>
                </a:solidFill>
                <a:latin typeface="Times New Roman, serif"/>
              </a:rPr>
              <a:t>По подаркам чемпион</a:t>
            </a:r>
            <a:endParaRPr lang="ru-RU" sz="2400" dirty="0">
              <a:solidFill>
                <a:srgbClr val="00B0F0"/>
              </a:solidFill>
              <a:latin typeface="Open Sans"/>
            </a:endParaRPr>
          </a:p>
          <a:p>
            <a:r>
              <a:rPr lang="ru-RU" sz="2400" dirty="0">
                <a:solidFill>
                  <a:srgbClr val="92D050"/>
                </a:solidFill>
                <a:latin typeface="Times New Roman, serif"/>
              </a:rPr>
              <a:t>Знают взрослые и дети</a:t>
            </a:r>
            <a:endParaRPr lang="ru-RU" sz="2400" dirty="0">
              <a:solidFill>
                <a:srgbClr val="92D050"/>
              </a:solidFill>
              <a:latin typeface="Open Sans"/>
            </a:endParaRPr>
          </a:p>
          <a:p>
            <a:r>
              <a:rPr lang="ru-RU" sz="2400" dirty="0">
                <a:solidFill>
                  <a:srgbClr val="00B050"/>
                </a:solidFill>
                <a:latin typeface="Times New Roman, serif"/>
              </a:rPr>
              <a:t>Раз в году бывает он.</a:t>
            </a:r>
            <a:endParaRPr lang="ru-RU" sz="2400" dirty="0">
              <a:solidFill>
                <a:srgbClr val="00B050"/>
              </a:solidFill>
              <a:latin typeface="Open Sans"/>
            </a:endParaRPr>
          </a:p>
          <a:p>
            <a:r>
              <a:rPr lang="ru-RU" sz="2400" dirty="0">
                <a:solidFill>
                  <a:srgbClr val="F79646">
                    <a:lumMod val="75000"/>
                  </a:srgbClr>
                </a:solidFill>
                <a:latin typeface="Times New Roman, serif"/>
              </a:rPr>
              <a:t>Любят все его и ждут</a:t>
            </a:r>
            <a:endParaRPr lang="ru-RU" sz="2400" dirty="0">
              <a:solidFill>
                <a:srgbClr val="F79646">
                  <a:lumMod val="75000"/>
                </a:srgbClr>
              </a:solidFill>
              <a:latin typeface="Open Sans"/>
            </a:endParaRPr>
          </a:p>
          <a:p>
            <a:r>
              <a:rPr lang="ru-RU" sz="2400" dirty="0">
                <a:solidFill>
                  <a:srgbClr val="FFFF00"/>
                </a:solidFill>
                <a:latin typeface="Times New Roman, serif"/>
              </a:rPr>
              <a:t>Торт со свечками пекут.</a:t>
            </a:r>
            <a:endParaRPr lang="ru-RU" sz="2400" dirty="0">
              <a:solidFill>
                <a:srgbClr val="FFFF00"/>
              </a:solidFill>
              <a:latin typeface="Open Sans"/>
            </a:endParaRPr>
          </a:p>
          <a:p>
            <a:r>
              <a:rPr lang="ru-RU" sz="2400" dirty="0">
                <a:solidFill>
                  <a:srgbClr val="0070C0"/>
                </a:solidFill>
                <a:latin typeface="Times New Roman, serif"/>
              </a:rPr>
              <a:t>Угадайте, без сомненья</a:t>
            </a:r>
            <a:endParaRPr lang="ru-RU" sz="2400" dirty="0">
              <a:solidFill>
                <a:srgbClr val="0070C0"/>
              </a:solidFill>
              <a:latin typeface="Open Sans"/>
            </a:endParaRPr>
          </a:p>
          <a:p>
            <a:r>
              <a:rPr lang="ru-RU" sz="2400" dirty="0">
                <a:solidFill>
                  <a:srgbClr val="7030A0"/>
                </a:solidFill>
                <a:latin typeface="Open Sans"/>
              </a:rPr>
              <a:t> </a:t>
            </a:r>
            <a:r>
              <a:rPr lang="ru-RU" sz="2400" dirty="0">
                <a:solidFill>
                  <a:srgbClr val="7030A0"/>
                </a:solidFill>
                <a:latin typeface="Times New Roman, serif"/>
              </a:rPr>
              <a:t>это праздник день рождения.</a:t>
            </a:r>
            <a:endParaRPr lang="ru-RU" sz="2400" dirty="0">
              <a:solidFill>
                <a:srgbClr val="7030A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54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124744"/>
            <a:ext cx="3008313" cy="2939926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rgbClr val="C00000"/>
                </a:solidFill>
              </a:rPr>
              <a:t>Что такое День рождения?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Это радость и веселье,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это песни, шутки ,смех,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день, который лучше всех!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73051"/>
            <a:ext cx="3394720" cy="4596110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3566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2218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9525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0"/>
            <a:ext cx="6552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9391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7200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Предварительная работа</a:t>
            </a:r>
            <a:r>
              <a:rPr lang="ru-RU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:</a:t>
            </a:r>
            <a:endParaRPr lang="en-US" b="1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Беседа с детьми о том , что такое День рождения , как лучше и интереснее его отмечать.</a:t>
            </a: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Чтение и заучивание стихов о Дне рождении. ( А. Усачев , А. Вишневская , Е .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Коковкина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)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Пение (слушание) песен из мультфильмов.</a:t>
            </a: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0176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Verdana" panose="020B0604030504040204" pitchFamily="34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ru-RU" sz="2000" dirty="0">
                <a:solidFill>
                  <a:srgbClr val="FF0000"/>
                </a:solidFill>
                <a:latin typeface="Verdana" panose="020B0604030504040204" pitchFamily="34" charset="0"/>
              </a:rPr>
              <a:t>Д</a:t>
            </a:r>
            <a:r>
              <a:rPr lang="ru-RU" sz="20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ети танцуют </a:t>
            </a:r>
            <a:r>
              <a:rPr lang="ru-RU" sz="2000" dirty="0">
                <a:solidFill>
                  <a:srgbClr val="FF0000"/>
                </a:solidFill>
                <a:latin typeface="Verdana" panose="020B0604030504040204" pitchFamily="34" charset="0"/>
              </a:rPr>
              <a:t>под музыку «Пусть бегут неуклюже».</a:t>
            </a:r>
            <a:br>
              <a:rPr lang="ru-RU" sz="2000" dirty="0">
                <a:solidFill>
                  <a:srgbClr val="FF0000"/>
                </a:solidFill>
                <a:latin typeface="Verdana" panose="020B0604030504040204" pitchFamily="34" charset="0"/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196752"/>
            <a:ext cx="6840759" cy="4929411"/>
          </a:xfrm>
        </p:spPr>
      </p:pic>
    </p:spTree>
    <p:extLst>
      <p:ext uri="{BB962C8B-B14F-4D97-AF65-F5344CB8AC3E}">
        <p14:creationId xmlns:p14="http://schemas.microsoft.com/office/powerpoint/2010/main" xmlns="" val="37731083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125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Цели и задачи:</vt:lpstr>
      <vt:lpstr>Слайд 3</vt:lpstr>
      <vt:lpstr>Что такое День рождения? Это радость и веселье, это песни, шутки ,смех, день, который лучше всех!</vt:lpstr>
      <vt:lpstr>Слайд 5</vt:lpstr>
      <vt:lpstr>Слайд 6</vt:lpstr>
      <vt:lpstr>Слайд 7</vt:lpstr>
      <vt:lpstr>Слайд 8</vt:lpstr>
      <vt:lpstr> Дети танцуют под музыку «Пусть бегут неуклюже». 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Юрий</cp:lastModifiedBy>
  <cp:revision>13</cp:revision>
  <dcterms:created xsi:type="dcterms:W3CDTF">2012-08-01T11:30:26Z</dcterms:created>
  <dcterms:modified xsi:type="dcterms:W3CDTF">2020-04-14T10:28:13Z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138362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