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56" r:id="rId3"/>
    <p:sldId id="257" r:id="rId4"/>
    <p:sldId id="258" r:id="rId5"/>
    <p:sldId id="259" r:id="rId6"/>
    <p:sldId id="260" r:id="rId7"/>
    <p:sldId id="261" r:id="rId8"/>
    <p:sldId id="262" r:id="rId9"/>
    <p:sldId id="299" r:id="rId10"/>
    <p:sldId id="263" r:id="rId11"/>
    <p:sldId id="300" r:id="rId12"/>
    <p:sldId id="264" r:id="rId13"/>
    <p:sldId id="302" r:id="rId14"/>
    <p:sldId id="265" r:id="rId15"/>
    <p:sldId id="301" r:id="rId16"/>
    <p:sldId id="266" r:id="rId17"/>
    <p:sldId id="307" r:id="rId18"/>
    <p:sldId id="267" r:id="rId19"/>
    <p:sldId id="268" r:id="rId20"/>
    <p:sldId id="269" r:id="rId21"/>
    <p:sldId id="270" r:id="rId22"/>
    <p:sldId id="303"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306" r:id="rId37"/>
    <p:sldId id="293" r:id="rId38"/>
    <p:sldId id="304" r:id="rId39"/>
    <p:sldId id="294" r:id="rId40"/>
    <p:sldId id="295" r:id="rId41"/>
    <p:sldId id="305" r:id="rId42"/>
    <p:sldId id="296" r:id="rId43"/>
    <p:sldId id="308" r:id="rId44"/>
    <p:sldId id="298"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hPercent val="67"/>
      <c:rotY val="20"/>
      <c:depthPercent val="100"/>
      <c:rAngAx val="1"/>
    </c:view3D>
    <c:floor>
      <c:thickness val="0"/>
    </c:floor>
    <c:sideWall>
      <c:thickness val="0"/>
    </c:sideWall>
    <c:backWall>
      <c:thickness val="0"/>
    </c:backWall>
    <c:plotArea>
      <c:layout>
        <c:manualLayout>
          <c:layoutTarget val="inner"/>
          <c:xMode val="edge"/>
          <c:yMode val="edge"/>
          <c:x val="0.10924369747899164"/>
          <c:y val="5.2307692307692347E-2"/>
          <c:w val="0.86974789915966411"/>
          <c:h val="0.78153846153846152"/>
        </c:manualLayout>
      </c:layout>
      <c:bar3DChart>
        <c:barDir val="col"/>
        <c:grouping val="clustered"/>
        <c:varyColors val="0"/>
        <c:ser>
          <c:idx val="0"/>
          <c:order val="0"/>
          <c:tx>
            <c:strRef>
              <c:f>Sheet1!$A$2</c:f>
              <c:strCache>
                <c:ptCount val="1"/>
                <c:pt idx="0">
                  <c:v>C</c:v>
                </c:pt>
              </c:strCache>
            </c:strRef>
          </c:tx>
          <c:invertIfNegative val="0"/>
          <c:cat>
            <c:strRef>
              <c:f>Sheet1!$B$1:$D$1</c:f>
              <c:strCache>
                <c:ptCount val="3"/>
                <c:pt idx="0">
                  <c:v>2015-2016 </c:v>
                </c:pt>
                <c:pt idx="1">
                  <c:v>2016-2017</c:v>
                </c:pt>
                <c:pt idx="2">
                  <c:v>2017-2018</c:v>
                </c:pt>
              </c:strCache>
            </c:strRef>
          </c:cat>
          <c:val>
            <c:numRef>
              <c:f>Sheet1!$B$2:$D$2</c:f>
              <c:numCache>
                <c:formatCode>General</c:formatCode>
                <c:ptCount val="3"/>
                <c:pt idx="0">
                  <c:v>100</c:v>
                </c:pt>
                <c:pt idx="1">
                  <c:v>100</c:v>
                </c:pt>
                <c:pt idx="2">
                  <c:v>100</c:v>
                </c:pt>
              </c:numCache>
            </c:numRef>
          </c:val>
          <c:extLst>
            <c:ext xmlns:c16="http://schemas.microsoft.com/office/drawing/2014/chart" uri="{C3380CC4-5D6E-409C-BE32-E72D297353CC}">
              <c16:uniqueId val="{00000000-162E-4D65-A0C5-E662FCD5FFCE}"/>
            </c:ext>
          </c:extLst>
        </c:ser>
        <c:dLbls>
          <c:showLegendKey val="0"/>
          <c:showVal val="0"/>
          <c:showCatName val="0"/>
          <c:showSerName val="0"/>
          <c:showPercent val="0"/>
          <c:showBubbleSize val="0"/>
        </c:dLbls>
        <c:gapWidth val="150"/>
        <c:gapDepth val="0"/>
        <c:shape val="box"/>
        <c:axId val="93429120"/>
        <c:axId val="93447296"/>
        <c:axId val="0"/>
      </c:bar3DChart>
      <c:catAx>
        <c:axId val="93429120"/>
        <c:scaling>
          <c:orientation val="minMax"/>
        </c:scaling>
        <c:delete val="0"/>
        <c:axPos val="b"/>
        <c:numFmt formatCode="0.00" sourceLinked="0"/>
        <c:majorTickMark val="out"/>
        <c:minorTickMark val="none"/>
        <c:tickLblPos val="low"/>
        <c:txPr>
          <a:bodyPr rot="0" vert="horz"/>
          <a:lstStyle/>
          <a:p>
            <a:pPr>
              <a:defRPr/>
            </a:pPr>
            <a:endParaRPr lang="ru-RU"/>
          </a:p>
        </c:txPr>
        <c:crossAx val="93447296"/>
        <c:crosses val="autoZero"/>
        <c:auto val="1"/>
        <c:lblAlgn val="ctr"/>
        <c:lblOffset val="100"/>
        <c:tickLblSkip val="1"/>
        <c:tickMarkSkip val="1"/>
        <c:noMultiLvlLbl val="0"/>
      </c:catAx>
      <c:valAx>
        <c:axId val="93447296"/>
        <c:scaling>
          <c:orientation val="minMax"/>
        </c:scaling>
        <c:delete val="0"/>
        <c:axPos val="l"/>
        <c:majorGridlines/>
        <c:numFmt formatCode="General" sourceLinked="1"/>
        <c:majorTickMark val="out"/>
        <c:minorTickMark val="none"/>
        <c:tickLblPos val="nextTo"/>
        <c:txPr>
          <a:bodyPr rot="0" vert="horz"/>
          <a:lstStyle/>
          <a:p>
            <a:pPr>
              <a:defRPr/>
            </a:pPr>
            <a:endParaRPr lang="ru-RU"/>
          </a:p>
        </c:txPr>
        <c:crossAx val="9342912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09.01.2019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pPr/>
              <a:t>09.01.2019</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solidFill>
                  <a:schemeClr val="accent4">
                    <a:lumMod val="50000"/>
                  </a:schemeClr>
                </a:solidFill>
                <a:effectLst/>
                <a:latin typeface="+mn-lt"/>
              </a:rPr>
              <a:t>МИНИСТЕРСТВО ОБРАЗОВАНИЯ РМ</a:t>
            </a:r>
            <a:br>
              <a:rPr lang="ru-RU" sz="3200" dirty="0">
                <a:solidFill>
                  <a:schemeClr val="accent4">
                    <a:lumMod val="50000"/>
                  </a:schemeClr>
                </a:solidFill>
                <a:effectLst/>
                <a:latin typeface="+mn-lt"/>
              </a:rPr>
            </a:br>
            <a:r>
              <a:rPr lang="ru-RU" sz="3200" dirty="0">
                <a:solidFill>
                  <a:schemeClr val="accent4">
                    <a:lumMod val="50000"/>
                  </a:schemeClr>
                </a:solidFill>
                <a:effectLst/>
                <a:latin typeface="+mn-lt"/>
              </a:rPr>
              <a:t>Портфолио</a:t>
            </a:r>
          </a:p>
        </p:txBody>
      </p:sp>
      <p:sp>
        <p:nvSpPr>
          <p:cNvPr id="3" name="Объект 2"/>
          <p:cNvSpPr>
            <a:spLocks noGrp="1"/>
          </p:cNvSpPr>
          <p:nvPr>
            <p:ph idx="1"/>
          </p:nvPr>
        </p:nvSpPr>
        <p:spPr/>
        <p:txBody>
          <a:bodyPr>
            <a:normAutofit lnSpcReduction="10000"/>
          </a:bodyPr>
          <a:lstStyle/>
          <a:p>
            <a:pPr marL="137160" indent="0">
              <a:buNone/>
            </a:pPr>
            <a:r>
              <a:rPr lang="ru-RU" dirty="0"/>
              <a:t>      </a:t>
            </a:r>
          </a:p>
          <a:p>
            <a:pPr marL="137160" indent="0" algn="ctr">
              <a:buNone/>
            </a:pPr>
            <a:r>
              <a:rPr lang="ru-RU" sz="4000" dirty="0">
                <a:solidFill>
                  <a:schemeClr val="accent4">
                    <a:lumMod val="50000"/>
                  </a:schemeClr>
                </a:solidFill>
              </a:rPr>
              <a:t>                      Пронин </a:t>
            </a:r>
          </a:p>
          <a:p>
            <a:pPr marL="137160" indent="0" algn="ctr">
              <a:buNone/>
            </a:pPr>
            <a:r>
              <a:rPr lang="ru-RU" sz="4000" dirty="0">
                <a:solidFill>
                  <a:schemeClr val="accent4">
                    <a:lumMod val="50000"/>
                  </a:schemeClr>
                </a:solidFill>
              </a:rPr>
              <a:t>                      Вячеслав </a:t>
            </a:r>
          </a:p>
          <a:p>
            <a:pPr marL="137160" indent="0" algn="ctr">
              <a:buNone/>
            </a:pPr>
            <a:r>
              <a:rPr lang="ru-RU" sz="4000" dirty="0">
                <a:solidFill>
                  <a:schemeClr val="accent4">
                    <a:lumMod val="50000"/>
                  </a:schemeClr>
                </a:solidFill>
              </a:rPr>
              <a:t>                       Борисович</a:t>
            </a:r>
          </a:p>
          <a:p>
            <a:pPr marL="137160" indent="0">
              <a:buNone/>
            </a:pPr>
            <a:endParaRPr lang="ru-RU" dirty="0"/>
          </a:p>
          <a:p>
            <a:pPr marL="137160" indent="0" algn="r">
              <a:buNone/>
            </a:pPr>
            <a:r>
              <a:rPr lang="ru-RU" dirty="0">
                <a:solidFill>
                  <a:schemeClr val="accent4">
                    <a:lumMod val="50000"/>
                  </a:schemeClr>
                </a:solidFill>
              </a:rPr>
              <a:t>Тренер-преподаватель МБУДО</a:t>
            </a:r>
          </a:p>
          <a:p>
            <a:pPr marL="137160" indent="0" algn="r">
              <a:buNone/>
            </a:pPr>
            <a:r>
              <a:rPr lang="ru-RU" dirty="0">
                <a:solidFill>
                  <a:schemeClr val="accent4">
                    <a:lumMod val="50000"/>
                  </a:schemeClr>
                </a:solidFill>
              </a:rPr>
              <a:t>«</a:t>
            </a:r>
            <a:r>
              <a:rPr lang="ru-RU" dirty="0" err="1">
                <a:solidFill>
                  <a:schemeClr val="accent4">
                    <a:lumMod val="50000"/>
                  </a:schemeClr>
                </a:solidFill>
              </a:rPr>
              <a:t>Ичалковская</a:t>
            </a:r>
            <a:r>
              <a:rPr lang="ru-RU" dirty="0">
                <a:solidFill>
                  <a:schemeClr val="accent4">
                    <a:lumMod val="50000"/>
                  </a:schemeClr>
                </a:solidFill>
              </a:rPr>
              <a:t> ДЮСШ»</a:t>
            </a:r>
          </a:p>
          <a:p>
            <a:pPr marL="137160" indent="0" algn="r">
              <a:buNone/>
            </a:pPr>
            <a:r>
              <a:rPr lang="ru-RU" dirty="0" err="1">
                <a:solidFill>
                  <a:schemeClr val="accent4">
                    <a:lumMod val="50000"/>
                  </a:schemeClr>
                </a:solidFill>
              </a:rPr>
              <a:t>Ичалковского</a:t>
            </a:r>
            <a:r>
              <a:rPr lang="ru-RU" dirty="0">
                <a:solidFill>
                  <a:schemeClr val="accent4">
                    <a:lumMod val="50000"/>
                  </a:schemeClr>
                </a:solidFill>
              </a:rPr>
              <a:t> муниципального района</a:t>
            </a:r>
          </a:p>
          <a:p>
            <a:pPr marL="137160" indent="0">
              <a:buNone/>
            </a:pP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00808"/>
            <a:ext cx="2957692" cy="353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35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ru-RU" sz="3200" dirty="0">
                <a:ln>
                  <a:noFill/>
                </a:ln>
                <a:solidFill>
                  <a:schemeClr val="accent4">
                    <a:lumMod val="50000"/>
                  </a:schemeClr>
                </a:solidFill>
                <a:effectLst/>
                <a:latin typeface="+mn-lt"/>
              </a:rPr>
              <a:t>Степень обеспечения повышения уровня подготовленности воспитанников</a:t>
            </a:r>
            <a:endParaRPr lang="ru-RU" sz="3200" dirty="0">
              <a:solidFill>
                <a:schemeClr val="accent4">
                  <a:lumMod val="50000"/>
                </a:schemeClr>
              </a:solidFill>
              <a:effectLst/>
              <a:latin typeface="+mn-lt"/>
            </a:endParaRPr>
          </a:p>
        </p:txBody>
      </p:sp>
      <p:sp>
        <p:nvSpPr>
          <p:cNvPr id="3" name="Объект 2"/>
          <p:cNvSpPr>
            <a:spLocks noGrp="1"/>
          </p:cNvSpPr>
          <p:nvPr>
            <p:ph idx="1"/>
          </p:nvPr>
        </p:nvSpPr>
        <p:spPr/>
        <p:txBody>
          <a:bodyPr/>
          <a:lstStyle/>
          <a:p>
            <a:pPr marL="137160" indent="0">
              <a:lnSpc>
                <a:spcPct val="150000"/>
              </a:lnSpc>
              <a:spcAft>
                <a:spcPts val="1000"/>
              </a:spcAft>
              <a:buNone/>
            </a:pPr>
            <a:r>
              <a:rPr lang="ru-RU" sz="2400" dirty="0">
                <a:solidFill>
                  <a:schemeClr val="accent4">
                    <a:lumMod val="50000"/>
                  </a:schemeClr>
                </a:solidFill>
                <a:ea typeface="Calibri"/>
                <a:cs typeface="Times New Roman"/>
              </a:rPr>
              <a:t>Согласно контрольно – переводным нормативам, обеспечивается уровень подготовленности воспитанников по общей физической подготовке, специальной подготовке и теоретической подготовке, с возможным допущением ошибок в использовании контрольно – переводных нормативов.</a:t>
            </a:r>
          </a:p>
          <a:p>
            <a:pPr marL="137160" indent="0">
              <a:lnSpc>
                <a:spcPct val="150000"/>
              </a:lnSpc>
              <a:spcAft>
                <a:spcPts val="1000"/>
              </a:spcAft>
              <a:buNone/>
            </a:pPr>
            <a:r>
              <a:rPr lang="ru-RU" sz="2400" dirty="0">
                <a:solidFill>
                  <a:schemeClr val="accent4">
                    <a:lumMod val="50000"/>
                  </a:schemeClr>
                </a:solidFill>
                <a:ea typeface="Calibri"/>
                <a:cs typeface="Times New Roman"/>
              </a:rPr>
              <a:t>(Справка заверенная руководителем прилагается)</a:t>
            </a:r>
          </a:p>
          <a:p>
            <a:pPr marL="137160" indent="0">
              <a:lnSpc>
                <a:spcPct val="150000"/>
              </a:lnSpc>
              <a:spcAft>
                <a:spcPts val="1000"/>
              </a:spcAft>
              <a:buNone/>
            </a:pPr>
            <a:endParaRPr lang="ru-RU" sz="2400" dirty="0">
              <a:ea typeface="Calibri"/>
              <a:cs typeface="Times New Roman"/>
            </a:endParaRPr>
          </a:p>
          <a:p>
            <a:pPr marL="137160" indent="0">
              <a:buNone/>
            </a:pPr>
            <a:endParaRPr lang="ru-RU" dirty="0"/>
          </a:p>
        </p:txBody>
      </p:sp>
    </p:spTree>
    <p:extLst>
      <p:ext uri="{BB962C8B-B14F-4D97-AF65-F5344CB8AC3E}">
        <p14:creationId xmlns:p14="http://schemas.microsoft.com/office/powerpoint/2010/main" val="73538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91CC254-45F7-4131-A401-6359DE5057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980728"/>
            <a:ext cx="3816424" cy="5112568"/>
          </a:xfrm>
        </p:spPr>
      </p:pic>
    </p:spTree>
    <p:extLst>
      <p:ext uri="{BB962C8B-B14F-4D97-AF65-F5344CB8AC3E}">
        <p14:creationId xmlns:p14="http://schemas.microsoft.com/office/powerpoint/2010/main" val="238434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altLang="ru-RU" sz="3200" dirty="0">
                <a:ln>
                  <a:noFill/>
                </a:ln>
                <a:solidFill>
                  <a:schemeClr val="accent4">
                    <a:lumMod val="50000"/>
                  </a:schemeClr>
                </a:solidFill>
                <a:effectLst/>
                <a:latin typeface="+mn-lt"/>
              </a:rPr>
              <a:t>Сохранность контингента воспитанников на этапах спортивной подготовки</a:t>
            </a:r>
            <a:br>
              <a:rPr lang="ru-RU" altLang="ru-RU" sz="3200" dirty="0">
                <a:ln>
                  <a:noFill/>
                </a:ln>
                <a:solidFill>
                  <a:srgbClr val="4F81BD">
                    <a:lumMod val="75000"/>
                  </a:srgbClr>
                </a:solidFill>
                <a:effectLst/>
                <a:latin typeface="Century Gothic" panose="020B0502020202020204" pitchFamily="34" charset="0"/>
              </a:rPr>
            </a:br>
            <a:endParaRPr lang="ru-RU" dirty="0">
              <a:effectLst/>
            </a:endParaRPr>
          </a:p>
        </p:txBody>
      </p:sp>
      <p:sp>
        <p:nvSpPr>
          <p:cNvPr id="4" name="Прямоугольник 3"/>
          <p:cNvSpPr/>
          <p:nvPr/>
        </p:nvSpPr>
        <p:spPr>
          <a:xfrm>
            <a:off x="539552" y="5229200"/>
            <a:ext cx="7776864" cy="738664"/>
          </a:xfrm>
          <a:prstGeom prst="rect">
            <a:avLst/>
          </a:prstGeom>
        </p:spPr>
        <p:txBody>
          <a:bodyPr wrap="square">
            <a:spAutoFit/>
          </a:bodyPr>
          <a:lstStyle/>
          <a:p>
            <a:endParaRPr lang="ru-RU" dirty="0"/>
          </a:p>
          <a:p>
            <a:pPr algn="ctr"/>
            <a:r>
              <a:rPr lang="ru-RU" sz="2400" dirty="0">
                <a:solidFill>
                  <a:schemeClr val="accent4">
                    <a:lumMod val="50000"/>
                  </a:schemeClr>
                </a:solidFill>
              </a:rPr>
              <a:t>(Справка заверенная руководителем прилагается)</a:t>
            </a:r>
          </a:p>
        </p:txBody>
      </p:sp>
      <p:graphicFrame>
        <p:nvGraphicFramePr>
          <p:cNvPr id="5" name="Object 12"/>
          <p:cNvGraphicFramePr>
            <a:graphicFrameLocks noGrp="1" noChangeAspect="1"/>
          </p:cNvGraphicFramePr>
          <p:nvPr>
            <p:ph idx="1"/>
          </p:nvPr>
        </p:nvGraphicFramePr>
        <p:xfrm>
          <a:off x="1691680" y="1340768"/>
          <a:ext cx="5493816" cy="37485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809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учитель\Мои документы\Скан. документ\Справка.jpeg"/>
          <p:cNvPicPr>
            <a:picLocks noChangeAspect="1" noChangeArrowheads="1"/>
          </p:cNvPicPr>
          <p:nvPr/>
        </p:nvPicPr>
        <p:blipFill>
          <a:blip r:embed="rId2" cstate="print"/>
          <a:srcRect/>
          <a:stretch>
            <a:fillRect/>
          </a:stretch>
        </p:blipFill>
        <p:spPr bwMode="auto">
          <a:xfrm>
            <a:off x="1763688" y="77558"/>
            <a:ext cx="5400600" cy="6780442"/>
          </a:xfrm>
          <a:prstGeom prst="rect">
            <a:avLst/>
          </a:prstGeom>
          <a:noFill/>
        </p:spPr>
      </p:pic>
    </p:spTree>
    <p:extLst>
      <p:ext uri="{BB962C8B-B14F-4D97-AF65-F5344CB8AC3E}">
        <p14:creationId xmlns:p14="http://schemas.microsoft.com/office/powerpoint/2010/main" val="294970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Autofit/>
          </a:bodyPr>
          <a:lstStyle/>
          <a:p>
            <a:r>
              <a:rPr lang="ru-RU" altLang="ru-RU" sz="3600" dirty="0">
                <a:ln>
                  <a:noFill/>
                </a:ln>
                <a:solidFill>
                  <a:schemeClr val="accent4">
                    <a:lumMod val="50000"/>
                  </a:schemeClr>
                </a:solidFill>
                <a:effectLst/>
                <a:latin typeface="+mn-lt"/>
              </a:rPr>
              <a:t>Результаты анализа текущей документации</a:t>
            </a:r>
            <a:endParaRPr lang="ru-RU" sz="3600" dirty="0">
              <a:solidFill>
                <a:schemeClr val="accent4">
                  <a:lumMod val="50000"/>
                </a:schemeClr>
              </a:solidFill>
              <a:effectLst/>
              <a:latin typeface="+mn-lt"/>
            </a:endParaRPr>
          </a:p>
        </p:txBody>
      </p:sp>
      <p:sp>
        <p:nvSpPr>
          <p:cNvPr id="3" name="Объект 2"/>
          <p:cNvSpPr>
            <a:spLocks noGrp="1"/>
          </p:cNvSpPr>
          <p:nvPr>
            <p:ph idx="1"/>
          </p:nvPr>
        </p:nvSpPr>
        <p:spPr>
          <a:xfrm>
            <a:off x="457200" y="1268760"/>
            <a:ext cx="8229600" cy="5040600"/>
          </a:xfrm>
        </p:spPr>
        <p:txBody>
          <a:bodyPr>
            <a:normAutofit fontScale="25000" lnSpcReduction="20000"/>
          </a:bodyPr>
          <a:lstStyle/>
          <a:p>
            <a:pPr marL="137160" indent="0">
              <a:lnSpc>
                <a:spcPct val="115000"/>
              </a:lnSpc>
              <a:spcAft>
                <a:spcPts val="1000"/>
              </a:spcAft>
              <a:buNone/>
            </a:pPr>
            <a:r>
              <a:rPr lang="ru-RU" sz="5600" dirty="0">
                <a:solidFill>
                  <a:schemeClr val="accent4">
                    <a:lumMod val="50000"/>
                  </a:schemeClr>
                </a:solidFill>
                <a:ea typeface="Calibri"/>
                <a:cs typeface="Times New Roman"/>
              </a:rPr>
              <a:t> 1. Журнал учета работы учебной группы.</a:t>
            </a:r>
          </a:p>
          <a:p>
            <a:pPr marL="137160" indent="0">
              <a:lnSpc>
                <a:spcPct val="115000"/>
              </a:lnSpc>
              <a:spcAft>
                <a:spcPts val="1000"/>
              </a:spcAft>
              <a:buNone/>
            </a:pPr>
            <a:r>
              <a:rPr lang="ru-RU" sz="5600" dirty="0">
                <a:solidFill>
                  <a:schemeClr val="accent4">
                    <a:lumMod val="50000"/>
                  </a:schemeClr>
                </a:solidFill>
                <a:ea typeface="Calibri"/>
                <a:cs typeface="Times New Roman"/>
              </a:rPr>
              <a:t>            Журнал учета работы учебной группы ведется систематически с учетом указаний к ведению журнала.</a:t>
            </a:r>
          </a:p>
          <a:p>
            <a:pPr marL="137160" indent="0">
              <a:lnSpc>
                <a:spcPct val="115000"/>
              </a:lnSpc>
              <a:spcAft>
                <a:spcPts val="1000"/>
              </a:spcAft>
              <a:buNone/>
            </a:pPr>
            <a:r>
              <a:rPr lang="ru-RU" sz="5600" dirty="0">
                <a:solidFill>
                  <a:schemeClr val="accent4">
                    <a:lumMod val="50000"/>
                  </a:schemeClr>
                </a:solidFill>
                <a:ea typeface="Calibri"/>
                <a:cs typeface="Times New Roman"/>
              </a:rPr>
              <a:t> 2. Личные дела воспитанников.</a:t>
            </a:r>
          </a:p>
          <a:p>
            <a:pPr marL="137160" indent="0">
              <a:lnSpc>
                <a:spcPct val="115000"/>
              </a:lnSpc>
              <a:spcAft>
                <a:spcPts val="1000"/>
              </a:spcAft>
              <a:buNone/>
            </a:pPr>
            <a:r>
              <a:rPr lang="ru-RU" sz="5600" dirty="0">
                <a:solidFill>
                  <a:schemeClr val="accent4">
                    <a:lumMod val="50000"/>
                  </a:schemeClr>
                </a:solidFill>
                <a:ea typeface="Calibri"/>
                <a:cs typeface="Times New Roman"/>
              </a:rPr>
              <a:t>           Заявления, личные дела воспитанников оформлены в соответствии с правилами оформления личных дел.</a:t>
            </a:r>
          </a:p>
          <a:p>
            <a:pPr marL="137160" indent="0">
              <a:lnSpc>
                <a:spcPct val="115000"/>
              </a:lnSpc>
              <a:spcAft>
                <a:spcPts val="1000"/>
              </a:spcAft>
              <a:buNone/>
            </a:pPr>
            <a:r>
              <a:rPr lang="ru-RU" sz="5600" dirty="0">
                <a:solidFill>
                  <a:schemeClr val="accent4">
                    <a:lumMod val="50000"/>
                  </a:schemeClr>
                </a:solidFill>
                <a:ea typeface="Calibri"/>
                <a:cs typeface="Times New Roman"/>
              </a:rPr>
              <a:t>3. Протоколы контрольно-переводных нормативов.</a:t>
            </a:r>
          </a:p>
          <a:p>
            <a:pPr marL="137160" indent="0">
              <a:lnSpc>
                <a:spcPct val="115000"/>
              </a:lnSpc>
              <a:spcAft>
                <a:spcPts val="1000"/>
              </a:spcAft>
              <a:buNone/>
            </a:pPr>
            <a:r>
              <a:rPr lang="ru-RU" sz="5600" dirty="0">
                <a:solidFill>
                  <a:schemeClr val="accent4">
                    <a:lumMod val="50000"/>
                  </a:schemeClr>
                </a:solidFill>
                <a:ea typeface="Calibri"/>
                <a:cs typeface="Times New Roman"/>
              </a:rPr>
              <a:t>          Контрольно-переводные нормативы  соответствуют  требованиям необходимым для перевода воспитанников в следующую учебную группу.</a:t>
            </a:r>
          </a:p>
          <a:p>
            <a:pPr marL="137160" indent="0">
              <a:lnSpc>
                <a:spcPct val="115000"/>
              </a:lnSpc>
              <a:spcAft>
                <a:spcPts val="1000"/>
              </a:spcAft>
              <a:buNone/>
            </a:pPr>
            <a:r>
              <a:rPr lang="ru-RU" sz="5600" dirty="0">
                <a:solidFill>
                  <a:schemeClr val="accent4">
                    <a:lumMod val="50000"/>
                  </a:schemeClr>
                </a:solidFill>
                <a:ea typeface="Calibri"/>
                <a:cs typeface="Times New Roman"/>
              </a:rPr>
              <a:t> 4. Планы работы (планы учебной и воспитательной работы).</a:t>
            </a:r>
          </a:p>
          <a:p>
            <a:pPr marL="137160" indent="0">
              <a:lnSpc>
                <a:spcPct val="115000"/>
              </a:lnSpc>
              <a:spcAft>
                <a:spcPts val="1000"/>
              </a:spcAft>
              <a:buNone/>
            </a:pPr>
            <a:r>
              <a:rPr lang="ru-RU" sz="5600" dirty="0">
                <a:solidFill>
                  <a:schemeClr val="accent4">
                    <a:lumMod val="50000"/>
                  </a:schemeClr>
                </a:solidFill>
                <a:ea typeface="Calibri"/>
                <a:cs typeface="Times New Roman"/>
              </a:rPr>
              <a:t> 5. Планы-конспекты тренерских занятий.</a:t>
            </a:r>
          </a:p>
          <a:p>
            <a:pPr marL="137160" indent="0">
              <a:lnSpc>
                <a:spcPct val="115000"/>
              </a:lnSpc>
              <a:spcAft>
                <a:spcPts val="1000"/>
              </a:spcAft>
              <a:buNone/>
            </a:pPr>
            <a:r>
              <a:rPr lang="ru-RU" sz="5600" dirty="0">
                <a:solidFill>
                  <a:schemeClr val="accent4">
                    <a:lumMod val="50000"/>
                  </a:schemeClr>
                </a:solidFill>
                <a:ea typeface="Calibri"/>
                <a:cs typeface="Times New Roman"/>
              </a:rPr>
              <a:t>           Планы-конспекты тренерских занятий  соответствуют программному материалу.</a:t>
            </a:r>
            <a:r>
              <a:rPr lang="ru-RU" sz="6400" dirty="0">
                <a:ea typeface="Calibri"/>
                <a:cs typeface="Times New Roman"/>
              </a:rPr>
              <a:t>	</a:t>
            </a:r>
          </a:p>
          <a:p>
            <a:pPr marL="137160" indent="0">
              <a:lnSpc>
                <a:spcPct val="115000"/>
              </a:lnSpc>
              <a:spcAft>
                <a:spcPts val="1000"/>
              </a:spcAft>
              <a:buNone/>
            </a:pPr>
            <a:endParaRPr lang="ru-RU" sz="6400" dirty="0">
              <a:effectLst/>
              <a:latin typeface="Calibri"/>
              <a:ea typeface="Calibri"/>
              <a:cs typeface="Times New Roman"/>
            </a:endParaRPr>
          </a:p>
          <a:p>
            <a:pPr marL="137160" indent="0" algn="ctr">
              <a:lnSpc>
                <a:spcPct val="115000"/>
              </a:lnSpc>
              <a:spcAft>
                <a:spcPts val="1000"/>
              </a:spcAft>
              <a:buNone/>
            </a:pPr>
            <a:r>
              <a:rPr lang="ru-RU" sz="8000" dirty="0">
                <a:solidFill>
                  <a:schemeClr val="accent4">
                    <a:lumMod val="50000"/>
                  </a:schemeClr>
                </a:solidFill>
                <a:ea typeface="Calibri"/>
                <a:cs typeface="Times New Roman"/>
              </a:rPr>
              <a:t>(Справка заверенная руководителем прилагается)</a:t>
            </a:r>
          </a:p>
          <a:p>
            <a:pPr marL="137160" indent="0">
              <a:lnSpc>
                <a:spcPct val="115000"/>
              </a:lnSpc>
              <a:spcAft>
                <a:spcPts val="1000"/>
              </a:spcAft>
              <a:buNone/>
            </a:pPr>
            <a:endParaRPr lang="ru-RU" sz="2000" dirty="0">
              <a:effectLst/>
              <a:latin typeface="Calibri"/>
              <a:ea typeface="Calibri"/>
              <a:cs typeface="Times New Roman"/>
            </a:endParaRPr>
          </a:p>
        </p:txBody>
      </p:sp>
    </p:spTree>
    <p:extLst>
      <p:ext uri="{BB962C8B-B14F-4D97-AF65-F5344CB8AC3E}">
        <p14:creationId xmlns:p14="http://schemas.microsoft.com/office/powerpoint/2010/main" val="347801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8372C77-EF04-45AC-BB84-B51022F6E5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5796" y="908720"/>
            <a:ext cx="3672408" cy="4968552"/>
          </a:xfrm>
        </p:spPr>
      </p:pic>
    </p:spTree>
    <p:extLst>
      <p:ext uri="{BB962C8B-B14F-4D97-AF65-F5344CB8AC3E}">
        <p14:creationId xmlns:p14="http://schemas.microsoft.com/office/powerpoint/2010/main" val="228865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856984" cy="1417638"/>
          </a:xfrm>
        </p:spPr>
        <p:txBody>
          <a:bodyPr>
            <a:normAutofit/>
          </a:bodyPr>
          <a:lstStyle/>
          <a:p>
            <a:r>
              <a:rPr lang="ru-RU" altLang="ru-RU" sz="3200" dirty="0">
                <a:ln>
                  <a:noFill/>
                </a:ln>
                <a:solidFill>
                  <a:schemeClr val="accent4">
                    <a:lumMod val="50000"/>
                  </a:schemeClr>
                </a:solidFill>
                <a:effectLst/>
                <a:latin typeface="+mn-lt"/>
              </a:rPr>
              <a:t>Выполнение воспитанниками требований для присвоения спортивных званий и разрядов</a:t>
            </a:r>
            <a:endParaRPr lang="ru-RU" dirty="0">
              <a:solidFill>
                <a:schemeClr val="accent4">
                  <a:lumMod val="50000"/>
                </a:schemeClr>
              </a:solidFill>
              <a:effectLst/>
              <a:latin typeface="+mn-lt"/>
            </a:endParaRPr>
          </a:p>
        </p:txBody>
      </p:sp>
      <p:sp>
        <p:nvSpPr>
          <p:cNvPr id="3" name="Объект 2"/>
          <p:cNvSpPr>
            <a:spLocks noGrp="1"/>
          </p:cNvSpPr>
          <p:nvPr>
            <p:ph idx="1"/>
          </p:nvPr>
        </p:nvSpPr>
        <p:spPr>
          <a:xfrm>
            <a:off x="179512" y="1628800"/>
            <a:ext cx="8280920" cy="4709160"/>
          </a:xfrm>
        </p:spPr>
        <p:txBody>
          <a:bodyPr>
            <a:normAutofit/>
          </a:bodyPr>
          <a:lstStyle/>
          <a:p>
            <a:pPr>
              <a:buNone/>
            </a:pPr>
            <a:r>
              <a:rPr lang="ru-RU" b="1" dirty="0">
                <a:solidFill>
                  <a:srgbClr val="002060"/>
                </a:solidFill>
              </a:rPr>
              <a:t>     </a:t>
            </a:r>
            <a:r>
              <a:rPr lang="ru-RU" sz="2000" b="1" dirty="0">
                <a:solidFill>
                  <a:srgbClr val="002060"/>
                </a:solidFill>
              </a:rPr>
              <a:t>В соответствии с положением о Единой Всероссийской классификации,  на основании приказа №21 от 27.02.2016 г. по  МБУДО «Ичалковская ДЮСШ» воспитанникам  Пронина В.Б. присвоены следующие разряды:</a:t>
            </a:r>
          </a:p>
          <a:p>
            <a:r>
              <a:rPr lang="ru-RU" sz="2000" dirty="0">
                <a:solidFill>
                  <a:srgbClr val="002060"/>
                </a:solidFill>
              </a:rPr>
              <a:t> 1-й юношеский:</a:t>
            </a:r>
          </a:p>
          <a:p>
            <a:r>
              <a:rPr lang="ru-RU" sz="2000" dirty="0">
                <a:solidFill>
                  <a:srgbClr val="002060"/>
                </a:solidFill>
              </a:rPr>
              <a:t>1. Власов Кирилл;</a:t>
            </a:r>
          </a:p>
          <a:p>
            <a:r>
              <a:rPr lang="ru-RU" sz="2000" dirty="0">
                <a:solidFill>
                  <a:srgbClr val="002060"/>
                </a:solidFill>
              </a:rPr>
              <a:t>2. Кортунов Кирилл ;</a:t>
            </a:r>
          </a:p>
          <a:p>
            <a:r>
              <a:rPr lang="ru-RU" sz="2000" dirty="0">
                <a:solidFill>
                  <a:srgbClr val="002060"/>
                </a:solidFill>
              </a:rPr>
              <a:t>3. Планкин Святослав;</a:t>
            </a:r>
          </a:p>
          <a:p>
            <a:r>
              <a:rPr lang="ru-RU" sz="2000" dirty="0">
                <a:solidFill>
                  <a:srgbClr val="002060"/>
                </a:solidFill>
              </a:rPr>
              <a:t>4. Кургаева Анастасия.</a:t>
            </a:r>
          </a:p>
          <a:p>
            <a:pPr marL="137160" indent="0">
              <a:buNone/>
            </a:pPr>
            <a:endParaRPr lang="ru-RU" dirty="0"/>
          </a:p>
        </p:txBody>
      </p:sp>
    </p:spTree>
    <p:extLst>
      <p:ext uri="{BB962C8B-B14F-4D97-AF65-F5344CB8AC3E}">
        <p14:creationId xmlns:p14="http://schemas.microsoft.com/office/powerpoint/2010/main" val="190442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учитель\Мои документы\Скан. документ\Справка1.jpeg"/>
          <p:cNvPicPr>
            <a:picLocks noChangeAspect="1" noChangeArrowheads="1"/>
          </p:cNvPicPr>
          <p:nvPr/>
        </p:nvPicPr>
        <p:blipFill>
          <a:blip r:embed="rId2" cstate="print"/>
          <a:srcRect/>
          <a:stretch>
            <a:fillRect/>
          </a:stretch>
        </p:blipFill>
        <p:spPr bwMode="auto">
          <a:xfrm>
            <a:off x="2051720" y="188640"/>
            <a:ext cx="4896544" cy="646504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036496" cy="1417638"/>
          </a:xfrm>
        </p:spPr>
        <p:txBody>
          <a:bodyPr/>
          <a:lstStyle/>
          <a:p>
            <a:r>
              <a:rPr lang="ru-RU" altLang="ru-RU" sz="3200" dirty="0">
                <a:ln>
                  <a:noFill/>
                </a:ln>
                <a:solidFill>
                  <a:schemeClr val="accent4">
                    <a:lumMod val="50000"/>
                  </a:schemeClr>
                </a:solidFill>
                <a:effectLst/>
                <a:latin typeface="+mn-lt"/>
              </a:rPr>
              <a:t>Проведение открытых мастер-классов, мероприятий</a:t>
            </a:r>
            <a:endParaRPr lang="ru-RU" dirty="0">
              <a:solidFill>
                <a:schemeClr val="accent4">
                  <a:lumMod val="50000"/>
                </a:schemeClr>
              </a:solidFill>
              <a:effectLst/>
              <a:latin typeface="+mn-lt"/>
            </a:endParaRPr>
          </a:p>
        </p:txBody>
      </p:sp>
      <p:sp>
        <p:nvSpPr>
          <p:cNvPr id="3" name="Объект 2"/>
          <p:cNvSpPr>
            <a:spLocks noGrp="1"/>
          </p:cNvSpPr>
          <p:nvPr>
            <p:ph idx="1"/>
          </p:nvPr>
        </p:nvSpPr>
        <p:spPr/>
        <p:txBody>
          <a:bodyPr/>
          <a:lstStyle/>
          <a:p>
            <a:pPr marL="0" lvl="0" indent="0" algn="just" eaLnBrk="0" fontAlgn="base" hangingPunct="0">
              <a:spcAft>
                <a:spcPct val="0"/>
              </a:spcAft>
              <a:buClrTx/>
              <a:buSzTx/>
              <a:buNone/>
              <a:defRPr/>
            </a:pPr>
            <a:endParaRPr lang="ru-RU" sz="3200" dirty="0">
              <a:solidFill>
                <a:srgbClr val="4F81BD">
                  <a:lumMod val="50000"/>
                </a:srgbClr>
              </a:solidFill>
            </a:endParaRPr>
          </a:p>
          <a:p>
            <a:pPr marL="0" lvl="0" indent="0" algn="just" eaLnBrk="0" fontAlgn="base" hangingPunct="0">
              <a:spcAft>
                <a:spcPct val="0"/>
              </a:spcAft>
              <a:buClrTx/>
              <a:buSzTx/>
              <a:buNone/>
              <a:defRPr/>
            </a:pPr>
            <a:r>
              <a:rPr lang="ru-RU" sz="3200" dirty="0">
                <a:solidFill>
                  <a:srgbClr val="4F81BD">
                    <a:lumMod val="50000"/>
                  </a:srgbClr>
                </a:solidFill>
              </a:rPr>
              <a:t>Не имеется</a:t>
            </a:r>
          </a:p>
          <a:p>
            <a:pPr marL="137160" indent="0">
              <a:buNone/>
            </a:pPr>
            <a:endParaRPr lang="ru-RU" dirty="0"/>
          </a:p>
        </p:txBody>
      </p:sp>
    </p:spTree>
    <p:extLst>
      <p:ext uri="{BB962C8B-B14F-4D97-AF65-F5344CB8AC3E}">
        <p14:creationId xmlns:p14="http://schemas.microsoft.com/office/powerpoint/2010/main" val="1270184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2016224"/>
          </a:xfrm>
        </p:spPr>
        <p:txBody>
          <a:bodyPr>
            <a:noAutofit/>
          </a:bodyPr>
          <a:lstStyle/>
          <a:p>
            <a:r>
              <a:rPr lang="ru-RU" altLang="ru-RU" sz="2800" dirty="0">
                <a:ln>
                  <a:noFill/>
                </a:ln>
                <a:solidFill>
                  <a:srgbClr val="4F81BD">
                    <a:lumMod val="50000"/>
                  </a:srgbClr>
                </a:solidFill>
                <a:effectLst/>
                <a:latin typeface="+mn-lt"/>
              </a:rPr>
              <a:t>Выступление на научно-практических конференциях, педагогических чтениях, семинарах, секциях, методических объединениях; проведение мастер-классов, мероприятий</a:t>
            </a:r>
            <a:endParaRPr lang="ru-RU" sz="2800" dirty="0">
              <a:effectLst/>
              <a:latin typeface="+mn-lt"/>
            </a:endParaRPr>
          </a:p>
        </p:txBody>
      </p:sp>
      <p:sp>
        <p:nvSpPr>
          <p:cNvPr id="3" name="Объект 2"/>
          <p:cNvSpPr>
            <a:spLocks noGrp="1"/>
          </p:cNvSpPr>
          <p:nvPr>
            <p:ph idx="1"/>
          </p:nvPr>
        </p:nvSpPr>
        <p:spPr/>
        <p:txBody>
          <a:bodyPr/>
          <a:lstStyle/>
          <a:p>
            <a:pPr marL="137160" indent="0">
              <a:buNone/>
            </a:pPr>
            <a:endParaRPr lang="ru-RU" dirty="0"/>
          </a:p>
          <a:p>
            <a:pPr marL="137160" indent="0">
              <a:buNone/>
            </a:pPr>
            <a:endParaRPr lang="ru-RU" dirty="0">
              <a:solidFill>
                <a:schemeClr val="accent4">
                  <a:lumMod val="50000"/>
                </a:schemeClr>
              </a:solidFill>
            </a:endParaRPr>
          </a:p>
          <a:p>
            <a:pPr marL="137160" indent="0">
              <a:buNone/>
            </a:pPr>
            <a:r>
              <a:rPr lang="ru-RU" dirty="0">
                <a:solidFill>
                  <a:schemeClr val="accent4">
                    <a:lumMod val="50000"/>
                  </a:schemeClr>
                </a:solidFill>
              </a:rPr>
              <a:t>Не имеет</a:t>
            </a:r>
          </a:p>
        </p:txBody>
      </p:sp>
    </p:spTree>
    <p:extLst>
      <p:ext uri="{BB962C8B-B14F-4D97-AF65-F5344CB8AC3E}">
        <p14:creationId xmlns:p14="http://schemas.microsoft.com/office/powerpoint/2010/main" val="170676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116632"/>
            <a:ext cx="8040070" cy="576064"/>
          </a:xfrm>
        </p:spPr>
        <p:txBody>
          <a:bodyPr>
            <a:normAutofit/>
          </a:bodyPr>
          <a:lstStyle/>
          <a:p>
            <a:r>
              <a:rPr lang="ru-RU" sz="3200" dirty="0">
                <a:solidFill>
                  <a:schemeClr val="accent4">
                    <a:lumMod val="50000"/>
                  </a:schemeClr>
                </a:solidFill>
                <a:latin typeface="+mn-lt"/>
              </a:rPr>
              <a:t>Содержание</a:t>
            </a:r>
          </a:p>
        </p:txBody>
      </p:sp>
      <p:sp>
        <p:nvSpPr>
          <p:cNvPr id="3" name="Подзаголовок 2"/>
          <p:cNvSpPr>
            <a:spLocks noGrp="1"/>
          </p:cNvSpPr>
          <p:nvPr>
            <p:ph type="subTitle" idx="1"/>
          </p:nvPr>
        </p:nvSpPr>
        <p:spPr>
          <a:xfrm>
            <a:off x="107504" y="620688"/>
            <a:ext cx="8856984" cy="6237312"/>
          </a:xfrm>
        </p:spPr>
        <p:txBody>
          <a:bodyPr>
            <a:normAutofit/>
          </a:bodyPr>
          <a:lstStyle/>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Общие сведения</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Характеристика</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Повышение квалификации</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Участие в инновационной (экспериментальной) деятельности</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Применение информационно-коммуникационных технологий</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Степень обеспечения повышения уровня подготовленности воспитанников</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Сохранность контингента воспитанников на этапах спортивной подготовки</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Результаты анализа текущей документации</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Выполнение воспитанниками требований для присвоения спортивных званий и разрядов</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Проведение открытых мастер-классов, мероприятий</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Выступления на научно-практических конференциях, педагогических чтениях, семинарах, секциях, методических объединениях; проведение открытых мастер-классов, мероприятий</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Результаты участия воспитанников в официальных соревнованиях</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Наличие публикаций, включая интернет-публикации</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Система взаимодействия с родителями воспитанников</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Наличие авторских программ</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Состояние </a:t>
            </a:r>
            <a:r>
              <a:rPr lang="ru-RU" altLang="ru-RU" sz="1200" u="sng" dirty="0" err="1">
                <a:solidFill>
                  <a:srgbClr val="4F81BD">
                    <a:lumMod val="50000"/>
                  </a:srgbClr>
                </a:solidFill>
                <a:cs typeface="Segoe UI" pitchFamily="34" charset="0"/>
                <a:sym typeface="Verdana" pitchFamily="34" charset="0"/>
              </a:rPr>
              <a:t>материальнотехнической</a:t>
            </a:r>
            <a:r>
              <a:rPr lang="ru-RU" altLang="ru-RU" sz="1200" u="sng" dirty="0">
                <a:solidFill>
                  <a:srgbClr val="4F81BD">
                    <a:lumMod val="50000"/>
                  </a:srgbClr>
                </a:solidFill>
                <a:cs typeface="Segoe UI" pitchFamily="34" charset="0"/>
                <a:sym typeface="Verdana" pitchFamily="34" charset="0"/>
              </a:rPr>
              <a:t> базы спортивного зала, спортивной площадки</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Поощрения в </a:t>
            </a:r>
            <a:r>
              <a:rPr lang="ru-RU" altLang="ru-RU" sz="1200" u="sng" dirty="0" err="1">
                <a:solidFill>
                  <a:srgbClr val="4F81BD">
                    <a:lumMod val="50000"/>
                  </a:srgbClr>
                </a:solidFill>
                <a:cs typeface="Segoe UI" pitchFamily="34" charset="0"/>
                <a:sym typeface="Verdana" pitchFamily="34" charset="0"/>
              </a:rPr>
              <a:t>межаттестационный</a:t>
            </a:r>
            <a:r>
              <a:rPr lang="ru-RU" altLang="ru-RU" sz="1200" u="sng" dirty="0">
                <a:solidFill>
                  <a:srgbClr val="4F81BD">
                    <a:lumMod val="50000"/>
                  </a:srgbClr>
                </a:solidFill>
                <a:cs typeface="Segoe UI" pitchFamily="34" charset="0"/>
                <a:sym typeface="Verdana" pitchFamily="34" charset="0"/>
              </a:rPr>
              <a:t> период</a:t>
            </a:r>
          </a:p>
          <a:p>
            <a:pPr marL="342900" lvl="0" indent="-342900" algn="just" fontAlgn="base">
              <a:spcBef>
                <a:spcPts val="1000"/>
              </a:spcBef>
              <a:spcAft>
                <a:spcPct val="0"/>
              </a:spcAft>
              <a:buClrTx/>
              <a:buSzTx/>
              <a:buFont typeface="Arial" charset="0"/>
              <a:buAutoNum type="arabicPeriod"/>
              <a:defRPr/>
            </a:pPr>
            <a:r>
              <a:rPr lang="ru-RU" altLang="ru-RU" sz="1200" u="sng" dirty="0">
                <a:solidFill>
                  <a:srgbClr val="4F81BD">
                    <a:lumMod val="50000"/>
                  </a:srgbClr>
                </a:solidFill>
                <a:cs typeface="Segoe UI" pitchFamily="34" charset="0"/>
                <a:sym typeface="Verdana" pitchFamily="34" charset="0"/>
              </a:rPr>
              <a:t>Общественно-педагогическая активность педагога: участие в экспертных комиссиях, в жюри конкурсов, депутатская деятельность и т.д.</a:t>
            </a:r>
          </a:p>
          <a:p>
            <a:endParaRPr lang="ru-RU" dirty="0"/>
          </a:p>
        </p:txBody>
      </p:sp>
    </p:spTree>
    <p:extLst>
      <p:ext uri="{BB962C8B-B14F-4D97-AF65-F5344CB8AC3E}">
        <p14:creationId xmlns:p14="http://schemas.microsoft.com/office/powerpoint/2010/main" val="297211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4704"/>
          </a:xfrm>
        </p:spPr>
        <p:txBody>
          <a:bodyPr>
            <a:normAutofit fontScale="90000"/>
          </a:bodyPr>
          <a:lstStyle/>
          <a:p>
            <a:r>
              <a:rPr lang="ru-RU" altLang="ru-RU" sz="3200" dirty="0">
                <a:ln>
                  <a:noFill/>
                </a:ln>
                <a:solidFill>
                  <a:schemeClr val="accent4">
                    <a:lumMod val="50000"/>
                  </a:schemeClr>
                </a:solidFill>
                <a:effectLst/>
                <a:latin typeface="+mn-lt"/>
              </a:rPr>
              <a:t> Результаты участия воспитанников                                      в официальных соревнованиях</a:t>
            </a:r>
            <a:endParaRPr lang="ru-RU" sz="3200" dirty="0">
              <a:solidFill>
                <a:schemeClr val="accent4">
                  <a:lumMod val="50000"/>
                </a:schemeClr>
              </a:solidFill>
              <a:effectLst/>
              <a:latin typeface="+mn-l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04845140"/>
              </p:ext>
            </p:extLst>
          </p:nvPr>
        </p:nvGraphicFramePr>
        <p:xfrm>
          <a:off x="107504" y="1196752"/>
          <a:ext cx="8780529" cy="5095240"/>
        </p:xfrm>
        <a:graphic>
          <a:graphicData uri="http://schemas.openxmlformats.org/drawingml/2006/table">
            <a:tbl>
              <a:tblPr firstRow="1" bandRow="1">
                <a:tableStyleId>{EB9631B5-78F2-41C9-869B-9F39066F8104}</a:tableStyleId>
              </a:tblPr>
              <a:tblGrid>
                <a:gridCol w="575756">
                  <a:extLst>
                    <a:ext uri="{9D8B030D-6E8A-4147-A177-3AD203B41FA5}">
                      <a16:colId xmlns:a16="http://schemas.microsoft.com/office/drawing/2014/main" val="20000"/>
                    </a:ext>
                  </a:extLst>
                </a:gridCol>
                <a:gridCol w="3382567">
                  <a:extLst>
                    <a:ext uri="{9D8B030D-6E8A-4147-A177-3AD203B41FA5}">
                      <a16:colId xmlns:a16="http://schemas.microsoft.com/office/drawing/2014/main" val="20001"/>
                    </a:ext>
                  </a:extLst>
                </a:gridCol>
                <a:gridCol w="2627074">
                  <a:extLst>
                    <a:ext uri="{9D8B030D-6E8A-4147-A177-3AD203B41FA5}">
                      <a16:colId xmlns:a16="http://schemas.microsoft.com/office/drawing/2014/main" val="20002"/>
                    </a:ext>
                  </a:extLst>
                </a:gridCol>
                <a:gridCol w="2195132">
                  <a:extLst>
                    <a:ext uri="{9D8B030D-6E8A-4147-A177-3AD203B41FA5}">
                      <a16:colId xmlns:a16="http://schemas.microsoft.com/office/drawing/2014/main" val="20003"/>
                    </a:ext>
                  </a:extLst>
                </a:gridCol>
              </a:tblGrid>
              <a:tr h="360040">
                <a:tc>
                  <a:txBody>
                    <a:bodyPr/>
                    <a:lstStyle/>
                    <a:p>
                      <a:pPr algn="ctr">
                        <a:lnSpc>
                          <a:spcPct val="150000"/>
                        </a:lnSpc>
                        <a:spcAft>
                          <a:spcPts val="1000"/>
                        </a:spcAft>
                      </a:pPr>
                      <a:r>
                        <a:rPr lang="ru-RU" sz="1100" dirty="0">
                          <a:effectLst/>
                        </a:rPr>
                        <a:t>№</a:t>
                      </a:r>
                    </a:p>
                    <a:p>
                      <a:r>
                        <a:rPr lang="ru-RU" sz="1100" dirty="0">
                          <a:effectLst/>
                        </a:rPr>
                        <a:t>п/п</a:t>
                      </a:r>
                      <a:endParaRPr lang="ru-RU" sz="1100" dirty="0">
                        <a:solidFill>
                          <a:schemeClr val="accent4">
                            <a:lumMod val="50000"/>
                          </a:schemeClr>
                        </a:solidFill>
                      </a:endParaRPr>
                    </a:p>
                  </a:txBody>
                  <a:tcPr/>
                </a:tc>
                <a:tc>
                  <a:txBody>
                    <a:bodyPr/>
                    <a:lstStyle/>
                    <a:p>
                      <a:r>
                        <a:rPr lang="ru-RU" sz="1100" dirty="0">
                          <a:effectLst/>
                        </a:rPr>
                        <a:t>Наименование соревнований</a:t>
                      </a:r>
                      <a:endParaRPr lang="ru-RU" sz="1100" dirty="0">
                        <a:solidFill>
                          <a:schemeClr val="accent4">
                            <a:lumMod val="50000"/>
                          </a:schemeClr>
                        </a:solidFill>
                      </a:endParaRPr>
                    </a:p>
                  </a:txBody>
                  <a:tcPr/>
                </a:tc>
                <a:tc>
                  <a:txBody>
                    <a:bodyPr/>
                    <a:lstStyle/>
                    <a:p>
                      <a:r>
                        <a:rPr lang="ru-RU" sz="1100" dirty="0">
                          <a:effectLst/>
                        </a:rPr>
                        <a:t>Время и место проведения</a:t>
                      </a:r>
                      <a:endParaRPr lang="ru-RU" sz="1100" dirty="0">
                        <a:solidFill>
                          <a:schemeClr val="accent4">
                            <a:lumMod val="50000"/>
                          </a:schemeClr>
                        </a:solidFill>
                      </a:endParaRPr>
                    </a:p>
                  </a:txBody>
                  <a:tcPr/>
                </a:tc>
                <a:tc>
                  <a:txBody>
                    <a:bodyPr/>
                    <a:lstStyle/>
                    <a:p>
                      <a:r>
                        <a:rPr lang="ru-RU" sz="1100" dirty="0">
                          <a:effectLst/>
                        </a:rPr>
                        <a:t>Занятое место</a:t>
                      </a:r>
                      <a:endParaRPr lang="ru-RU" sz="1100" dirty="0">
                        <a:solidFill>
                          <a:schemeClr val="accent4">
                            <a:lumMod val="50000"/>
                          </a:schemeClr>
                        </a:solidFill>
                      </a:endParaRPr>
                    </a:p>
                  </a:txBody>
                  <a:tcPr/>
                </a:tc>
                <a:extLst>
                  <a:ext uri="{0D108BD9-81ED-4DB2-BD59-A6C34878D82A}">
                    <a16:rowId xmlns:a16="http://schemas.microsoft.com/office/drawing/2014/main" val="10000"/>
                  </a:ext>
                </a:extLst>
              </a:tr>
              <a:tr h="382163">
                <a:tc>
                  <a:txBody>
                    <a:bodyPr/>
                    <a:lstStyle/>
                    <a:p>
                      <a:r>
                        <a:rPr lang="ru-RU" sz="1100" dirty="0"/>
                        <a:t>1</a:t>
                      </a:r>
                    </a:p>
                  </a:txBody>
                  <a:tcPr/>
                </a:tc>
                <a:tc>
                  <a:txBody>
                    <a:bodyPr/>
                    <a:lstStyle/>
                    <a:p>
                      <a:r>
                        <a:rPr lang="ru-RU" sz="1100" dirty="0"/>
                        <a:t>Республиканский турнир по вольной борьбе памяти депутата Государственного Собрания Республики Мордовия </a:t>
                      </a:r>
                      <a:r>
                        <a:rPr lang="ru-RU" sz="1100" dirty="0" err="1"/>
                        <a:t>Н.В.Шлукина</a:t>
                      </a:r>
                      <a:endParaRPr lang="ru-RU" sz="1100" dirty="0"/>
                    </a:p>
                  </a:txBody>
                  <a:tcPr/>
                </a:tc>
                <a:tc>
                  <a:txBody>
                    <a:bodyPr/>
                    <a:lstStyle/>
                    <a:p>
                      <a:r>
                        <a:rPr lang="ru-RU" sz="1100" dirty="0" err="1"/>
                        <a:t>с.Кемля</a:t>
                      </a:r>
                      <a:r>
                        <a:rPr lang="ru-RU" sz="1100" dirty="0"/>
                        <a:t>, 2015 г.</a:t>
                      </a:r>
                    </a:p>
                  </a:txBody>
                  <a:tcPr/>
                </a:tc>
                <a:tc>
                  <a:txBody>
                    <a:bodyPr/>
                    <a:lstStyle/>
                    <a:p>
                      <a:r>
                        <a:rPr lang="ru-RU" sz="1100" dirty="0" err="1">
                          <a:effectLst/>
                        </a:rPr>
                        <a:t>Кортунов</a:t>
                      </a:r>
                      <a:r>
                        <a:rPr lang="ru-RU" sz="1100" dirty="0">
                          <a:effectLst/>
                        </a:rPr>
                        <a:t> Кирилл – 1 место</a:t>
                      </a:r>
                      <a:endParaRPr lang="ru-RU" sz="1100" dirty="0"/>
                    </a:p>
                  </a:txBody>
                  <a:tcPr/>
                </a:tc>
                <a:extLst>
                  <a:ext uri="{0D108BD9-81ED-4DB2-BD59-A6C34878D82A}">
                    <a16:rowId xmlns:a16="http://schemas.microsoft.com/office/drawing/2014/main" val="10001"/>
                  </a:ext>
                </a:extLst>
              </a:tr>
              <a:tr h="382163">
                <a:tc>
                  <a:txBody>
                    <a:bodyPr/>
                    <a:lstStyle/>
                    <a:p>
                      <a:r>
                        <a:rPr lang="ru-RU" sz="1100" dirty="0"/>
                        <a:t>2</a:t>
                      </a:r>
                    </a:p>
                  </a:txBody>
                  <a:tcPr/>
                </a:tc>
                <a:tc>
                  <a:txBody>
                    <a:bodyPr/>
                    <a:lstStyle/>
                    <a:p>
                      <a:r>
                        <a:rPr lang="ru-RU" sz="1100" dirty="0">
                          <a:effectLst/>
                        </a:rPr>
                        <a:t>Первенство Республики Мордовия по вольной борьбе среди юношей и девушек 2000 – 2001 г.р., посвященного памяти Мастера спорта СССР по вольной борьбе Афанасьева Г.А.</a:t>
                      </a:r>
                      <a:endParaRPr lang="ru-RU" sz="1100" dirty="0"/>
                    </a:p>
                  </a:txBody>
                  <a:tcPr/>
                </a:tc>
                <a:tc>
                  <a:txBody>
                    <a:bodyPr/>
                    <a:lstStyle/>
                    <a:p>
                      <a:r>
                        <a:rPr lang="ru-RU" sz="1100" dirty="0" err="1">
                          <a:effectLst/>
                        </a:rPr>
                        <a:t>с.Кемля</a:t>
                      </a:r>
                      <a:r>
                        <a:rPr lang="ru-RU" sz="1100" dirty="0">
                          <a:effectLst/>
                        </a:rPr>
                        <a:t>, 2015 г.</a:t>
                      </a:r>
                      <a:endParaRPr lang="ru-RU" sz="1100" dirty="0"/>
                    </a:p>
                  </a:txBody>
                  <a:tcPr/>
                </a:tc>
                <a:tc>
                  <a:txBody>
                    <a:bodyPr/>
                    <a:lstStyle/>
                    <a:p>
                      <a:pPr algn="just">
                        <a:lnSpc>
                          <a:spcPct val="150000"/>
                        </a:lnSpc>
                        <a:spcAft>
                          <a:spcPts val="1000"/>
                        </a:spcAft>
                      </a:pPr>
                      <a:r>
                        <a:rPr lang="ru-RU" sz="1100" dirty="0" err="1">
                          <a:effectLst/>
                        </a:rPr>
                        <a:t>Кортунов</a:t>
                      </a:r>
                      <a:r>
                        <a:rPr lang="ru-RU" sz="1100" dirty="0">
                          <a:effectLst/>
                        </a:rPr>
                        <a:t> Кирилл – 3 место</a:t>
                      </a:r>
                    </a:p>
                    <a:p>
                      <a:r>
                        <a:rPr lang="ru-RU" sz="1100" dirty="0" err="1">
                          <a:effectLst/>
                        </a:rPr>
                        <a:t>Кургаева</a:t>
                      </a:r>
                      <a:r>
                        <a:rPr lang="ru-RU" sz="1100" dirty="0">
                          <a:effectLst/>
                        </a:rPr>
                        <a:t> Анастасия – 1 место</a:t>
                      </a:r>
                      <a:endParaRPr lang="ru-RU" sz="1100" dirty="0"/>
                    </a:p>
                  </a:txBody>
                  <a:tcPr/>
                </a:tc>
                <a:extLst>
                  <a:ext uri="{0D108BD9-81ED-4DB2-BD59-A6C34878D82A}">
                    <a16:rowId xmlns:a16="http://schemas.microsoft.com/office/drawing/2014/main" val="10002"/>
                  </a:ext>
                </a:extLst>
              </a:tr>
              <a:tr h="382163">
                <a:tc>
                  <a:txBody>
                    <a:bodyPr/>
                    <a:lstStyle/>
                    <a:p>
                      <a:r>
                        <a:rPr lang="ru-RU" sz="1100" dirty="0"/>
                        <a:t>3</a:t>
                      </a:r>
                    </a:p>
                  </a:txBody>
                  <a:tcPr/>
                </a:tc>
                <a:tc>
                  <a:txBody>
                    <a:bodyPr/>
                    <a:lstStyle/>
                    <a:p>
                      <a:r>
                        <a:rPr lang="ru-RU" sz="1100" dirty="0">
                          <a:effectLst/>
                        </a:rPr>
                        <a:t>Открытый районный турнир по вольной борьбе на призы ветеранов спорта, посвященный памяти мастера спорта СССР </a:t>
                      </a:r>
                      <a:r>
                        <a:rPr lang="ru-RU" sz="1100" dirty="0" err="1">
                          <a:effectLst/>
                        </a:rPr>
                        <a:t>И.А.Фабричнова</a:t>
                      </a:r>
                      <a:endParaRPr lang="ru-RU" sz="1100" dirty="0"/>
                    </a:p>
                  </a:txBody>
                  <a:tcPr/>
                </a:tc>
                <a:tc>
                  <a:txBody>
                    <a:bodyPr/>
                    <a:lstStyle/>
                    <a:p>
                      <a:r>
                        <a:rPr lang="ru-RU" sz="1100" dirty="0" err="1">
                          <a:effectLst/>
                        </a:rPr>
                        <a:t>с.Рождествено</a:t>
                      </a:r>
                      <a:r>
                        <a:rPr lang="ru-RU" sz="1100" dirty="0">
                          <a:effectLst/>
                        </a:rPr>
                        <a:t> 2015 г.</a:t>
                      </a:r>
                      <a:endParaRPr lang="ru-RU" sz="1100" dirty="0"/>
                    </a:p>
                  </a:txBody>
                  <a:tcPr/>
                </a:tc>
                <a:tc>
                  <a:txBody>
                    <a:bodyPr/>
                    <a:lstStyle/>
                    <a:p>
                      <a:pPr algn="just">
                        <a:lnSpc>
                          <a:spcPct val="150000"/>
                        </a:lnSpc>
                        <a:spcAft>
                          <a:spcPts val="1000"/>
                        </a:spcAft>
                      </a:pPr>
                      <a:r>
                        <a:rPr lang="ru-RU" sz="1100" dirty="0" err="1">
                          <a:effectLst/>
                        </a:rPr>
                        <a:t>Планкин</a:t>
                      </a:r>
                      <a:r>
                        <a:rPr lang="ru-RU" sz="1100" dirty="0">
                          <a:effectLst/>
                        </a:rPr>
                        <a:t> Святослав – 3 место</a:t>
                      </a:r>
                    </a:p>
                    <a:p>
                      <a:r>
                        <a:rPr lang="ru-RU" sz="1100" dirty="0" err="1">
                          <a:effectLst/>
                        </a:rPr>
                        <a:t>Кургаева</a:t>
                      </a:r>
                      <a:r>
                        <a:rPr lang="ru-RU" sz="1100" dirty="0">
                          <a:effectLst/>
                        </a:rPr>
                        <a:t> Анастасия – 2  место</a:t>
                      </a:r>
                      <a:endParaRPr lang="ru-RU" sz="1100" dirty="0"/>
                    </a:p>
                  </a:txBody>
                  <a:tcPr/>
                </a:tc>
                <a:extLst>
                  <a:ext uri="{0D108BD9-81ED-4DB2-BD59-A6C34878D82A}">
                    <a16:rowId xmlns:a16="http://schemas.microsoft.com/office/drawing/2014/main" val="10003"/>
                  </a:ext>
                </a:extLst>
              </a:tr>
              <a:tr h="382163">
                <a:tc>
                  <a:txBody>
                    <a:bodyPr/>
                    <a:lstStyle/>
                    <a:p>
                      <a:r>
                        <a:rPr lang="ru-RU" sz="1100" dirty="0"/>
                        <a:t>4</a:t>
                      </a:r>
                    </a:p>
                  </a:txBody>
                  <a:tcPr/>
                </a:tc>
                <a:tc>
                  <a:txBody>
                    <a:bodyPr/>
                    <a:lstStyle/>
                    <a:p>
                      <a:r>
                        <a:rPr lang="ru-RU" sz="1100" dirty="0">
                          <a:effectLst/>
                        </a:rPr>
                        <a:t>Открытое Первенство </a:t>
                      </a:r>
                      <a:r>
                        <a:rPr lang="ru-RU" sz="1100" dirty="0" err="1">
                          <a:effectLst/>
                        </a:rPr>
                        <a:t>Ичалковского</a:t>
                      </a:r>
                      <a:r>
                        <a:rPr lang="ru-RU" sz="1100" dirty="0">
                          <a:effectLst/>
                        </a:rPr>
                        <a:t> муниципального района по вольной борьбе среди юношей 2003 г.р. и моложе</a:t>
                      </a:r>
                      <a:endParaRPr lang="ru-RU" sz="1100" dirty="0"/>
                    </a:p>
                  </a:txBody>
                  <a:tcPr/>
                </a:tc>
                <a:tc>
                  <a:txBody>
                    <a:bodyPr/>
                    <a:lstStyle/>
                    <a:p>
                      <a:pPr algn="just">
                        <a:lnSpc>
                          <a:spcPct val="150000"/>
                        </a:lnSpc>
                        <a:spcAft>
                          <a:spcPts val="0"/>
                        </a:spcAft>
                      </a:pPr>
                      <a:r>
                        <a:rPr lang="ru-RU" sz="1300" dirty="0" err="1">
                          <a:effectLst/>
                        </a:rPr>
                        <a:t>с.Кемля</a:t>
                      </a:r>
                      <a:r>
                        <a:rPr lang="ru-RU" sz="1300" dirty="0">
                          <a:effectLst/>
                        </a:rPr>
                        <a:t>, 2015 г.</a:t>
                      </a:r>
                      <a:endParaRPr lang="ru-RU" sz="1100" dirty="0">
                        <a:effectLst/>
                        <a:latin typeface="Calibri"/>
                        <a:ea typeface="Calibri"/>
                        <a:cs typeface="Times New Roman"/>
                      </a:endParaRPr>
                    </a:p>
                  </a:txBody>
                  <a:tcPr marL="68580" marR="68580" marT="0" marB="0"/>
                </a:tc>
                <a:tc>
                  <a:txBody>
                    <a:bodyPr/>
                    <a:lstStyle/>
                    <a:p>
                      <a:pPr algn="just">
                        <a:lnSpc>
                          <a:spcPct val="150000"/>
                        </a:lnSpc>
                        <a:spcAft>
                          <a:spcPts val="1000"/>
                        </a:spcAft>
                      </a:pPr>
                      <a:r>
                        <a:rPr lang="ru-RU" sz="1100" dirty="0" err="1">
                          <a:effectLst/>
                        </a:rPr>
                        <a:t>Планкин</a:t>
                      </a:r>
                      <a:r>
                        <a:rPr lang="ru-RU" sz="1100" dirty="0">
                          <a:effectLst/>
                        </a:rPr>
                        <a:t> Святослав – 1 место</a:t>
                      </a:r>
                    </a:p>
                    <a:p>
                      <a:r>
                        <a:rPr lang="ru-RU" sz="1100" dirty="0">
                          <a:effectLst/>
                        </a:rPr>
                        <a:t>Кочнев Федор – 1 место</a:t>
                      </a:r>
                      <a:endParaRPr lang="ru-RU" sz="1100" dirty="0"/>
                    </a:p>
                  </a:txBody>
                  <a:tcPr/>
                </a:tc>
                <a:extLst>
                  <a:ext uri="{0D108BD9-81ED-4DB2-BD59-A6C34878D82A}">
                    <a16:rowId xmlns:a16="http://schemas.microsoft.com/office/drawing/2014/main" val="10004"/>
                  </a:ext>
                </a:extLst>
              </a:tr>
              <a:tr h="382163">
                <a:tc>
                  <a:txBody>
                    <a:bodyPr/>
                    <a:lstStyle/>
                    <a:p>
                      <a:r>
                        <a:rPr lang="ru-RU" sz="1100" dirty="0"/>
                        <a:t>5</a:t>
                      </a:r>
                    </a:p>
                  </a:txBody>
                  <a:tcPr/>
                </a:tc>
                <a:tc>
                  <a:txBody>
                    <a:bodyPr/>
                    <a:lstStyle/>
                    <a:p>
                      <a:r>
                        <a:rPr lang="ru-RU" sz="1100" dirty="0">
                          <a:effectLst/>
                        </a:rPr>
                        <a:t>Первенство Республики Мордовия по вольной борьбе среди юношей и девушек 1998 – 1999 г.р.</a:t>
                      </a:r>
                      <a:endParaRPr lang="ru-RU" sz="1100" dirty="0"/>
                    </a:p>
                  </a:txBody>
                  <a:tcPr/>
                </a:tc>
                <a:tc>
                  <a:txBody>
                    <a:bodyPr/>
                    <a:lstStyle/>
                    <a:p>
                      <a:r>
                        <a:rPr lang="ru-RU" sz="1100" dirty="0" err="1">
                          <a:effectLst/>
                        </a:rPr>
                        <a:t>п.Атяшево</a:t>
                      </a:r>
                      <a:r>
                        <a:rPr lang="ru-RU" sz="1100" dirty="0">
                          <a:effectLst/>
                        </a:rPr>
                        <a:t>, 2015 г.</a:t>
                      </a:r>
                      <a:endParaRPr lang="ru-RU" sz="1100" dirty="0"/>
                    </a:p>
                  </a:txBody>
                  <a:tcPr/>
                </a:tc>
                <a:tc>
                  <a:txBody>
                    <a:bodyPr/>
                    <a:lstStyle/>
                    <a:p>
                      <a:r>
                        <a:rPr lang="ru-RU" sz="1100" dirty="0" err="1">
                          <a:effectLst/>
                        </a:rPr>
                        <a:t>Кортунов</a:t>
                      </a:r>
                      <a:r>
                        <a:rPr lang="ru-RU" sz="1100" dirty="0">
                          <a:effectLst/>
                        </a:rPr>
                        <a:t> Кирилл – 2 место</a:t>
                      </a:r>
                      <a:endParaRPr lang="ru-RU" sz="1100" dirty="0"/>
                    </a:p>
                  </a:txBody>
                  <a:tcPr/>
                </a:tc>
                <a:extLst>
                  <a:ext uri="{0D108BD9-81ED-4DB2-BD59-A6C34878D82A}">
                    <a16:rowId xmlns:a16="http://schemas.microsoft.com/office/drawing/2014/main" val="10005"/>
                  </a:ext>
                </a:extLst>
              </a:tr>
              <a:tr h="382163">
                <a:tc>
                  <a:txBody>
                    <a:bodyPr/>
                    <a:lstStyle/>
                    <a:p>
                      <a:r>
                        <a:rPr lang="ru-RU" sz="1100" dirty="0"/>
                        <a:t>6</a:t>
                      </a:r>
                    </a:p>
                  </a:txBody>
                  <a:tcPr/>
                </a:tc>
                <a:tc>
                  <a:txBody>
                    <a:bodyPr/>
                    <a:lstStyle/>
                    <a:p>
                      <a:r>
                        <a:rPr lang="ru-RU" sz="1100" dirty="0">
                          <a:effectLst/>
                        </a:rPr>
                        <a:t>Открытый районный турнир по вольной борьбе на призы Ветеранов борьбы </a:t>
                      </a:r>
                      <a:r>
                        <a:rPr lang="ru-RU" sz="1100" dirty="0" err="1">
                          <a:effectLst/>
                        </a:rPr>
                        <a:t>Ичалковского</a:t>
                      </a:r>
                      <a:r>
                        <a:rPr lang="ru-RU" sz="1100" dirty="0">
                          <a:effectLst/>
                        </a:rPr>
                        <a:t> района</a:t>
                      </a:r>
                      <a:endParaRPr lang="ru-RU" sz="1100" dirty="0"/>
                    </a:p>
                  </a:txBody>
                  <a:tcPr/>
                </a:tc>
                <a:tc>
                  <a:txBody>
                    <a:bodyPr/>
                    <a:lstStyle/>
                    <a:p>
                      <a:r>
                        <a:rPr lang="ru-RU" sz="1100" dirty="0" err="1">
                          <a:effectLst/>
                        </a:rPr>
                        <a:t>с.Рождествено</a:t>
                      </a:r>
                      <a:r>
                        <a:rPr lang="ru-RU" sz="1100" dirty="0">
                          <a:effectLst/>
                        </a:rPr>
                        <a:t> 2016 г.</a:t>
                      </a:r>
                      <a:endParaRPr lang="ru-RU" sz="1100" dirty="0"/>
                    </a:p>
                  </a:txBody>
                  <a:tcPr/>
                </a:tc>
                <a:tc>
                  <a:txBody>
                    <a:bodyPr/>
                    <a:lstStyle/>
                    <a:p>
                      <a:pPr algn="just">
                        <a:lnSpc>
                          <a:spcPct val="150000"/>
                        </a:lnSpc>
                        <a:spcAft>
                          <a:spcPts val="1000"/>
                        </a:spcAft>
                      </a:pPr>
                      <a:r>
                        <a:rPr lang="ru-RU" sz="1100" dirty="0" err="1">
                          <a:effectLst/>
                        </a:rPr>
                        <a:t>Планкин</a:t>
                      </a:r>
                      <a:r>
                        <a:rPr lang="ru-RU" sz="1100" dirty="0">
                          <a:effectLst/>
                        </a:rPr>
                        <a:t> Святослав – 2 место</a:t>
                      </a:r>
                    </a:p>
                    <a:p>
                      <a:r>
                        <a:rPr lang="ru-RU" sz="1100" dirty="0" err="1">
                          <a:effectLst/>
                        </a:rPr>
                        <a:t>Кортунов</a:t>
                      </a:r>
                      <a:r>
                        <a:rPr lang="ru-RU" sz="1100" dirty="0">
                          <a:effectLst/>
                        </a:rPr>
                        <a:t> Кирилл – 2 место</a:t>
                      </a:r>
                      <a:endParaRPr kumimoji="0" lang="ru-RU" sz="11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0006"/>
                  </a:ext>
                </a:extLst>
              </a:tr>
              <a:tr h="382163">
                <a:tc>
                  <a:txBody>
                    <a:bodyPr/>
                    <a:lstStyle/>
                    <a:p>
                      <a:r>
                        <a:rPr lang="ru-RU" sz="1100" dirty="0"/>
                        <a:t>7</a:t>
                      </a:r>
                    </a:p>
                  </a:txBody>
                  <a:tcPr/>
                </a:tc>
                <a:tc>
                  <a:txBody>
                    <a:bodyPr/>
                    <a:lstStyle/>
                    <a:p>
                      <a:r>
                        <a:rPr lang="ru-RU" sz="1100" dirty="0">
                          <a:effectLst/>
                        </a:rPr>
                        <a:t>Первенство Республики Мордовия по вольной борьбе среди юношей и девушек 2000 – 2001 г.р., посвященного памяти Мастера спорта СССР по вольной борьбе Афанасьева Г.А.</a:t>
                      </a:r>
                      <a:endParaRPr lang="ru-RU" sz="1100" dirty="0"/>
                    </a:p>
                  </a:txBody>
                  <a:tcPr/>
                </a:tc>
                <a:tc>
                  <a:txBody>
                    <a:bodyPr/>
                    <a:lstStyle/>
                    <a:p>
                      <a:r>
                        <a:rPr lang="ru-RU" sz="1100" dirty="0">
                          <a:effectLst/>
                        </a:rPr>
                        <a:t>с. Рождествено 2016 г.</a:t>
                      </a:r>
                      <a:endParaRPr lang="ru-RU" sz="1100" dirty="0"/>
                    </a:p>
                  </a:txBody>
                  <a:tcPr/>
                </a:tc>
                <a:tc>
                  <a:txBody>
                    <a:bodyPr/>
                    <a:lstStyle/>
                    <a:p>
                      <a:r>
                        <a:rPr lang="ru-RU" sz="1100" dirty="0" err="1">
                          <a:effectLst/>
                        </a:rPr>
                        <a:t>Кортунов</a:t>
                      </a:r>
                      <a:r>
                        <a:rPr lang="ru-RU" sz="1100" dirty="0">
                          <a:effectLst/>
                        </a:rPr>
                        <a:t> Кирилл – 1 место</a:t>
                      </a:r>
                      <a:endParaRPr lang="ru-RU" sz="11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0548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normAutofit/>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723661883"/>
              </p:ext>
            </p:extLst>
          </p:nvPr>
        </p:nvGraphicFramePr>
        <p:xfrm>
          <a:off x="179512" y="1556792"/>
          <a:ext cx="8676457" cy="3279512"/>
        </p:xfrm>
        <a:graphic>
          <a:graphicData uri="http://schemas.openxmlformats.org/drawingml/2006/table">
            <a:tbl>
              <a:tblPr firstRow="1" bandRow="1">
                <a:tableStyleId>{EB9631B5-78F2-41C9-869B-9F39066F8104}</a:tableStyleId>
              </a:tblPr>
              <a:tblGrid>
                <a:gridCol w="587223">
                  <a:extLst>
                    <a:ext uri="{9D8B030D-6E8A-4147-A177-3AD203B41FA5}">
                      <a16:colId xmlns:a16="http://schemas.microsoft.com/office/drawing/2014/main" val="20000"/>
                    </a:ext>
                  </a:extLst>
                </a:gridCol>
                <a:gridCol w="3111408">
                  <a:extLst>
                    <a:ext uri="{9D8B030D-6E8A-4147-A177-3AD203B41FA5}">
                      <a16:colId xmlns:a16="http://schemas.microsoft.com/office/drawing/2014/main" val="20001"/>
                    </a:ext>
                  </a:extLst>
                </a:gridCol>
                <a:gridCol w="2808712">
                  <a:extLst>
                    <a:ext uri="{9D8B030D-6E8A-4147-A177-3AD203B41FA5}">
                      <a16:colId xmlns:a16="http://schemas.microsoft.com/office/drawing/2014/main" val="20002"/>
                    </a:ext>
                  </a:extLst>
                </a:gridCol>
                <a:gridCol w="2169114">
                  <a:extLst>
                    <a:ext uri="{9D8B030D-6E8A-4147-A177-3AD203B41FA5}">
                      <a16:colId xmlns:a16="http://schemas.microsoft.com/office/drawing/2014/main" val="20003"/>
                    </a:ext>
                  </a:extLst>
                </a:gridCol>
              </a:tblGrid>
              <a:tr h="648072">
                <a:tc>
                  <a:txBody>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ru-RU" sz="1100" u="none" strike="noStrike" kern="1200" cap="none" spc="0" normalizeH="0" baseline="0" noProof="0" dirty="0">
                          <a:ln>
                            <a:noFill/>
                          </a:ln>
                          <a:effectLst/>
                          <a:uLnTx/>
                          <a:uFillTx/>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u="none" strike="noStrike" kern="1200" cap="none" spc="0" normalizeH="0" baseline="0" noProof="0" dirty="0">
                          <a:ln>
                            <a:noFill/>
                          </a:ln>
                          <a:effectLst/>
                          <a:uLnTx/>
                          <a:uFillTx/>
                        </a:rPr>
                        <a:t>п/п</a:t>
                      </a:r>
                      <a:endParaRPr kumimoji="0" lang="ru-RU" sz="1100" b="1" i="0" u="none" strike="noStrike" kern="1200" cap="none" spc="0" normalizeH="0" baseline="0" noProof="0" dirty="0">
                        <a:ln>
                          <a:noFill/>
                        </a:ln>
                        <a:solidFill>
                          <a:srgbClr val="6585CF">
                            <a:lumMod val="50000"/>
                          </a:srgbClr>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u="none" strike="noStrike" kern="1200" cap="none" spc="0" normalizeH="0" baseline="0" noProof="0" dirty="0">
                          <a:ln>
                            <a:noFill/>
                          </a:ln>
                          <a:effectLst/>
                          <a:uLnTx/>
                          <a:uFillTx/>
                        </a:rPr>
                        <a:t>Наименование соревнований</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u="none" strike="noStrike" kern="1200" cap="none" spc="0" normalizeH="0" baseline="0" noProof="0" dirty="0">
                          <a:ln>
                            <a:noFill/>
                          </a:ln>
                          <a:effectLst/>
                          <a:uLnTx/>
                          <a:uFillTx/>
                        </a:rPr>
                        <a:t>Время и место проведения</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u="none" strike="noStrike" kern="1200" cap="none" spc="0" normalizeH="0" baseline="0" noProof="0" dirty="0">
                          <a:ln>
                            <a:noFill/>
                          </a:ln>
                          <a:effectLst/>
                          <a:uLnTx/>
                          <a:uFillTx/>
                        </a:rPr>
                        <a:t>Занятое место</a:t>
                      </a:r>
                    </a:p>
                    <a:p>
                      <a:endParaRPr lang="ru-RU" dirty="0"/>
                    </a:p>
                  </a:txBody>
                  <a:tcPr/>
                </a:tc>
                <a:extLst>
                  <a:ext uri="{0D108BD9-81ED-4DB2-BD59-A6C34878D82A}">
                    <a16:rowId xmlns:a16="http://schemas.microsoft.com/office/drawing/2014/main" val="10000"/>
                  </a:ext>
                </a:extLst>
              </a:tr>
              <a:tr h="359814">
                <a:tc>
                  <a:txBody>
                    <a:bodyPr/>
                    <a:lstStyle/>
                    <a:p>
                      <a:r>
                        <a:rPr lang="ru-RU" sz="1100" dirty="0"/>
                        <a:t>8</a:t>
                      </a:r>
                    </a:p>
                  </a:txBody>
                  <a:tcPr/>
                </a:tc>
                <a:tc>
                  <a:txBody>
                    <a:bodyPr/>
                    <a:lstStyle/>
                    <a:p>
                      <a:r>
                        <a:rPr lang="ru-RU" sz="1100" dirty="0">
                          <a:effectLst/>
                        </a:rPr>
                        <a:t>Открытое лично – командное Первенство </a:t>
                      </a:r>
                      <a:r>
                        <a:rPr lang="ru-RU" sz="1100" dirty="0" err="1">
                          <a:effectLst/>
                        </a:rPr>
                        <a:t>Ичалковского</a:t>
                      </a:r>
                      <a:r>
                        <a:rPr lang="ru-RU" sz="1100" dirty="0">
                          <a:effectLst/>
                        </a:rPr>
                        <a:t> района по вольной борьбе среди юношей и девушек </a:t>
                      </a:r>
                      <a:endParaRPr lang="ru-RU" sz="1100" dirty="0"/>
                    </a:p>
                  </a:txBody>
                  <a:tcPr/>
                </a:tc>
                <a:tc>
                  <a:txBody>
                    <a:bodyPr/>
                    <a:lstStyle/>
                    <a:p>
                      <a:r>
                        <a:rPr lang="ru-RU" sz="1100" dirty="0">
                          <a:effectLst/>
                        </a:rPr>
                        <a:t>с. Рождествено 2016 г.</a:t>
                      </a:r>
                      <a:endParaRPr lang="ru-RU" sz="1100" dirty="0"/>
                    </a:p>
                  </a:txBody>
                  <a:tcPr/>
                </a:tc>
                <a:tc>
                  <a:txBody>
                    <a:bodyPr/>
                    <a:lstStyle/>
                    <a:p>
                      <a:r>
                        <a:rPr lang="ru-RU" sz="1100" dirty="0" err="1">
                          <a:effectLst/>
                        </a:rPr>
                        <a:t>Кургаева</a:t>
                      </a:r>
                      <a:r>
                        <a:rPr lang="ru-RU" sz="1100" dirty="0">
                          <a:effectLst/>
                        </a:rPr>
                        <a:t> Анастасия – 2 место</a:t>
                      </a:r>
                      <a:endParaRPr lang="ru-RU" sz="1100" dirty="0"/>
                    </a:p>
                  </a:txBody>
                  <a:tcPr/>
                </a:tc>
                <a:extLst>
                  <a:ext uri="{0D108BD9-81ED-4DB2-BD59-A6C34878D82A}">
                    <a16:rowId xmlns:a16="http://schemas.microsoft.com/office/drawing/2014/main" val="10001"/>
                  </a:ext>
                </a:extLst>
              </a:tr>
              <a:tr h="359814">
                <a:tc>
                  <a:txBody>
                    <a:bodyPr/>
                    <a:lstStyle/>
                    <a:p>
                      <a:r>
                        <a:rPr lang="ru-RU" sz="1100" dirty="0"/>
                        <a:t>9</a:t>
                      </a:r>
                    </a:p>
                  </a:txBody>
                  <a:tcPr/>
                </a:tc>
                <a:tc>
                  <a:txBody>
                    <a:bodyPr/>
                    <a:lstStyle/>
                    <a:p>
                      <a:r>
                        <a:rPr lang="ru-RU" sz="1100" dirty="0">
                          <a:effectLst/>
                        </a:rPr>
                        <a:t>Республиканский турнир по греко – римской борьбе, посвященный памяти ветеранов борьбы</a:t>
                      </a:r>
                      <a:endParaRPr lang="ru-RU" sz="1100" dirty="0"/>
                    </a:p>
                  </a:txBody>
                  <a:tcPr/>
                </a:tc>
                <a:tc>
                  <a:txBody>
                    <a:bodyPr/>
                    <a:lstStyle/>
                    <a:p>
                      <a:pPr algn="just">
                        <a:lnSpc>
                          <a:spcPct val="150000"/>
                        </a:lnSpc>
                        <a:spcAft>
                          <a:spcPts val="0"/>
                        </a:spcAft>
                      </a:pPr>
                      <a:r>
                        <a:rPr lang="ru-RU" sz="1300" dirty="0">
                          <a:effectLst/>
                        </a:rPr>
                        <a:t>с. </a:t>
                      </a:r>
                      <a:r>
                        <a:rPr lang="ru-RU" sz="1300" dirty="0" err="1">
                          <a:effectLst/>
                        </a:rPr>
                        <a:t>Кемля</a:t>
                      </a:r>
                      <a:r>
                        <a:rPr lang="ru-RU" sz="1300" dirty="0">
                          <a:effectLst/>
                        </a:rPr>
                        <a:t>, 2017 г.</a:t>
                      </a:r>
                      <a:endParaRPr lang="ru-RU" sz="1100" dirty="0">
                        <a:effectLst/>
                        <a:latin typeface="Calibri"/>
                        <a:ea typeface="Calibri"/>
                        <a:cs typeface="Times New Roman"/>
                      </a:endParaRPr>
                    </a:p>
                  </a:txBody>
                  <a:tcPr marL="68580" marR="68580" marT="0" marB="0"/>
                </a:tc>
                <a:tc>
                  <a:txBody>
                    <a:bodyPr/>
                    <a:lstStyle/>
                    <a:p>
                      <a:r>
                        <a:rPr lang="ru-RU" sz="1100" dirty="0" err="1">
                          <a:effectLst/>
                        </a:rPr>
                        <a:t>Кортунов</a:t>
                      </a:r>
                      <a:r>
                        <a:rPr lang="ru-RU" sz="1100" dirty="0">
                          <a:effectLst/>
                        </a:rPr>
                        <a:t> Кирилл – 2 место</a:t>
                      </a:r>
                      <a:endParaRPr lang="ru-RU" sz="1100" dirty="0"/>
                    </a:p>
                  </a:txBody>
                  <a:tcPr/>
                </a:tc>
                <a:extLst>
                  <a:ext uri="{0D108BD9-81ED-4DB2-BD59-A6C34878D82A}">
                    <a16:rowId xmlns:a16="http://schemas.microsoft.com/office/drawing/2014/main" val="10002"/>
                  </a:ext>
                </a:extLst>
              </a:tr>
              <a:tr h="359814">
                <a:tc>
                  <a:txBody>
                    <a:bodyPr/>
                    <a:lstStyle/>
                    <a:p>
                      <a:r>
                        <a:rPr lang="ru-RU" sz="1100" dirty="0"/>
                        <a:t>10</a:t>
                      </a:r>
                    </a:p>
                  </a:txBody>
                  <a:tcPr/>
                </a:tc>
                <a:tc>
                  <a:txBody>
                    <a:bodyPr/>
                    <a:lstStyle/>
                    <a:p>
                      <a:r>
                        <a:rPr lang="ru-RU" sz="1100" dirty="0">
                          <a:effectLst/>
                        </a:rPr>
                        <a:t>Первенство Республики Мордовия по вольной борьбе, среди юношей и девушек</a:t>
                      </a:r>
                      <a:endParaRPr lang="ru-RU" sz="1100" dirty="0"/>
                    </a:p>
                  </a:txBody>
                  <a:tcPr/>
                </a:tc>
                <a:tc>
                  <a:txBody>
                    <a:bodyPr/>
                    <a:lstStyle/>
                    <a:p>
                      <a:r>
                        <a:rPr lang="ru-RU" sz="1100" dirty="0" err="1">
                          <a:effectLst/>
                        </a:rPr>
                        <a:t>п.Чамзинка</a:t>
                      </a:r>
                      <a:r>
                        <a:rPr lang="ru-RU" sz="1100" dirty="0">
                          <a:effectLst/>
                        </a:rPr>
                        <a:t>, 2017 г.</a:t>
                      </a:r>
                      <a:endParaRPr lang="ru-RU" sz="1100" dirty="0"/>
                    </a:p>
                  </a:txBody>
                  <a:tcPr/>
                </a:tc>
                <a:tc>
                  <a:txBody>
                    <a:bodyPr/>
                    <a:lstStyle/>
                    <a:p>
                      <a:pPr algn="just">
                        <a:lnSpc>
                          <a:spcPct val="150000"/>
                        </a:lnSpc>
                        <a:spcAft>
                          <a:spcPts val="1000"/>
                        </a:spcAft>
                      </a:pPr>
                      <a:r>
                        <a:rPr lang="ru-RU" sz="1100" dirty="0" err="1">
                          <a:effectLst/>
                        </a:rPr>
                        <a:t>Кургаева</a:t>
                      </a:r>
                      <a:r>
                        <a:rPr lang="ru-RU" sz="1100" dirty="0">
                          <a:effectLst/>
                        </a:rPr>
                        <a:t> Анастасия – 1  место</a:t>
                      </a:r>
                    </a:p>
                    <a:p>
                      <a:pPr algn="just">
                        <a:lnSpc>
                          <a:spcPct val="150000"/>
                        </a:lnSpc>
                        <a:spcAft>
                          <a:spcPts val="1000"/>
                        </a:spcAft>
                      </a:pPr>
                      <a:r>
                        <a:rPr lang="ru-RU" sz="1100" dirty="0" err="1">
                          <a:effectLst/>
                        </a:rPr>
                        <a:t>Кортунов</a:t>
                      </a:r>
                      <a:r>
                        <a:rPr lang="ru-RU" sz="1100" dirty="0">
                          <a:effectLst/>
                        </a:rPr>
                        <a:t> Кирилл – 1 место</a:t>
                      </a:r>
                    </a:p>
                    <a:p>
                      <a:r>
                        <a:rPr lang="ru-RU" sz="1100" dirty="0">
                          <a:effectLst/>
                        </a:rPr>
                        <a:t>Блинов Виталий – 3 место</a:t>
                      </a:r>
                      <a:endParaRPr lang="ru-RU" sz="1100" dirty="0"/>
                    </a:p>
                  </a:txBody>
                  <a:tcPr/>
                </a:tc>
                <a:extLst>
                  <a:ext uri="{0D108BD9-81ED-4DB2-BD59-A6C34878D82A}">
                    <a16:rowId xmlns:a16="http://schemas.microsoft.com/office/drawing/2014/main" val="10003"/>
                  </a:ext>
                </a:extLst>
              </a:tr>
              <a:tr h="359814">
                <a:tc>
                  <a:txBody>
                    <a:bodyPr/>
                    <a:lstStyle/>
                    <a:p>
                      <a:r>
                        <a:rPr lang="ru-RU" sz="1100" dirty="0"/>
                        <a:t>11</a:t>
                      </a:r>
                    </a:p>
                  </a:txBody>
                  <a:tcPr/>
                </a:tc>
                <a:tc>
                  <a:txBody>
                    <a:bodyPr/>
                    <a:lstStyle/>
                    <a:p>
                      <a:r>
                        <a:rPr lang="ru-RU" sz="1100" dirty="0">
                          <a:effectLst/>
                        </a:rPr>
                        <a:t>Межрегиональный  турнир по вольной борьбе, посвященный памяти Героя Советского Союза </a:t>
                      </a:r>
                      <a:r>
                        <a:rPr lang="ru-RU" sz="1100" dirty="0" err="1">
                          <a:effectLst/>
                        </a:rPr>
                        <a:t>И.А.Пожарского</a:t>
                      </a:r>
                      <a:endParaRPr lang="ru-RU" sz="1100" dirty="0"/>
                    </a:p>
                  </a:txBody>
                  <a:tcPr/>
                </a:tc>
                <a:tc>
                  <a:txBody>
                    <a:bodyPr/>
                    <a:lstStyle/>
                    <a:p>
                      <a:r>
                        <a:rPr lang="ru-RU" sz="1100" dirty="0">
                          <a:effectLst/>
                        </a:rPr>
                        <a:t>25.03.2017 г., Ардатов</a:t>
                      </a:r>
                      <a:endParaRPr lang="ru-RU" sz="1100" dirty="0"/>
                    </a:p>
                  </a:txBody>
                  <a:tcPr/>
                </a:tc>
                <a:tc>
                  <a:txBody>
                    <a:bodyPr/>
                    <a:lstStyle/>
                    <a:p>
                      <a:r>
                        <a:rPr lang="ru-RU" sz="1100" dirty="0" err="1">
                          <a:effectLst/>
                        </a:rPr>
                        <a:t>Кортунов</a:t>
                      </a:r>
                      <a:r>
                        <a:rPr lang="ru-RU" sz="1100" dirty="0">
                          <a:effectLst/>
                        </a:rPr>
                        <a:t> Кирилл – 2 место</a:t>
                      </a:r>
                      <a:endParaRPr lang="ru-RU" sz="11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7335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2AF45D94-9232-4597-8C41-1606F97757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692697"/>
            <a:ext cx="3528392" cy="5221512"/>
          </a:xfrm>
        </p:spPr>
      </p:pic>
      <p:pic>
        <p:nvPicPr>
          <p:cNvPr id="7" name="Рисунок 6">
            <a:extLst>
              <a:ext uri="{FF2B5EF4-FFF2-40B4-BE49-F238E27FC236}">
                <a16:creationId xmlns:a16="http://schemas.microsoft.com/office/drawing/2014/main" id="{C70DEB1C-4599-4169-AFE4-CAC3DFE89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924" y="692696"/>
            <a:ext cx="3960440" cy="5221513"/>
          </a:xfrm>
          <a:prstGeom prst="rect">
            <a:avLst/>
          </a:prstGeom>
        </p:spPr>
      </p:pic>
    </p:spTree>
    <p:extLst>
      <p:ext uri="{BB962C8B-B14F-4D97-AF65-F5344CB8AC3E}">
        <p14:creationId xmlns:p14="http://schemas.microsoft.com/office/powerpoint/2010/main" val="234740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3074" name="Picture 2" descr="G:\Пронин В.Б. грамоты\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846" y="1590578"/>
            <a:ext cx="3537138" cy="4708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Пронин В.Б. грамоты\8.JPG">
            <a:extLst>
              <a:ext uri="{FF2B5EF4-FFF2-40B4-BE49-F238E27FC236}">
                <a16:creationId xmlns:a16="http://schemas.microsoft.com/office/drawing/2014/main" id="{96CB57F0-20AF-4394-BD40-E60E6180966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05648" y="1556792"/>
            <a:ext cx="3328886"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55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2" descr="G:\Пронин В.Б. грамоты\12.JPG">
            <a:extLst>
              <a:ext uri="{FF2B5EF4-FFF2-40B4-BE49-F238E27FC236}">
                <a16:creationId xmlns:a16="http://schemas.microsoft.com/office/drawing/2014/main" id="{B8AFD412-5D4D-4F2D-B81C-715A8790F73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7985" y="1484784"/>
            <a:ext cx="3331070"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22.JPG">
            <a:extLst>
              <a:ext uri="{FF2B5EF4-FFF2-40B4-BE49-F238E27FC236}">
                <a16:creationId xmlns:a16="http://schemas.microsoft.com/office/drawing/2014/main" id="{2335C13B-B53A-4DB9-91F7-D902841FCD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22" r="4660"/>
          <a:stretch/>
        </p:blipFill>
        <p:spPr bwMode="auto">
          <a:xfrm>
            <a:off x="4860032" y="1484784"/>
            <a:ext cx="3456384" cy="477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06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3" descr="G:\Пронин В.Б. грамоты\120001.JPG">
            <a:extLst>
              <a:ext uri="{FF2B5EF4-FFF2-40B4-BE49-F238E27FC236}">
                <a16:creationId xmlns:a16="http://schemas.microsoft.com/office/drawing/2014/main" id="{DEBE18C5-54EF-413E-9A6E-BE14ADB6DC0C}"/>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77" t="3839" r="4864" b="1244"/>
          <a:stretch/>
        </p:blipFill>
        <p:spPr bwMode="auto">
          <a:xfrm>
            <a:off x="796996" y="1628800"/>
            <a:ext cx="3248445"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77.JPG">
            <a:extLst>
              <a:ext uri="{FF2B5EF4-FFF2-40B4-BE49-F238E27FC236}">
                <a16:creationId xmlns:a16="http://schemas.microsoft.com/office/drawing/2014/main" id="{67F9597E-6715-4D96-B9BF-88EACAFCF4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628800"/>
            <a:ext cx="3384376"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535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6" name="Picture 2" descr="G:\Пронин В.Б. грамоты\99.JPG">
            <a:extLst>
              <a:ext uri="{FF2B5EF4-FFF2-40B4-BE49-F238E27FC236}">
                <a16:creationId xmlns:a16="http://schemas.microsoft.com/office/drawing/2014/main" id="{FC4D58E2-33B2-4A21-A8CB-783E2FC4DCC4}"/>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2424" r="4577"/>
          <a:stretch/>
        </p:blipFill>
        <p:spPr bwMode="auto">
          <a:xfrm>
            <a:off x="956591" y="1541506"/>
            <a:ext cx="3255368" cy="4777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Пронин В.Б. грамоты\111.JPG">
            <a:extLst>
              <a:ext uri="{FF2B5EF4-FFF2-40B4-BE49-F238E27FC236}">
                <a16:creationId xmlns:a16="http://schemas.microsoft.com/office/drawing/2014/main" id="{85AF3E15-6666-4337-AF62-E61A0EFA93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0" t="4328" r="2834"/>
          <a:stretch/>
        </p:blipFill>
        <p:spPr bwMode="auto">
          <a:xfrm>
            <a:off x="4932040" y="1538298"/>
            <a:ext cx="3255369" cy="478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8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3" descr="G:\Пронин В.Б. грамоты\ввв.JPG">
            <a:extLst>
              <a:ext uri="{FF2B5EF4-FFF2-40B4-BE49-F238E27FC236}">
                <a16:creationId xmlns:a16="http://schemas.microsoft.com/office/drawing/2014/main" id="{7D9DE5B5-5DF5-4663-B779-45E26A43FE78}"/>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863" t="2222"/>
          <a:stretch/>
        </p:blipFill>
        <p:spPr bwMode="auto">
          <a:xfrm>
            <a:off x="683568" y="1556792"/>
            <a:ext cx="3237675"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555.JPG">
            <a:extLst>
              <a:ext uri="{FF2B5EF4-FFF2-40B4-BE49-F238E27FC236}">
                <a16:creationId xmlns:a16="http://schemas.microsoft.com/office/drawing/2014/main" id="{DFC5FFD8-163E-4560-8305-9B6FFB5EBA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9" t="3030" r="5720" b="3434"/>
          <a:stretch/>
        </p:blipFill>
        <p:spPr bwMode="auto">
          <a:xfrm>
            <a:off x="4788024" y="1556792"/>
            <a:ext cx="3312368"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84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2" descr="G:\Пронин В.Б. грамоты\вв.JPG">
            <a:extLst>
              <a:ext uri="{FF2B5EF4-FFF2-40B4-BE49-F238E27FC236}">
                <a16:creationId xmlns:a16="http://schemas.microsoft.com/office/drawing/2014/main" id="{90D17AE2-E700-42CC-899C-51766B19D68C}"/>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995" r="3163"/>
          <a:stretch/>
        </p:blipFill>
        <p:spPr bwMode="auto">
          <a:xfrm>
            <a:off x="683568" y="1628800"/>
            <a:ext cx="3291351"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жж.JPG">
            <a:extLst>
              <a:ext uri="{FF2B5EF4-FFF2-40B4-BE49-F238E27FC236}">
                <a16:creationId xmlns:a16="http://schemas.microsoft.com/office/drawing/2014/main" id="{FEF75035-98A2-4511-865F-E38C4CB044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9" t="1616" r="2863"/>
          <a:stretch/>
        </p:blipFill>
        <p:spPr bwMode="auto">
          <a:xfrm>
            <a:off x="5054620" y="1628800"/>
            <a:ext cx="3291351"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40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6" name="Picture 2" descr="G:\Пронин В.Б. грамоты\лл.JPG">
            <a:extLst>
              <a:ext uri="{FF2B5EF4-FFF2-40B4-BE49-F238E27FC236}">
                <a16:creationId xmlns:a16="http://schemas.microsoft.com/office/drawing/2014/main" id="{0C2D3A8E-55D7-42AA-9542-7F9B826223FD}"/>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2222" r="2292"/>
          <a:stretch/>
        </p:blipFill>
        <p:spPr bwMode="auto">
          <a:xfrm>
            <a:off x="851014" y="1556790"/>
            <a:ext cx="3325865" cy="4708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Пронин В.Б. грамоты\мм.JPG">
            <a:extLst>
              <a:ext uri="{FF2B5EF4-FFF2-40B4-BE49-F238E27FC236}">
                <a16:creationId xmlns:a16="http://schemas.microsoft.com/office/drawing/2014/main" id="{93A48666-E11F-4B17-BFDA-A4C08DC205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556791"/>
            <a:ext cx="3576970"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5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20080"/>
          </a:xfrm>
        </p:spPr>
        <p:txBody>
          <a:bodyPr>
            <a:normAutofit/>
          </a:bodyPr>
          <a:lstStyle/>
          <a:p>
            <a:r>
              <a:rPr lang="ru-RU" sz="3200" dirty="0">
                <a:solidFill>
                  <a:schemeClr val="accent4">
                    <a:lumMod val="50000"/>
                  </a:schemeClr>
                </a:solidFill>
                <a:latin typeface="+mn-lt"/>
              </a:rPr>
              <a:t>ОБЩИЕ СВЕДЕНИЯ</a:t>
            </a:r>
          </a:p>
        </p:txBody>
      </p:sp>
      <p:sp>
        <p:nvSpPr>
          <p:cNvPr id="3" name="Объект 2"/>
          <p:cNvSpPr>
            <a:spLocks noGrp="1"/>
          </p:cNvSpPr>
          <p:nvPr>
            <p:ph idx="1"/>
          </p:nvPr>
        </p:nvSpPr>
        <p:spPr>
          <a:xfrm>
            <a:off x="395536" y="1340768"/>
            <a:ext cx="8291264" cy="4968592"/>
          </a:xfrm>
        </p:spPr>
        <p:txBody>
          <a:bodyPr/>
          <a:lstStyle/>
          <a:p>
            <a:pPr marL="274320" lvl="0" indent="-274320">
              <a:buClr>
                <a:srgbClr val="0BD0D9"/>
              </a:buClr>
              <a:buSzPct val="95000"/>
              <a:buNone/>
              <a:defRPr/>
            </a:pPr>
            <a:r>
              <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rPr>
              <a:t>Дата рождения</a:t>
            </a:r>
            <a:r>
              <a:rPr lang="ru-RU" sz="2000" b="1" dirty="0">
                <a:solidFill>
                  <a:srgbClr val="4F81BD">
                    <a:lumMod val="50000"/>
                  </a:srgbClr>
                </a:solidFill>
                <a:ea typeface="BatangChe" panose="02030609000101010101" pitchFamily="49" charset="-127"/>
              </a:rPr>
              <a:t>: </a:t>
            </a:r>
            <a:r>
              <a:rPr lang="ru-RU" sz="2000" b="1" dirty="0">
                <a:solidFill>
                  <a:srgbClr val="4F81BD">
                    <a:lumMod val="50000"/>
                  </a:srgbClr>
                </a:solidFill>
                <a:ea typeface="BatangChe" panose="02030609000101010101" pitchFamily="49" charset="-127"/>
                <a:cs typeface="Times New Roman" pitchFamily="18" charset="0"/>
              </a:rPr>
              <a:t>7.10.1964 г</a:t>
            </a:r>
          </a:p>
          <a:p>
            <a:pPr marL="0" lvl="0" indent="0">
              <a:buClr>
                <a:srgbClr val="0BD0D9"/>
              </a:buClr>
              <a:buSzPct val="95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endParaRPr>
          </a:p>
          <a:p>
            <a:pPr marL="0" lvl="0" indent="0">
              <a:buClr>
                <a:srgbClr val="0BD0D9"/>
              </a:buClr>
              <a:buSzPct val="95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rPr>
              <a:t>Профессиональное образование: </a:t>
            </a: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000" b="1" u="sng" dirty="0">
                <a:solidFill>
                  <a:srgbClr val="4F81BD">
                    <a:lumMod val="50000"/>
                  </a:srgbClr>
                </a:solidFill>
                <a:ea typeface="BatangChe" panose="02030609000101010101" pitchFamily="49" charset="-127"/>
                <a:cs typeface="Times New Roman" pitchFamily="18" charset="0"/>
              </a:rPr>
              <a:t>МГУ им. </a:t>
            </a:r>
            <a:r>
              <a:rPr lang="ru-RU" sz="2000" b="1" u="sng" dirty="0" err="1">
                <a:solidFill>
                  <a:srgbClr val="4F81BD">
                    <a:lumMod val="50000"/>
                  </a:srgbClr>
                </a:solidFill>
                <a:ea typeface="BatangChe" panose="02030609000101010101" pitchFamily="49" charset="-127"/>
                <a:cs typeface="Times New Roman" pitchFamily="18" charset="0"/>
              </a:rPr>
              <a:t>Н.П.Огарева</a:t>
            </a:r>
            <a:r>
              <a:rPr lang="ru-RU" sz="2000" b="1" u="sng" dirty="0">
                <a:solidFill>
                  <a:srgbClr val="4F81BD">
                    <a:lumMod val="50000"/>
                  </a:srgbClr>
                </a:solidFill>
                <a:ea typeface="BatangChe" panose="02030609000101010101" pitchFamily="49" charset="-127"/>
                <a:cs typeface="Times New Roman" pitchFamily="18" charset="0"/>
              </a:rPr>
              <a:t> по специальности: «Планирование сельского хозяйства». Диплом  УВ №137061, 27 марта 1992 г.</a:t>
            </a: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endParaRP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rPr>
              <a:t>Педагогический стаж:</a:t>
            </a:r>
            <a:r>
              <a:rPr lang="ru-RU" sz="2000" b="1"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rPr>
              <a:t> </a:t>
            </a:r>
            <a:r>
              <a:rPr lang="ru-RU" sz="2000" b="1" dirty="0">
                <a:solidFill>
                  <a:srgbClr val="4F81BD">
                    <a:lumMod val="50000"/>
                  </a:srgbClr>
                </a:solidFill>
                <a:ea typeface="BatangChe" panose="02030609000101010101" pitchFamily="49" charset="-127"/>
                <a:cs typeface="Times New Roman" pitchFamily="18" charset="0"/>
              </a:rPr>
              <a:t>32 года</a:t>
            </a: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endParaRP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rPr>
              <a:t>Общий трудовой стаж:</a:t>
            </a:r>
            <a:r>
              <a:rPr lang="ru-RU" sz="2000" b="1"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rPr>
              <a:t> </a:t>
            </a:r>
            <a:r>
              <a:rPr lang="ru-RU" sz="2000" b="1" dirty="0">
                <a:solidFill>
                  <a:srgbClr val="4F81BD">
                    <a:lumMod val="50000"/>
                  </a:srgbClr>
                </a:solidFill>
                <a:ea typeface="BatangChe" panose="02030609000101010101" pitchFamily="49" charset="-127"/>
                <a:cs typeface="Times New Roman" pitchFamily="18" charset="0"/>
              </a:rPr>
              <a:t>35 лет</a:t>
            </a: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endParaRPr>
          </a:p>
          <a:p>
            <a:pPr marL="228600" lvl="0" indent="-228600" fontAlgn="base">
              <a:spcBef>
                <a:spcPts val="1000"/>
              </a:spcBef>
              <a:spcAft>
                <a:spcPct val="0"/>
              </a:spcAft>
              <a:buClrTx/>
              <a:buSz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000" b="1" u="sng" dirty="0">
                <a:solidFill>
                  <a:srgbClr val="4F81BD">
                    <a:lumMod val="50000"/>
                  </a:srgbClr>
                </a:solidFill>
                <a:effectLst>
                  <a:outerShdw blurRad="38100" dist="38100" dir="2700000" algn="tl">
                    <a:srgbClr val="000000">
                      <a:alpha val="43137"/>
                    </a:srgbClr>
                  </a:outerShdw>
                </a:effectLst>
                <a:ea typeface="BatangChe" panose="02030609000101010101" pitchFamily="49" charset="-127"/>
                <a:cs typeface="Times New Roman" pitchFamily="18" charset="0"/>
              </a:rPr>
              <a:t>Наличие квалификационной категории: </a:t>
            </a:r>
            <a:r>
              <a:rPr lang="ru-RU" sz="2000" b="1" dirty="0">
                <a:solidFill>
                  <a:srgbClr val="4F81BD">
                    <a:lumMod val="50000"/>
                  </a:srgbClr>
                </a:solidFill>
                <a:ea typeface="BatangChe" panose="02030609000101010101" pitchFamily="49" charset="-127"/>
                <a:cs typeface="Times New Roman" pitchFamily="18" charset="0"/>
              </a:rPr>
              <a:t>ПЕРВАЯ</a:t>
            </a:r>
          </a:p>
          <a:p>
            <a:pPr marL="137160" indent="0">
              <a:buNone/>
            </a:pPr>
            <a:endParaRPr lang="ru-RU" dirty="0"/>
          </a:p>
        </p:txBody>
      </p:sp>
    </p:spTree>
    <p:extLst>
      <p:ext uri="{BB962C8B-B14F-4D97-AF65-F5344CB8AC3E}">
        <p14:creationId xmlns:p14="http://schemas.microsoft.com/office/powerpoint/2010/main" val="110911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3" descr="G:\Пронин В.Б. грамоты\ооо.JPG">
            <a:extLst>
              <a:ext uri="{FF2B5EF4-FFF2-40B4-BE49-F238E27FC236}">
                <a16:creationId xmlns:a16="http://schemas.microsoft.com/office/drawing/2014/main" id="{DEB3F324-D0E0-4860-A060-76000DBDB1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576882"/>
            <a:ext cx="3331432" cy="4774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нн.JPG">
            <a:extLst>
              <a:ext uri="{FF2B5EF4-FFF2-40B4-BE49-F238E27FC236}">
                <a16:creationId xmlns:a16="http://schemas.microsoft.com/office/drawing/2014/main" id="{3BF1506E-7883-4A35-9298-9CA428D5DB8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560854"/>
            <a:ext cx="3331432" cy="477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4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2" descr="G:\Пронин В.Б. грамоты\ннн.JPG">
            <a:extLst>
              <a:ext uri="{FF2B5EF4-FFF2-40B4-BE49-F238E27FC236}">
                <a16:creationId xmlns:a16="http://schemas.microsoft.com/office/drawing/2014/main" id="{18972DC0-7F14-49E3-9275-B69CA8FF124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56792"/>
            <a:ext cx="3330514"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пп.JPG">
            <a:extLst>
              <a:ext uri="{FF2B5EF4-FFF2-40B4-BE49-F238E27FC236}">
                <a16:creationId xmlns:a16="http://schemas.microsoft.com/office/drawing/2014/main" id="{05EC9254-BEB9-483F-84E9-1E826D22BC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63" t="2627" r="4291"/>
          <a:stretch/>
        </p:blipFill>
        <p:spPr bwMode="auto">
          <a:xfrm>
            <a:off x="4563124" y="1556792"/>
            <a:ext cx="3574465"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084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2" descr="G:\Пронин В.Б. грамоты\ппп.JPG">
            <a:extLst>
              <a:ext uri="{FF2B5EF4-FFF2-40B4-BE49-F238E27FC236}">
                <a16:creationId xmlns:a16="http://schemas.microsoft.com/office/drawing/2014/main" id="{0E1C2531-7AE0-4D13-9423-56B0B46DB0AD}"/>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818" r="2292"/>
          <a:stretch/>
        </p:blipFill>
        <p:spPr bwMode="auto">
          <a:xfrm>
            <a:off x="971600" y="1598468"/>
            <a:ext cx="3315657"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G:\Пронин В.Б. грамоты\ттт.JPG">
            <a:extLst>
              <a:ext uri="{FF2B5EF4-FFF2-40B4-BE49-F238E27FC236}">
                <a16:creationId xmlns:a16="http://schemas.microsoft.com/office/drawing/2014/main" id="{6C100159-57F1-4970-B230-E9992B82EB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3" t="2222" r="2005"/>
          <a:stretch/>
        </p:blipFill>
        <p:spPr bwMode="auto">
          <a:xfrm>
            <a:off x="4932039" y="1628799"/>
            <a:ext cx="3528393"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491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2" descr="G:\Пронин В.Б. грамоты\фф.JPG">
            <a:extLst>
              <a:ext uri="{FF2B5EF4-FFF2-40B4-BE49-F238E27FC236}">
                <a16:creationId xmlns:a16="http://schemas.microsoft.com/office/drawing/2014/main" id="{2A0F7069-5070-43C8-84AC-94E1E49A7A9A}"/>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616" r="4292"/>
          <a:stretch/>
        </p:blipFill>
        <p:spPr bwMode="auto">
          <a:xfrm>
            <a:off x="611560" y="1628800"/>
            <a:ext cx="3238454"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хх.JPG">
            <a:extLst>
              <a:ext uri="{FF2B5EF4-FFF2-40B4-BE49-F238E27FC236}">
                <a16:creationId xmlns:a16="http://schemas.microsoft.com/office/drawing/2014/main" id="{E3B2BF71-F53B-409A-A3C9-AB3BE5FDE0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8" r="2005"/>
          <a:stretch/>
        </p:blipFill>
        <p:spPr bwMode="auto">
          <a:xfrm>
            <a:off x="4788024" y="1628800"/>
            <a:ext cx="3456384"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220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5" name="Picture 3" descr="G:\Пронин В.Б. грамоты\ээ.JPG">
            <a:extLst>
              <a:ext uri="{FF2B5EF4-FFF2-40B4-BE49-F238E27FC236}">
                <a16:creationId xmlns:a16="http://schemas.microsoft.com/office/drawing/2014/main" id="{3C33902E-08E7-467F-B96B-3CC3D0DF93DB}"/>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621"/>
          <a:stretch/>
        </p:blipFill>
        <p:spPr bwMode="auto">
          <a:xfrm>
            <a:off x="683568" y="1628800"/>
            <a:ext cx="3383736" cy="4708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Пронин В.Б. грамоты\ххх.JPG">
            <a:extLst>
              <a:ext uri="{FF2B5EF4-FFF2-40B4-BE49-F238E27FC236}">
                <a16:creationId xmlns:a16="http://schemas.microsoft.com/office/drawing/2014/main" id="{F877181E-45C3-42AE-B25B-B97D2C419E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7" t="2424" r="2577"/>
          <a:stretch/>
        </p:blipFill>
        <p:spPr bwMode="auto">
          <a:xfrm>
            <a:off x="4976175" y="1602414"/>
            <a:ext cx="3383736" cy="473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4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900" dirty="0">
                <a:ln>
                  <a:noFill/>
                </a:ln>
                <a:solidFill>
                  <a:srgbClr val="6585CF">
                    <a:lumMod val="50000"/>
                  </a:srgbClr>
                </a:solidFill>
                <a:effectLst/>
                <a:latin typeface="Times New Roman"/>
              </a:rPr>
              <a:t>Результаты участия воспитанников                                      в официальных соревнованиях</a:t>
            </a:r>
            <a:endParaRPr lang="ru-RU" dirty="0"/>
          </a:p>
        </p:txBody>
      </p:sp>
      <p:pic>
        <p:nvPicPr>
          <p:cNvPr id="6" name="Picture 2" descr="G:\Пронин В.Б. грамоты\ц.JPG">
            <a:extLst>
              <a:ext uri="{FF2B5EF4-FFF2-40B4-BE49-F238E27FC236}">
                <a16:creationId xmlns:a16="http://schemas.microsoft.com/office/drawing/2014/main" id="{0CFDF448-A420-439F-82FE-37B4F5A4952D}"/>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2828" r="4292" b="2424"/>
          <a:stretch/>
        </p:blipFill>
        <p:spPr bwMode="auto">
          <a:xfrm>
            <a:off x="2889523" y="1600200"/>
            <a:ext cx="3364953"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69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D7F6CD-B7F4-4B89-AB30-F71C64D5AE66}"/>
              </a:ext>
            </a:extLst>
          </p:cNvPr>
          <p:cNvSpPr>
            <a:spLocks noGrp="1"/>
          </p:cNvSpPr>
          <p:nvPr>
            <p:ph type="title"/>
          </p:nvPr>
        </p:nvSpPr>
        <p:spPr/>
        <p:txBody>
          <a:bodyPr>
            <a:normAutofit/>
          </a:bodyPr>
          <a:lstStyle/>
          <a:p>
            <a:r>
              <a:rPr lang="ru-RU" sz="3200" dirty="0">
                <a:solidFill>
                  <a:schemeClr val="accent4">
                    <a:lumMod val="50000"/>
                  </a:schemeClr>
                </a:solidFill>
              </a:rPr>
              <a:t>Наличие публикация, включая интернет -публикации</a:t>
            </a:r>
          </a:p>
        </p:txBody>
      </p:sp>
      <p:pic>
        <p:nvPicPr>
          <p:cNvPr id="5" name="Объект 4">
            <a:extLst>
              <a:ext uri="{FF2B5EF4-FFF2-40B4-BE49-F238E27FC236}">
                <a16:creationId xmlns:a16="http://schemas.microsoft.com/office/drawing/2014/main" id="{1DF22416-4882-48FD-BE93-EBB2E185E6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836" y="1556792"/>
            <a:ext cx="3139019" cy="4708525"/>
          </a:xfrm>
        </p:spPr>
      </p:pic>
      <p:pic>
        <p:nvPicPr>
          <p:cNvPr id="7" name="Рисунок 6">
            <a:extLst>
              <a:ext uri="{FF2B5EF4-FFF2-40B4-BE49-F238E27FC236}">
                <a16:creationId xmlns:a16="http://schemas.microsoft.com/office/drawing/2014/main" id="{7106FB16-0562-4BB4-B330-1FBF04828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564" y="1556792"/>
            <a:ext cx="5400600" cy="4708525"/>
          </a:xfrm>
          <a:prstGeom prst="rect">
            <a:avLst/>
          </a:prstGeom>
        </p:spPr>
      </p:pic>
    </p:spTree>
    <p:extLst>
      <p:ext uri="{BB962C8B-B14F-4D97-AF65-F5344CB8AC3E}">
        <p14:creationId xmlns:p14="http://schemas.microsoft.com/office/powerpoint/2010/main" val="2865283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altLang="ru-RU" sz="3200" dirty="0">
                <a:ln>
                  <a:noFill/>
                </a:ln>
                <a:solidFill>
                  <a:srgbClr val="002060"/>
                </a:solidFill>
                <a:effectLst/>
                <a:latin typeface="+mn-lt"/>
              </a:rPr>
              <a:t>Система взаимодействия с родителями воспитанников</a:t>
            </a:r>
            <a:br>
              <a:rPr lang="ru-RU" altLang="ru-RU" sz="2400" b="0" dirty="0">
                <a:ln>
                  <a:noFill/>
                </a:ln>
                <a:solidFill>
                  <a:prstClr val="white"/>
                </a:solidFill>
                <a:effectLst>
                  <a:outerShdw blurRad="38100" dist="38100" dir="2700000" algn="tl">
                    <a:srgbClr val="000000">
                      <a:alpha val="43137"/>
                    </a:srgbClr>
                  </a:outerShdw>
                </a:effectLst>
                <a:latin typeface="Century Gothic" panose="020B0502020202020204" pitchFamily="34" charset="0"/>
              </a:rPr>
            </a:b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62125978"/>
              </p:ext>
            </p:extLst>
          </p:nvPr>
        </p:nvGraphicFramePr>
        <p:xfrm>
          <a:off x="539552" y="1173023"/>
          <a:ext cx="8229600" cy="4128185"/>
        </p:xfrm>
        <a:graphic>
          <a:graphicData uri="http://schemas.openxmlformats.org/drawingml/2006/table">
            <a:tbl>
              <a:tblPr firstRow="1" bandRow="1">
                <a:tableStyleId>{EB9631B5-78F2-41C9-869B-9F39066F8104}</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lnSpc>
                          <a:spcPct val="115000"/>
                        </a:lnSpc>
                        <a:spcAft>
                          <a:spcPts val="1000"/>
                        </a:spcAft>
                      </a:pPr>
                      <a:r>
                        <a:rPr lang="ru-RU" sz="1400" dirty="0">
                          <a:effectLst/>
                        </a:rPr>
                        <a:t>Наименование</a:t>
                      </a:r>
                      <a:endParaRPr lang="ru-RU" sz="1400" dirty="0">
                        <a:effectLst/>
                        <a:latin typeface="Calibri"/>
                        <a:ea typeface="Calibri"/>
                        <a:cs typeface="Times New Roman"/>
                      </a:endParaRPr>
                    </a:p>
                  </a:txBody>
                  <a:tcPr marL="68580" marR="68580" marT="0" marB="0"/>
                </a:tc>
                <a:tc>
                  <a:txBody>
                    <a:bodyPr/>
                    <a:lstStyle/>
                    <a:p>
                      <a:pPr algn="ctr">
                        <a:lnSpc>
                          <a:spcPct val="115000"/>
                        </a:lnSpc>
                        <a:spcAft>
                          <a:spcPts val="1000"/>
                        </a:spcAft>
                      </a:pPr>
                      <a:r>
                        <a:rPr lang="ru-RU" sz="1400">
                          <a:effectLst/>
                        </a:rPr>
                        <a:t>НП 1 г/о</a:t>
                      </a:r>
                      <a:endParaRPr lang="ru-RU" sz="14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400">
                          <a:effectLst/>
                        </a:rPr>
                        <a:t>УТГ3 г/о</a:t>
                      </a:r>
                      <a:endParaRPr lang="ru-RU" sz="14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737880">
                <a:tc>
                  <a:txBody>
                    <a:bodyPr/>
                    <a:lstStyle/>
                    <a:p>
                      <a:pPr algn="l">
                        <a:lnSpc>
                          <a:spcPct val="115000"/>
                        </a:lnSpc>
                        <a:spcAft>
                          <a:spcPts val="1000"/>
                        </a:spcAft>
                      </a:pPr>
                      <a:r>
                        <a:rPr lang="ru-RU" sz="1400" dirty="0">
                          <a:effectLst/>
                        </a:rPr>
                        <a:t>1. Родительские собрания в каждой группе</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1000"/>
                        </a:spcAft>
                      </a:pPr>
                      <a:r>
                        <a:rPr lang="ru-RU" sz="1400" dirty="0">
                          <a:effectLst/>
                        </a:rPr>
                        <a:t>Один раз в квартал</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400" dirty="0">
                          <a:effectLst/>
                        </a:rPr>
                        <a:t>Один раз в квартал</a:t>
                      </a:r>
                      <a:endParaRPr lang="ru-RU"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838773">
                <a:tc>
                  <a:txBody>
                    <a:bodyPr/>
                    <a:lstStyle/>
                    <a:p>
                      <a:pPr algn="l">
                        <a:lnSpc>
                          <a:spcPct val="115000"/>
                        </a:lnSpc>
                        <a:spcAft>
                          <a:spcPts val="1000"/>
                        </a:spcAft>
                      </a:pPr>
                      <a:r>
                        <a:rPr lang="ru-RU" sz="1400" dirty="0">
                          <a:effectLst/>
                        </a:rPr>
                        <a:t>2. Посещение родителями занятий</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1000"/>
                        </a:spcAft>
                      </a:pPr>
                      <a:r>
                        <a:rPr lang="ru-RU" sz="1400">
                          <a:effectLst/>
                        </a:rPr>
                        <a:t>По приглашению тренера-преподавателя и по инициативе родителей</a:t>
                      </a:r>
                      <a:endParaRPr lang="ru-RU" sz="1400">
                        <a:effectLst/>
                        <a:latin typeface="Calibri"/>
                        <a:ea typeface="Calibri"/>
                        <a:cs typeface="Times New Roman"/>
                      </a:endParaRPr>
                    </a:p>
                  </a:txBody>
                  <a:tcPr marL="68580" marR="68580" marT="0" marB="0"/>
                </a:tc>
                <a:tc>
                  <a:txBody>
                    <a:bodyPr/>
                    <a:lstStyle/>
                    <a:p>
                      <a:pPr algn="l">
                        <a:lnSpc>
                          <a:spcPct val="115000"/>
                        </a:lnSpc>
                        <a:spcAft>
                          <a:spcPts val="0"/>
                        </a:spcAft>
                      </a:pPr>
                      <a:r>
                        <a:rPr lang="ru-RU" sz="1400" dirty="0">
                          <a:effectLst/>
                        </a:rPr>
                        <a:t>По приглашению тренера-преподавателя и по инициативе родителей</a:t>
                      </a:r>
                      <a:endParaRPr lang="ru-RU"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94302">
                <a:tc>
                  <a:txBody>
                    <a:bodyPr/>
                    <a:lstStyle/>
                    <a:p>
                      <a:pPr algn="l">
                        <a:lnSpc>
                          <a:spcPct val="115000"/>
                        </a:lnSpc>
                        <a:spcAft>
                          <a:spcPts val="1000"/>
                        </a:spcAft>
                      </a:pPr>
                      <a:r>
                        <a:rPr lang="ru-RU" sz="1400" dirty="0">
                          <a:effectLst/>
                        </a:rPr>
                        <a:t>3. Туристический поход на природу</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1000"/>
                        </a:spcAft>
                      </a:pPr>
                      <a:r>
                        <a:rPr lang="ru-RU" sz="1400">
                          <a:effectLst/>
                        </a:rPr>
                        <a:t>весна</a:t>
                      </a:r>
                      <a:endParaRPr lang="ru-RU" sz="1400">
                        <a:effectLst/>
                        <a:latin typeface="Calibri"/>
                        <a:ea typeface="Calibri"/>
                        <a:cs typeface="Times New Roman"/>
                      </a:endParaRPr>
                    </a:p>
                  </a:txBody>
                  <a:tcPr marL="68580" marR="68580" marT="0" marB="0"/>
                </a:tc>
                <a:tc>
                  <a:txBody>
                    <a:bodyPr/>
                    <a:lstStyle/>
                    <a:p>
                      <a:pPr algn="l">
                        <a:lnSpc>
                          <a:spcPct val="115000"/>
                        </a:lnSpc>
                        <a:spcAft>
                          <a:spcPts val="0"/>
                        </a:spcAft>
                      </a:pPr>
                      <a:r>
                        <a:rPr lang="ru-RU" sz="1400" dirty="0">
                          <a:effectLst/>
                        </a:rPr>
                        <a:t>весна</a:t>
                      </a:r>
                      <a:endParaRPr lang="ru-RU"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795195">
                <a:tc>
                  <a:txBody>
                    <a:bodyPr/>
                    <a:lstStyle/>
                    <a:p>
                      <a:pPr algn="l">
                        <a:lnSpc>
                          <a:spcPct val="115000"/>
                        </a:lnSpc>
                        <a:spcAft>
                          <a:spcPts val="1000"/>
                        </a:spcAft>
                      </a:pPr>
                      <a:r>
                        <a:rPr lang="ru-RU" sz="1400" dirty="0">
                          <a:effectLst/>
                        </a:rPr>
                        <a:t>4. Проведение товарищеских                игр против сборной родителей</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1000"/>
                        </a:spcAft>
                      </a:pPr>
                      <a:r>
                        <a:rPr lang="ru-RU" sz="1400">
                          <a:effectLst/>
                        </a:rPr>
                        <a:t>2 раз в год</a:t>
                      </a:r>
                      <a:endParaRPr lang="ru-RU" sz="1400">
                        <a:effectLst/>
                        <a:latin typeface="Calibri"/>
                        <a:ea typeface="Calibri"/>
                        <a:cs typeface="Times New Roman"/>
                      </a:endParaRPr>
                    </a:p>
                  </a:txBody>
                  <a:tcPr marL="68580" marR="68580" marT="0" marB="0"/>
                </a:tc>
                <a:tc>
                  <a:txBody>
                    <a:bodyPr/>
                    <a:lstStyle/>
                    <a:p>
                      <a:pPr algn="l">
                        <a:lnSpc>
                          <a:spcPct val="115000"/>
                        </a:lnSpc>
                        <a:spcAft>
                          <a:spcPts val="0"/>
                        </a:spcAft>
                      </a:pPr>
                      <a:r>
                        <a:rPr lang="ru-RU" sz="1400" dirty="0">
                          <a:effectLst/>
                        </a:rPr>
                        <a:t>2 раз в год</a:t>
                      </a:r>
                      <a:endParaRPr lang="ru-RU"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691195">
                <a:tc>
                  <a:txBody>
                    <a:bodyPr/>
                    <a:lstStyle/>
                    <a:p>
                      <a:pPr algn="l">
                        <a:lnSpc>
                          <a:spcPct val="115000"/>
                        </a:lnSpc>
                        <a:spcAft>
                          <a:spcPts val="1000"/>
                        </a:spcAft>
                      </a:pPr>
                      <a:r>
                        <a:rPr lang="ru-RU" sz="1400" dirty="0">
                          <a:effectLst/>
                        </a:rPr>
                        <a:t>5. Поездки на соревнования</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1000"/>
                        </a:spcAft>
                      </a:pPr>
                      <a:r>
                        <a:rPr lang="ru-RU" sz="1400" dirty="0">
                          <a:effectLst/>
                        </a:rPr>
                        <a:t>Согласно календаря МБУДО «</a:t>
                      </a:r>
                      <a:r>
                        <a:rPr lang="ru-RU" sz="1400" dirty="0" err="1">
                          <a:effectLst/>
                        </a:rPr>
                        <a:t>Ичалковская</a:t>
                      </a:r>
                      <a:r>
                        <a:rPr lang="ru-RU" sz="1400" dirty="0">
                          <a:effectLst/>
                        </a:rPr>
                        <a:t> ДЮСШ»</a:t>
                      </a:r>
                      <a:endParaRPr lang="ru-RU" sz="14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400" dirty="0">
                          <a:effectLst/>
                        </a:rPr>
                        <a:t>Согласно календаря МБУДО «</a:t>
                      </a:r>
                      <a:r>
                        <a:rPr lang="ru-RU" sz="1400" dirty="0" err="1">
                          <a:effectLst/>
                        </a:rPr>
                        <a:t>Ичалковская</a:t>
                      </a:r>
                      <a:r>
                        <a:rPr lang="ru-RU" sz="1400" dirty="0">
                          <a:effectLst/>
                        </a:rPr>
                        <a:t> ДЮСШ»</a:t>
                      </a:r>
                      <a:endParaRPr lang="ru-RU"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5" name="Прямоугольник 4"/>
          <p:cNvSpPr/>
          <p:nvPr/>
        </p:nvSpPr>
        <p:spPr>
          <a:xfrm>
            <a:off x="899592" y="5725705"/>
            <a:ext cx="6624736" cy="707886"/>
          </a:xfrm>
          <a:prstGeom prst="rect">
            <a:avLst/>
          </a:prstGeom>
        </p:spPr>
        <p:txBody>
          <a:bodyPr wrap="square">
            <a:spAutoFit/>
          </a:bodyPr>
          <a:lstStyle/>
          <a:p>
            <a:pPr lvl="0" algn="ctr" eaLnBrk="0" fontAlgn="base" hangingPunct="0">
              <a:spcBef>
                <a:spcPct val="20000"/>
              </a:spcBef>
              <a:spcAft>
                <a:spcPct val="0"/>
              </a:spcAft>
              <a:defRPr/>
            </a:pPr>
            <a:endParaRPr lang="ru-RU" sz="1600" dirty="0">
              <a:solidFill>
                <a:prstClr val="black">
                  <a:lumMod val="75000"/>
                  <a:lumOff val="25000"/>
                </a:prstClr>
              </a:solidFill>
              <a:latin typeface="Century Gothic" panose="020B0502020202020204" pitchFamily="34" charset="0"/>
            </a:endParaRPr>
          </a:p>
          <a:p>
            <a:pPr lvl="0" algn="ctr" eaLnBrk="0" fontAlgn="base" hangingPunct="0">
              <a:spcBef>
                <a:spcPct val="20000"/>
              </a:spcBef>
              <a:spcAft>
                <a:spcPct val="0"/>
              </a:spcAft>
              <a:defRPr/>
            </a:pPr>
            <a:r>
              <a:rPr lang="ru-RU" sz="2000" dirty="0">
                <a:solidFill>
                  <a:srgbClr val="002060"/>
                </a:solidFill>
              </a:rPr>
              <a:t>(Справка заверенная руководителем прилагается)</a:t>
            </a:r>
          </a:p>
        </p:txBody>
      </p:sp>
    </p:spTree>
    <p:extLst>
      <p:ext uri="{BB962C8B-B14F-4D97-AF65-F5344CB8AC3E}">
        <p14:creationId xmlns:p14="http://schemas.microsoft.com/office/powerpoint/2010/main" val="1164189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28CF05F-5836-49F2-A4D3-AAE6FAE61A1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3459" y="620688"/>
            <a:ext cx="3897081" cy="5472013"/>
          </a:xfrm>
        </p:spPr>
      </p:pic>
    </p:spTree>
    <p:extLst>
      <p:ext uri="{BB962C8B-B14F-4D97-AF65-F5344CB8AC3E}">
        <p14:creationId xmlns:p14="http://schemas.microsoft.com/office/powerpoint/2010/main" val="3872949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800" dirty="0">
                <a:ln>
                  <a:noFill/>
                </a:ln>
                <a:solidFill>
                  <a:srgbClr val="002060"/>
                </a:solidFill>
                <a:effectLst/>
                <a:latin typeface="+mn-lt"/>
              </a:rPr>
              <a:t>Наличие авторских программ, методических разработок</a:t>
            </a:r>
            <a:endParaRPr lang="ru-RU" dirty="0">
              <a:solidFill>
                <a:srgbClr val="002060"/>
              </a:solidFill>
              <a:effectLst/>
              <a:latin typeface="+mn-lt"/>
            </a:endParaRPr>
          </a:p>
        </p:txBody>
      </p:sp>
      <p:sp>
        <p:nvSpPr>
          <p:cNvPr id="3" name="Объект 2"/>
          <p:cNvSpPr>
            <a:spLocks noGrp="1"/>
          </p:cNvSpPr>
          <p:nvPr>
            <p:ph idx="1"/>
          </p:nvPr>
        </p:nvSpPr>
        <p:spPr/>
        <p:txBody>
          <a:bodyPr/>
          <a:lstStyle/>
          <a:p>
            <a:pPr marL="137160" indent="0">
              <a:buNone/>
            </a:pPr>
            <a:endParaRPr lang="ru-RU" dirty="0"/>
          </a:p>
          <a:p>
            <a:pPr marL="137160" indent="0">
              <a:buNone/>
            </a:pPr>
            <a:r>
              <a:rPr lang="ru-RU" dirty="0">
                <a:solidFill>
                  <a:schemeClr val="accent4">
                    <a:lumMod val="50000"/>
                  </a:schemeClr>
                </a:solidFill>
              </a:rPr>
              <a:t>Не имеет</a:t>
            </a:r>
          </a:p>
        </p:txBody>
      </p:sp>
    </p:spTree>
    <p:extLst>
      <p:ext uri="{BB962C8B-B14F-4D97-AF65-F5344CB8AC3E}">
        <p14:creationId xmlns:p14="http://schemas.microsoft.com/office/powerpoint/2010/main" val="1322283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548680"/>
          </a:xfrm>
        </p:spPr>
        <p:txBody>
          <a:bodyPr>
            <a:noAutofit/>
          </a:bodyPr>
          <a:lstStyle/>
          <a:p>
            <a:r>
              <a:rPr lang="ru-RU" sz="4800" dirty="0">
                <a:solidFill>
                  <a:schemeClr val="accent4">
                    <a:lumMod val="50000"/>
                  </a:schemeClr>
                </a:solidFill>
                <a:latin typeface="+mn-lt"/>
              </a:rPr>
              <a:t>характеристика</a:t>
            </a:r>
          </a:p>
        </p:txBody>
      </p:sp>
      <p:sp>
        <p:nvSpPr>
          <p:cNvPr id="3" name="Объект 2"/>
          <p:cNvSpPr>
            <a:spLocks noGrp="1"/>
          </p:cNvSpPr>
          <p:nvPr>
            <p:ph idx="1"/>
          </p:nvPr>
        </p:nvSpPr>
        <p:spPr>
          <a:xfrm>
            <a:off x="0" y="548680"/>
            <a:ext cx="9144000" cy="6192688"/>
          </a:xfrm>
        </p:spPr>
        <p:txBody>
          <a:bodyPr>
            <a:noAutofit/>
          </a:bodyPr>
          <a:lstStyle/>
          <a:p>
            <a:pPr marL="137160" indent="0">
              <a:buNone/>
            </a:pPr>
            <a:r>
              <a:rPr lang="ru-RU" sz="1200" dirty="0"/>
              <a:t>	</a:t>
            </a:r>
            <a:r>
              <a:rPr lang="ru-RU" sz="1200" dirty="0">
                <a:solidFill>
                  <a:schemeClr val="accent4">
                    <a:lumMod val="50000"/>
                  </a:schemeClr>
                </a:solidFill>
              </a:rPr>
              <a:t>Пронин Вячеслав Борисович - тренер-преподаватель первой квалификационной категории, в системе образования трудится 35 лет, в данном учреждении 32 года.</a:t>
            </a:r>
          </a:p>
          <a:p>
            <a:pPr marL="137160" indent="0">
              <a:buNone/>
            </a:pPr>
            <a:r>
              <a:rPr lang="ru-RU" sz="1200" dirty="0">
                <a:solidFill>
                  <a:schemeClr val="accent4">
                    <a:lumMod val="50000"/>
                  </a:schemeClr>
                </a:solidFill>
              </a:rPr>
              <a:t>	Образование – высшее. Окончил МГУ им. </a:t>
            </a:r>
            <a:r>
              <a:rPr lang="ru-RU" sz="1200" dirty="0" err="1">
                <a:solidFill>
                  <a:schemeClr val="accent4">
                    <a:lumMod val="50000"/>
                  </a:schemeClr>
                </a:solidFill>
              </a:rPr>
              <a:t>Н.П.Огарева</a:t>
            </a:r>
            <a:r>
              <a:rPr lang="ru-RU" sz="1200" dirty="0">
                <a:solidFill>
                  <a:schemeClr val="accent4">
                    <a:lumMod val="50000"/>
                  </a:schemeClr>
                </a:solidFill>
              </a:rPr>
              <a:t> по специальности: «Планирование сельского хозяйства». Диплом  УВ №137061, 27 марта 1992 г.</a:t>
            </a:r>
          </a:p>
          <a:p>
            <a:pPr marL="137160" indent="0">
              <a:buNone/>
            </a:pPr>
            <a:r>
              <a:rPr lang="ru-RU" sz="1200" dirty="0">
                <a:solidFill>
                  <a:schemeClr val="accent4">
                    <a:lumMod val="50000"/>
                  </a:schemeClr>
                </a:solidFill>
              </a:rPr>
              <a:t>С 1998 года по 2006 год возглавлял </a:t>
            </a:r>
            <a:r>
              <a:rPr lang="ru-RU" sz="1200" dirty="0" err="1">
                <a:solidFill>
                  <a:schemeClr val="accent4">
                    <a:lumMod val="50000"/>
                  </a:schemeClr>
                </a:solidFill>
              </a:rPr>
              <a:t>Ичалковскую</a:t>
            </a:r>
            <a:r>
              <a:rPr lang="ru-RU" sz="1200" dirty="0">
                <a:solidFill>
                  <a:schemeClr val="accent4">
                    <a:lumMod val="50000"/>
                  </a:schemeClr>
                </a:solidFill>
              </a:rPr>
              <a:t> ДЮСШ. За годы работы директором  ДЮСШ, участвуя в смотрах – конкурсах школа с шестого места вышла на второе.</a:t>
            </a:r>
          </a:p>
          <a:p>
            <a:pPr marL="137160" indent="0">
              <a:buNone/>
            </a:pPr>
            <a:r>
              <a:rPr lang="ru-RU" sz="1200" dirty="0">
                <a:solidFill>
                  <a:schemeClr val="accent4">
                    <a:lumMod val="50000"/>
                  </a:schemeClr>
                </a:solidFill>
              </a:rPr>
              <a:t> 	Вячеслав Борисович - «Кандидат в мастера спорта СССР по вольной борьбе», победитель первенства СССР среди сельских ДСО по вольной борьбе, серебряный призёр Чемпионата Приволжского Федерального Округа по вольной борьбе, бронзовый призер первых сельских игр Приволжского Федерального Округа,  неоднократный победитель и призёр Всероссийских и Всесоюзных турниров.</a:t>
            </a:r>
          </a:p>
          <a:p>
            <a:pPr marL="137160" indent="0">
              <a:buNone/>
            </a:pPr>
            <a:r>
              <a:rPr lang="ru-RU" sz="1200" dirty="0">
                <a:solidFill>
                  <a:schemeClr val="accent4">
                    <a:lumMod val="50000"/>
                  </a:schemeClr>
                </a:solidFill>
              </a:rPr>
              <a:t>В 2000 году за многолетнюю и плодотворную работу  в качестве директора был награжден Почетной Грамотой Министерства Образования Республики Мордовия, в 2003 году Почетной грамотой  Начальника </a:t>
            </a:r>
            <a:r>
              <a:rPr lang="ru-RU" sz="1200" dirty="0" err="1">
                <a:solidFill>
                  <a:schemeClr val="accent4">
                    <a:lumMod val="50000"/>
                  </a:schemeClr>
                </a:solidFill>
              </a:rPr>
              <a:t>Ичалковского</a:t>
            </a:r>
            <a:r>
              <a:rPr lang="ru-RU" sz="1200" dirty="0">
                <a:solidFill>
                  <a:schemeClr val="accent4">
                    <a:lumMod val="50000"/>
                  </a:schemeClr>
                </a:solidFill>
              </a:rPr>
              <a:t> РОО.</a:t>
            </a:r>
          </a:p>
          <a:p>
            <a:pPr marL="137160" indent="0">
              <a:buNone/>
            </a:pPr>
            <a:r>
              <a:rPr lang="ru-RU" sz="1200" dirty="0">
                <a:solidFill>
                  <a:schemeClr val="accent4">
                    <a:lumMod val="50000"/>
                  </a:schemeClr>
                </a:solidFill>
              </a:rPr>
              <a:t>За годы работы Вячеслав Борисович зарекомендовал себя высокопрофессиональным педагогом в области развития физической культуры, спорта и пропаганды здорового образа жизни среди школьников.</a:t>
            </a:r>
          </a:p>
          <a:p>
            <a:pPr marL="137160" indent="0">
              <a:buNone/>
            </a:pPr>
            <a:r>
              <a:rPr lang="ru-RU" sz="1200" dirty="0">
                <a:solidFill>
                  <a:schemeClr val="accent4">
                    <a:lumMod val="50000"/>
                  </a:schemeClr>
                </a:solidFill>
              </a:rPr>
              <a:t>	Вячеслав Борисович осуществляет постоянный контроль за организацией занятий со спортсменами в учебно-тренировочных группах и группах начальной подготовки. Сохранность контингента в его группах составляет около 90 %.</a:t>
            </a:r>
          </a:p>
          <a:p>
            <a:pPr marL="137160" indent="0">
              <a:buNone/>
            </a:pPr>
            <a:r>
              <a:rPr lang="ru-RU" sz="1200" dirty="0">
                <a:solidFill>
                  <a:schemeClr val="accent4">
                    <a:lumMod val="50000"/>
                  </a:schemeClr>
                </a:solidFill>
              </a:rPr>
              <a:t>За годы работы в этом учреждении воспитанниками  Вячеслава Борисовича были показаны хорошие результаты как в Республике Мордовия, так и за её пределами. Под его руководством в период  с 2014 по 2018 год </a:t>
            </a:r>
            <a:r>
              <a:rPr lang="ru-RU" sz="1200" dirty="0" err="1">
                <a:solidFill>
                  <a:schemeClr val="accent4">
                    <a:lumMod val="50000"/>
                  </a:schemeClr>
                </a:solidFill>
              </a:rPr>
              <a:t>Кортунов</a:t>
            </a:r>
            <a:r>
              <a:rPr lang="ru-RU" sz="1200" dirty="0">
                <a:solidFill>
                  <a:schemeClr val="accent4">
                    <a:lumMod val="50000"/>
                  </a:schemeClr>
                </a:solidFill>
              </a:rPr>
              <a:t> Кирилл, Власов Кирилл, Адушкин Антон  неоднократно являются победителями  и призерами Республиканских и Всероссийских соревнований. </a:t>
            </a:r>
          </a:p>
          <a:p>
            <a:pPr marL="137160" indent="0">
              <a:buNone/>
            </a:pPr>
            <a:r>
              <a:rPr lang="ru-RU" sz="1200" dirty="0">
                <a:solidFill>
                  <a:schemeClr val="accent4">
                    <a:lumMod val="50000"/>
                  </a:schemeClr>
                </a:solidFill>
              </a:rPr>
              <a:t>Вячеслав Борисович постоянно работает над повышением своего профессионального мастерства. В 2016 г. им были пройдены курсы повышения квалификации тренеров-преподавателей по спортивной борьбе в ГБУДПО «Мордовский республиканский институт образования» по программе Особенности профессиональной деятельности тренера – преподавателя ДЮСШ в условиях модернизации системы дополнительного образования в контексте новых приоритетов образовательной политики» </a:t>
            </a:r>
          </a:p>
          <a:p>
            <a:pPr marL="137160" indent="0">
              <a:buNone/>
            </a:pPr>
            <a:r>
              <a:rPr lang="ru-RU" sz="1200" dirty="0">
                <a:solidFill>
                  <a:schemeClr val="accent4">
                    <a:lumMod val="50000"/>
                  </a:schemeClr>
                </a:solidFill>
              </a:rPr>
              <a:t>	За заслуги в области физической культуры и спорта Вячеслав Борисович в 1996 году награжден Почетной Грамотой Председателя Госкомитета, в 2000 году награжден Грамотой Российского комитета физкультурно-спортивной организации «Юность России»,  в 2003 году Благодарностью Главы Республики Мордовия, в 2006 году Благодарственными письмами Главы </a:t>
            </a:r>
            <a:r>
              <a:rPr lang="ru-RU" sz="1200" dirty="0" err="1">
                <a:solidFill>
                  <a:schemeClr val="accent4">
                    <a:lumMod val="50000"/>
                  </a:schemeClr>
                </a:solidFill>
              </a:rPr>
              <a:t>Ичалковского</a:t>
            </a:r>
            <a:r>
              <a:rPr lang="ru-RU" sz="1200" dirty="0">
                <a:solidFill>
                  <a:schemeClr val="accent4">
                    <a:lumMod val="50000"/>
                  </a:schemeClr>
                </a:solidFill>
              </a:rPr>
              <a:t> района, в 2010г. грамотой Начальника Управления образования администрации </a:t>
            </a:r>
            <a:r>
              <a:rPr lang="ru-RU" sz="1200" dirty="0" err="1">
                <a:solidFill>
                  <a:schemeClr val="accent4">
                    <a:lumMod val="50000"/>
                  </a:schemeClr>
                </a:solidFill>
              </a:rPr>
              <a:t>Ичалковского</a:t>
            </a:r>
            <a:r>
              <a:rPr lang="ru-RU" sz="1200" dirty="0">
                <a:solidFill>
                  <a:schemeClr val="accent4">
                    <a:lumMod val="50000"/>
                  </a:schemeClr>
                </a:solidFill>
              </a:rPr>
              <a:t> муниципального района </a:t>
            </a:r>
          </a:p>
          <a:p>
            <a:pPr marL="137160" indent="0">
              <a:buNone/>
            </a:pPr>
            <a:r>
              <a:rPr lang="ru-RU" sz="1200" dirty="0">
                <a:solidFill>
                  <a:schemeClr val="accent4">
                    <a:lumMod val="50000"/>
                  </a:schemeClr>
                </a:solidFill>
              </a:rPr>
              <a:t>Вячеслав  Борисович - человек активной жизненной позиции, он является членом «Всероссийского объединения представителей спортивных школ России».</a:t>
            </a:r>
          </a:p>
          <a:p>
            <a:pPr marL="137160" indent="0">
              <a:buNone/>
            </a:pPr>
            <a:r>
              <a:rPr lang="ru-RU" sz="1200" dirty="0">
                <a:solidFill>
                  <a:schemeClr val="accent4">
                    <a:lumMod val="50000"/>
                  </a:schemeClr>
                </a:solidFill>
              </a:rPr>
              <a:t>	Пронин Вячеслав Борисович пользуется заслуженным авторитетом и уважением среди педагогической общественности села, коллег, воспитанников и их родителей.</a:t>
            </a:r>
          </a:p>
        </p:txBody>
      </p:sp>
    </p:spTree>
    <p:extLst>
      <p:ext uri="{BB962C8B-B14F-4D97-AF65-F5344CB8AC3E}">
        <p14:creationId xmlns:p14="http://schemas.microsoft.com/office/powerpoint/2010/main" val="3389179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2800" dirty="0">
                <a:ln>
                  <a:noFill/>
                </a:ln>
                <a:solidFill>
                  <a:srgbClr val="002060"/>
                </a:solidFill>
                <a:effectLst/>
                <a:latin typeface="+mn-lt"/>
              </a:rPr>
              <a:t>Состояние материально-технической базы спортивного зала, спортивной площадки</a:t>
            </a:r>
            <a:endParaRPr lang="ru-RU" dirty="0">
              <a:solidFill>
                <a:srgbClr val="002060"/>
              </a:solidFill>
              <a:effectLst/>
              <a:latin typeface="+mn-lt"/>
            </a:endParaRPr>
          </a:p>
        </p:txBody>
      </p:sp>
      <p:sp>
        <p:nvSpPr>
          <p:cNvPr id="3" name="Объект 2"/>
          <p:cNvSpPr>
            <a:spLocks noGrp="1"/>
          </p:cNvSpPr>
          <p:nvPr>
            <p:ph idx="1"/>
          </p:nvPr>
        </p:nvSpPr>
        <p:spPr>
          <a:xfrm>
            <a:off x="467544" y="1916832"/>
            <a:ext cx="8229600" cy="4709160"/>
          </a:xfrm>
        </p:spPr>
        <p:txBody>
          <a:bodyPr>
            <a:normAutofit/>
          </a:bodyPr>
          <a:lstStyle/>
          <a:p>
            <a:pPr marL="137160" indent="0">
              <a:lnSpc>
                <a:spcPct val="115000"/>
              </a:lnSpc>
              <a:spcAft>
                <a:spcPts val="1000"/>
              </a:spcAft>
              <a:buNone/>
            </a:pPr>
            <a:r>
              <a:rPr lang="ru-RU" sz="2400" dirty="0">
                <a:solidFill>
                  <a:srgbClr val="002060"/>
                </a:solidFill>
                <a:ea typeface="Calibri"/>
                <a:cs typeface="Times New Roman"/>
              </a:rPr>
              <a:t>1.Спортивный зал площадью 235,7м2</a:t>
            </a:r>
          </a:p>
          <a:p>
            <a:pPr marL="137160" indent="0">
              <a:lnSpc>
                <a:spcPct val="115000"/>
              </a:lnSpc>
              <a:spcAft>
                <a:spcPts val="1000"/>
              </a:spcAft>
              <a:buNone/>
            </a:pPr>
            <a:r>
              <a:rPr lang="ru-RU" sz="2400" dirty="0">
                <a:solidFill>
                  <a:srgbClr val="002060"/>
                </a:solidFill>
                <a:ea typeface="Calibri"/>
                <a:cs typeface="Times New Roman"/>
              </a:rPr>
              <a:t>2.Тренажерный зал площадью 15м2. </a:t>
            </a:r>
          </a:p>
          <a:p>
            <a:pPr marL="0" indent="0">
              <a:lnSpc>
                <a:spcPct val="115000"/>
              </a:lnSpc>
              <a:spcAft>
                <a:spcPts val="1000"/>
              </a:spcAft>
              <a:buNone/>
            </a:pPr>
            <a:r>
              <a:rPr lang="ru-RU" sz="2400" dirty="0">
                <a:solidFill>
                  <a:srgbClr val="002060"/>
                </a:solidFill>
                <a:ea typeface="Calibri"/>
                <a:cs typeface="Times New Roman"/>
              </a:rPr>
              <a:t>  В зале установлены современные тренажеры: велотренажер, беговые дорожки,   стоппер и др.</a:t>
            </a:r>
          </a:p>
          <a:p>
            <a:pPr marL="0" indent="0">
              <a:lnSpc>
                <a:spcPct val="115000"/>
              </a:lnSpc>
              <a:spcAft>
                <a:spcPts val="1000"/>
              </a:spcAft>
              <a:buNone/>
            </a:pPr>
            <a:r>
              <a:rPr lang="ru-RU" sz="2400" dirty="0">
                <a:solidFill>
                  <a:srgbClr val="002060"/>
                </a:solidFill>
                <a:ea typeface="Calibri"/>
                <a:cs typeface="Times New Roman"/>
              </a:rPr>
              <a:t>  3.Инвентарь: манекены для отработки бросков, стандартный борцовский ковер.</a:t>
            </a:r>
          </a:p>
          <a:p>
            <a:pPr marL="0" indent="0" algn="ctr">
              <a:lnSpc>
                <a:spcPct val="115000"/>
              </a:lnSpc>
              <a:spcAft>
                <a:spcPts val="1000"/>
              </a:spcAft>
              <a:buNone/>
            </a:pPr>
            <a:endParaRPr lang="ru-RU" sz="2000" dirty="0">
              <a:solidFill>
                <a:srgbClr val="002060"/>
              </a:solidFill>
              <a:cs typeface="Times New Roman"/>
            </a:endParaRPr>
          </a:p>
          <a:p>
            <a:pPr marL="0" indent="0" algn="ctr">
              <a:lnSpc>
                <a:spcPct val="115000"/>
              </a:lnSpc>
              <a:spcAft>
                <a:spcPts val="1000"/>
              </a:spcAft>
              <a:buNone/>
            </a:pPr>
            <a:r>
              <a:rPr lang="ru-RU" sz="2000" dirty="0">
                <a:solidFill>
                  <a:srgbClr val="002060"/>
                </a:solidFill>
              </a:rPr>
              <a:t>(Справка заверенная руководителем прилагается)</a:t>
            </a:r>
          </a:p>
          <a:p>
            <a:pPr marL="0" indent="0">
              <a:lnSpc>
                <a:spcPct val="115000"/>
              </a:lnSpc>
              <a:spcAft>
                <a:spcPts val="1000"/>
              </a:spcAft>
              <a:buNone/>
            </a:pPr>
            <a:endParaRPr lang="ru-RU" sz="2400" dirty="0">
              <a:solidFill>
                <a:srgbClr val="002060"/>
              </a:solidFill>
            </a:endParaRPr>
          </a:p>
        </p:txBody>
      </p:sp>
    </p:spTree>
    <p:extLst>
      <p:ext uri="{BB962C8B-B14F-4D97-AF65-F5344CB8AC3E}">
        <p14:creationId xmlns:p14="http://schemas.microsoft.com/office/powerpoint/2010/main" val="83526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C08E7B8-29DF-44A7-84E8-61531CF415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99792" y="836712"/>
            <a:ext cx="3600400" cy="5040559"/>
          </a:xfrm>
        </p:spPr>
      </p:pic>
    </p:spTree>
    <p:extLst>
      <p:ext uri="{BB962C8B-B14F-4D97-AF65-F5344CB8AC3E}">
        <p14:creationId xmlns:p14="http://schemas.microsoft.com/office/powerpoint/2010/main" val="1532998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ru-RU" sz="3200" dirty="0">
                <a:ln>
                  <a:noFill/>
                </a:ln>
                <a:solidFill>
                  <a:srgbClr val="002060"/>
                </a:solidFill>
                <a:effectLst/>
                <a:latin typeface="+mn-lt"/>
              </a:rPr>
              <a:t>Участие педагога в профессиональных конкурсах</a:t>
            </a:r>
            <a:endParaRPr lang="ru-RU" sz="3200" dirty="0">
              <a:solidFill>
                <a:srgbClr val="002060"/>
              </a:solidFill>
              <a:effectLst/>
              <a:latin typeface="+mn-lt"/>
            </a:endParaRPr>
          </a:p>
        </p:txBody>
      </p:sp>
      <p:sp>
        <p:nvSpPr>
          <p:cNvPr id="3" name="Объект 2"/>
          <p:cNvSpPr>
            <a:spLocks noGrp="1"/>
          </p:cNvSpPr>
          <p:nvPr>
            <p:ph idx="1"/>
          </p:nvPr>
        </p:nvSpPr>
        <p:spPr/>
        <p:txBody>
          <a:bodyPr/>
          <a:lstStyle/>
          <a:p>
            <a:pPr marL="137160" indent="0">
              <a:buNone/>
            </a:pPr>
            <a:endParaRPr lang="ru-RU" dirty="0">
              <a:solidFill>
                <a:srgbClr val="002060"/>
              </a:solidFill>
            </a:endParaRPr>
          </a:p>
          <a:p>
            <a:pPr marL="137160" indent="0">
              <a:buNone/>
            </a:pPr>
            <a:r>
              <a:rPr lang="ru-RU" dirty="0">
                <a:solidFill>
                  <a:srgbClr val="002060"/>
                </a:solidFill>
              </a:rPr>
              <a:t>Не участвовал</a:t>
            </a:r>
          </a:p>
          <a:p>
            <a:pPr marL="137160" indent="0">
              <a:buNone/>
            </a:pPr>
            <a:endParaRPr lang="ru-RU" dirty="0"/>
          </a:p>
        </p:txBody>
      </p:sp>
    </p:spTree>
    <p:extLst>
      <p:ext uri="{BB962C8B-B14F-4D97-AF65-F5344CB8AC3E}">
        <p14:creationId xmlns:p14="http://schemas.microsoft.com/office/powerpoint/2010/main" val="1013112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35B0A2-3094-4B84-864D-20FF1B65204D}"/>
              </a:ext>
            </a:extLst>
          </p:cNvPr>
          <p:cNvSpPr>
            <a:spLocks noGrp="1"/>
          </p:cNvSpPr>
          <p:nvPr>
            <p:ph type="title"/>
          </p:nvPr>
        </p:nvSpPr>
        <p:spPr/>
        <p:txBody>
          <a:bodyPr>
            <a:normAutofit/>
          </a:bodyPr>
          <a:lstStyle/>
          <a:p>
            <a:r>
              <a:rPr lang="ru-RU" sz="2800" dirty="0">
                <a:solidFill>
                  <a:schemeClr val="accent4">
                    <a:lumMod val="50000"/>
                  </a:schemeClr>
                </a:solidFill>
              </a:rPr>
              <a:t>Поощрения в </a:t>
            </a:r>
            <a:r>
              <a:rPr lang="ru-RU" sz="2800" dirty="0" err="1">
                <a:solidFill>
                  <a:schemeClr val="accent4">
                    <a:lumMod val="50000"/>
                  </a:schemeClr>
                </a:solidFill>
              </a:rPr>
              <a:t>межаттестационный</a:t>
            </a:r>
            <a:r>
              <a:rPr lang="ru-RU" sz="2800" dirty="0">
                <a:solidFill>
                  <a:schemeClr val="accent4">
                    <a:lumMod val="50000"/>
                  </a:schemeClr>
                </a:solidFill>
              </a:rPr>
              <a:t> период</a:t>
            </a:r>
          </a:p>
        </p:txBody>
      </p:sp>
      <p:pic>
        <p:nvPicPr>
          <p:cNvPr id="5" name="Объект 4">
            <a:extLst>
              <a:ext uri="{FF2B5EF4-FFF2-40B4-BE49-F238E27FC236}">
                <a16:creationId xmlns:a16="http://schemas.microsoft.com/office/drawing/2014/main" id="{D3818763-58CE-4AD9-9F47-E4819A7F0B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391253"/>
            <a:ext cx="3329192" cy="4708525"/>
          </a:xfrm>
        </p:spPr>
      </p:pic>
      <p:pic>
        <p:nvPicPr>
          <p:cNvPr id="7" name="Рисунок 6">
            <a:extLst>
              <a:ext uri="{FF2B5EF4-FFF2-40B4-BE49-F238E27FC236}">
                <a16:creationId xmlns:a16="http://schemas.microsoft.com/office/drawing/2014/main" id="{2B87EA23-7A6C-47BD-9471-BC0CA581F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417638"/>
            <a:ext cx="3329192" cy="4708525"/>
          </a:xfrm>
          <a:prstGeom prst="rect">
            <a:avLst/>
          </a:prstGeom>
        </p:spPr>
      </p:pic>
    </p:spTree>
    <p:extLst>
      <p:ext uri="{BB962C8B-B14F-4D97-AF65-F5344CB8AC3E}">
        <p14:creationId xmlns:p14="http://schemas.microsoft.com/office/powerpoint/2010/main" val="4194504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altLang="ru-RU" sz="2800" dirty="0">
                <a:ln>
                  <a:noFill/>
                </a:ln>
                <a:solidFill>
                  <a:srgbClr val="002060"/>
                </a:solidFill>
                <a:effectLst/>
                <a:latin typeface="+mn-lt"/>
              </a:rPr>
              <a:t>Общественно-педагогическая активность педагога: участие в экспертных комиссиях, в жюри конкурсов, депутатская деятельность и т.д.</a:t>
            </a:r>
            <a:endParaRPr lang="ru-RU" sz="2800" dirty="0">
              <a:solidFill>
                <a:srgbClr val="002060"/>
              </a:solidFill>
              <a:effectLst/>
              <a:latin typeface="+mn-lt"/>
            </a:endParaRPr>
          </a:p>
        </p:txBody>
      </p:sp>
      <p:sp>
        <p:nvSpPr>
          <p:cNvPr id="3" name="Объект 2"/>
          <p:cNvSpPr>
            <a:spLocks noGrp="1"/>
          </p:cNvSpPr>
          <p:nvPr>
            <p:ph idx="1"/>
          </p:nvPr>
        </p:nvSpPr>
        <p:spPr/>
        <p:txBody>
          <a:bodyPr/>
          <a:lstStyle/>
          <a:p>
            <a:endParaRPr lang="ru-RU" dirty="0"/>
          </a:p>
          <a:p>
            <a:r>
              <a:rPr lang="ru-RU" dirty="0">
                <a:solidFill>
                  <a:schemeClr val="accent4">
                    <a:lumMod val="50000"/>
                  </a:schemeClr>
                </a:solidFill>
              </a:rPr>
              <a:t>Не имеет</a:t>
            </a:r>
          </a:p>
        </p:txBody>
      </p:sp>
    </p:spTree>
    <p:extLst>
      <p:ext uri="{BB962C8B-B14F-4D97-AF65-F5344CB8AC3E}">
        <p14:creationId xmlns:p14="http://schemas.microsoft.com/office/powerpoint/2010/main" val="391691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lstStyle/>
          <a:p>
            <a:r>
              <a:rPr lang="ru-RU" altLang="ru-RU" sz="3200" b="0" dirty="0">
                <a:ln>
                  <a:noFill/>
                </a:ln>
                <a:solidFill>
                  <a:schemeClr val="accent4">
                    <a:lumMod val="50000"/>
                  </a:schemeClr>
                </a:solidFill>
                <a:effectLst>
                  <a:outerShdw blurRad="38100" dist="38100" dir="2700000" algn="tl">
                    <a:srgbClr val="000000">
                      <a:alpha val="43137"/>
                    </a:srgbClr>
                  </a:outerShdw>
                </a:effectLst>
                <a:latin typeface="Century Gothic" panose="020B0502020202020204" pitchFamily="34" charset="0"/>
              </a:rPr>
              <a:t>Повышение квалификации</a:t>
            </a:r>
            <a:endParaRPr lang="ru-RU" dirty="0">
              <a:solidFill>
                <a:schemeClr val="accent4">
                  <a:lumMod val="50000"/>
                </a:schemeClr>
              </a:solidFill>
            </a:endParaRPr>
          </a:p>
        </p:txBody>
      </p:sp>
      <p:sp>
        <p:nvSpPr>
          <p:cNvPr id="6" name="Объект 5">
            <a:extLst>
              <a:ext uri="{FF2B5EF4-FFF2-40B4-BE49-F238E27FC236}">
                <a16:creationId xmlns:a16="http://schemas.microsoft.com/office/drawing/2014/main" id="{15BEB9DE-6D5E-4AB6-BEBC-F9583C04DAD6}"/>
              </a:ext>
            </a:extLst>
          </p:cNvPr>
          <p:cNvSpPr>
            <a:spLocks noGrp="1"/>
          </p:cNvSpPr>
          <p:nvPr>
            <p:ph idx="1"/>
          </p:nvPr>
        </p:nvSpPr>
        <p:spPr/>
        <p:txBody>
          <a:bodyPr>
            <a:normAutofit/>
          </a:bodyPr>
          <a:lstStyle/>
          <a:p>
            <a:pPr algn="just"/>
            <a:r>
              <a:rPr lang="ru-RU" sz="2000" dirty="0">
                <a:solidFill>
                  <a:schemeClr val="accent4">
                    <a:lumMod val="50000"/>
                  </a:schemeClr>
                </a:solidFill>
              </a:rPr>
              <a:t>С 21.11.2016 г. по 29.11.2016 г. прошел  повышение квалификации в Государственном бюджетном учреждении дополнительного профессионального образования «Мордовский республиканский институт образования» по дополнительной профессиональной программе «Особенности профессиональной деятельности тренера – преподавателя ДЮСШ в условиях модернизации системы дополнительного образования в контексте новых приоритетов образовательной политики» в объеме 72 часов.</a:t>
            </a:r>
          </a:p>
          <a:p>
            <a:r>
              <a:rPr lang="ru-RU" sz="2000" dirty="0">
                <a:solidFill>
                  <a:schemeClr val="accent4">
                    <a:lumMod val="50000"/>
                  </a:schemeClr>
                </a:solidFill>
              </a:rPr>
              <a:t>   </a:t>
            </a:r>
          </a:p>
          <a:p>
            <a:endParaRPr lang="ru-RU" dirty="0"/>
          </a:p>
        </p:txBody>
      </p:sp>
    </p:spTree>
    <p:extLst>
      <p:ext uri="{BB962C8B-B14F-4D97-AF65-F5344CB8AC3E}">
        <p14:creationId xmlns:p14="http://schemas.microsoft.com/office/powerpoint/2010/main" val="2290013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altLang="ru-RU" sz="3200" b="0" dirty="0">
                <a:ln>
                  <a:noFill/>
                </a:ln>
                <a:solidFill>
                  <a:schemeClr val="accent4">
                    <a:lumMod val="50000"/>
                  </a:schemeClr>
                </a:solidFill>
                <a:effectLst>
                  <a:outerShdw blurRad="38100" dist="38100" dir="2700000" algn="tl">
                    <a:srgbClr val="000000">
                      <a:alpha val="43137"/>
                    </a:srgbClr>
                  </a:outerShdw>
                </a:effectLst>
                <a:latin typeface="Century Gothic" panose="020B0502020202020204" pitchFamily="34" charset="0"/>
              </a:rPr>
              <a:t>Повышение квалификации</a:t>
            </a:r>
            <a:endParaRPr lang="ru-RU" sz="3200" dirty="0"/>
          </a:p>
        </p:txBody>
      </p:sp>
      <p:pic>
        <p:nvPicPr>
          <p:cNvPr id="5" name="Объект 4">
            <a:extLst>
              <a:ext uri="{FF2B5EF4-FFF2-40B4-BE49-F238E27FC236}">
                <a16:creationId xmlns:a16="http://schemas.microsoft.com/office/drawing/2014/main" id="{57D1C265-6F58-41CC-8955-2C52A519D6F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4831" y="1601960"/>
            <a:ext cx="6654338" cy="4705004"/>
          </a:xfrm>
        </p:spPr>
      </p:pic>
    </p:spTree>
    <p:extLst>
      <p:ext uri="{BB962C8B-B14F-4D97-AF65-F5344CB8AC3E}">
        <p14:creationId xmlns:p14="http://schemas.microsoft.com/office/powerpoint/2010/main" val="1286259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3200" b="0" dirty="0">
                <a:ln>
                  <a:noFill/>
                </a:ln>
                <a:solidFill>
                  <a:schemeClr val="accent4">
                    <a:lumMod val="50000"/>
                  </a:schemeClr>
                </a:solidFill>
                <a:effectLst>
                  <a:outerShdw blurRad="38100" dist="38100" dir="2700000" algn="tl">
                    <a:srgbClr val="000000">
                      <a:alpha val="43137"/>
                    </a:srgbClr>
                  </a:outerShdw>
                </a:effectLst>
                <a:latin typeface="Century Gothic" panose="020B0502020202020204" pitchFamily="34" charset="0"/>
              </a:rPr>
              <a:t>Участие в инновационной (экспериментальной) деятельности</a:t>
            </a:r>
            <a:endParaRPr lang="ru-RU" dirty="0">
              <a:solidFill>
                <a:schemeClr val="accent4">
                  <a:lumMod val="50000"/>
                </a:schemeClr>
              </a:solidFill>
            </a:endParaRPr>
          </a:p>
        </p:txBody>
      </p:sp>
      <p:sp>
        <p:nvSpPr>
          <p:cNvPr id="3" name="Объект 2"/>
          <p:cNvSpPr>
            <a:spLocks noGrp="1"/>
          </p:cNvSpPr>
          <p:nvPr>
            <p:ph idx="1"/>
          </p:nvPr>
        </p:nvSpPr>
        <p:spPr>
          <a:xfrm>
            <a:off x="457200" y="2924944"/>
            <a:ext cx="8229600" cy="3384416"/>
          </a:xfrm>
        </p:spPr>
        <p:txBody>
          <a:bodyPr/>
          <a:lstStyle/>
          <a:p>
            <a:pPr marL="342900" lvl="0" indent="-342900" eaLnBrk="0" fontAlgn="base" hangingPunct="0">
              <a:spcAft>
                <a:spcPct val="0"/>
              </a:spcAft>
              <a:buClrTx/>
              <a:buSzTx/>
              <a:buFont typeface="Arial" panose="020B0604020202020204" pitchFamily="34" charset="0"/>
              <a:buChar char="•"/>
              <a:defRPr/>
            </a:pPr>
            <a:r>
              <a:rPr lang="ru-RU" sz="3600" dirty="0">
                <a:solidFill>
                  <a:srgbClr val="4F81BD">
                    <a:lumMod val="50000"/>
                  </a:srgbClr>
                </a:solidFill>
              </a:rPr>
              <a:t>Не участвовал</a:t>
            </a:r>
          </a:p>
          <a:p>
            <a:endParaRPr lang="ru-RU" dirty="0"/>
          </a:p>
        </p:txBody>
      </p:sp>
    </p:spTree>
    <p:extLst>
      <p:ext uri="{BB962C8B-B14F-4D97-AF65-F5344CB8AC3E}">
        <p14:creationId xmlns:p14="http://schemas.microsoft.com/office/powerpoint/2010/main" val="829453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3200" b="0" dirty="0">
                <a:ln>
                  <a:noFill/>
                </a:ln>
                <a:solidFill>
                  <a:schemeClr val="accent4">
                    <a:lumMod val="50000"/>
                  </a:schemeClr>
                </a:solidFill>
                <a:effectLst>
                  <a:outerShdw blurRad="38100" dist="38100" dir="2700000" algn="tl">
                    <a:srgbClr val="000000">
                      <a:alpha val="43137"/>
                    </a:srgbClr>
                  </a:outerShdw>
                </a:effectLst>
                <a:latin typeface="Century Gothic" panose="020B0502020202020204" pitchFamily="34" charset="0"/>
              </a:rPr>
              <a:t>Применение информационно-коммуникационных технологий</a:t>
            </a:r>
            <a:endParaRPr lang="ru-RU" dirty="0">
              <a:solidFill>
                <a:schemeClr val="accent4">
                  <a:lumMod val="50000"/>
                </a:schemeClr>
              </a:solidFill>
            </a:endParaRPr>
          </a:p>
        </p:txBody>
      </p:sp>
      <p:sp>
        <p:nvSpPr>
          <p:cNvPr id="3" name="Объект 2"/>
          <p:cNvSpPr>
            <a:spLocks noGrp="1"/>
          </p:cNvSpPr>
          <p:nvPr>
            <p:ph idx="1"/>
          </p:nvPr>
        </p:nvSpPr>
        <p:spPr/>
        <p:txBody>
          <a:bodyPr/>
          <a:lstStyle/>
          <a:p>
            <a:pPr marL="0" lvl="0" indent="0" algn="just" eaLnBrk="0" fontAlgn="base" hangingPunct="0">
              <a:spcAft>
                <a:spcPct val="0"/>
              </a:spcAft>
              <a:buClrTx/>
              <a:buSzTx/>
              <a:buNone/>
              <a:defRPr/>
            </a:pPr>
            <a:endParaRPr lang="ru-RU" sz="800" dirty="0">
              <a:solidFill>
                <a:schemeClr val="accent4">
                  <a:lumMod val="50000"/>
                </a:schemeClr>
              </a:solidFill>
            </a:endParaRPr>
          </a:p>
          <a:p>
            <a:pPr marL="0" lvl="0" indent="0" algn="just" eaLnBrk="0" fontAlgn="base" hangingPunct="0">
              <a:spcAft>
                <a:spcPct val="0"/>
              </a:spcAft>
              <a:buClrTx/>
              <a:buSzTx/>
              <a:buNone/>
              <a:defRPr/>
            </a:pPr>
            <a:endParaRPr lang="ru-RU" sz="800" dirty="0">
              <a:solidFill>
                <a:schemeClr val="accent4">
                  <a:lumMod val="50000"/>
                </a:schemeClr>
              </a:solidFill>
            </a:endParaRPr>
          </a:p>
          <a:p>
            <a:pPr marL="0" lvl="0" indent="0" algn="just" eaLnBrk="0" fontAlgn="base" hangingPunct="0">
              <a:spcAft>
                <a:spcPct val="0"/>
              </a:spcAft>
              <a:buClrTx/>
              <a:buSzTx/>
              <a:buNone/>
              <a:defRPr/>
            </a:pPr>
            <a:endParaRPr lang="ru-RU" sz="800" dirty="0">
              <a:solidFill>
                <a:schemeClr val="accent4">
                  <a:lumMod val="50000"/>
                </a:schemeClr>
              </a:solidFill>
            </a:endParaRPr>
          </a:p>
          <a:p>
            <a:pPr marL="0" lvl="0" indent="0" algn="just" eaLnBrk="0" fontAlgn="base" hangingPunct="0">
              <a:spcAft>
                <a:spcPct val="0"/>
              </a:spcAft>
              <a:buClrTx/>
              <a:buSzTx/>
              <a:buNone/>
              <a:defRPr/>
            </a:pPr>
            <a:endParaRPr lang="ru-RU" sz="800" dirty="0">
              <a:solidFill>
                <a:schemeClr val="accent4">
                  <a:lumMod val="50000"/>
                </a:schemeClr>
              </a:solidFill>
            </a:endParaRPr>
          </a:p>
          <a:p>
            <a:pPr marL="0" lvl="0" indent="0" algn="just" eaLnBrk="0" fontAlgn="base" hangingPunct="0">
              <a:spcAft>
                <a:spcPct val="0"/>
              </a:spcAft>
              <a:buClrTx/>
              <a:buSzTx/>
              <a:buNone/>
              <a:defRPr/>
            </a:pPr>
            <a:endParaRPr lang="ru-RU" sz="800" dirty="0">
              <a:solidFill>
                <a:schemeClr val="accent4">
                  <a:lumMod val="50000"/>
                </a:schemeClr>
              </a:solidFill>
            </a:endParaRPr>
          </a:p>
          <a:p>
            <a:pPr marL="457200" indent="-457200" algn="just" eaLnBrk="0" fontAlgn="base" hangingPunct="0">
              <a:spcAft>
                <a:spcPct val="0"/>
              </a:spcAft>
              <a:buClrTx/>
              <a:buSzTx/>
              <a:defRPr/>
            </a:pPr>
            <a:r>
              <a:rPr lang="ru-RU" dirty="0">
                <a:solidFill>
                  <a:schemeClr val="accent4">
                    <a:lumMod val="50000"/>
                  </a:schemeClr>
                </a:solidFill>
              </a:rPr>
              <a:t>Пронин Вячеслав Борисович  владеет ИКТ, использует в своей работе </a:t>
            </a:r>
            <a:r>
              <a:rPr lang="ru-RU" dirty="0" err="1">
                <a:solidFill>
                  <a:schemeClr val="accent4">
                    <a:lumMod val="50000"/>
                  </a:schemeClr>
                </a:solidFill>
              </a:rPr>
              <a:t>интернет-ресурсы</a:t>
            </a:r>
            <a:r>
              <a:rPr lang="ru-RU" dirty="0">
                <a:solidFill>
                  <a:schemeClr val="accent4">
                    <a:lumMod val="50000"/>
                  </a:schemeClr>
                </a:solidFill>
              </a:rPr>
              <a:t>.</a:t>
            </a:r>
          </a:p>
          <a:p>
            <a:pPr marL="0" lvl="0" indent="0" algn="ctr" eaLnBrk="0" fontAlgn="base" hangingPunct="0">
              <a:spcAft>
                <a:spcPct val="0"/>
              </a:spcAft>
              <a:buClrTx/>
              <a:buSzTx/>
              <a:buNone/>
              <a:defRPr/>
            </a:pPr>
            <a:endParaRPr lang="ru-RU" dirty="0">
              <a:solidFill>
                <a:schemeClr val="accent4">
                  <a:lumMod val="50000"/>
                </a:schemeClr>
              </a:solidFill>
            </a:endParaRPr>
          </a:p>
          <a:p>
            <a:pPr marL="0" lvl="0" indent="0" algn="ctr" eaLnBrk="0" fontAlgn="base" hangingPunct="0">
              <a:spcAft>
                <a:spcPct val="0"/>
              </a:spcAft>
              <a:buClrTx/>
              <a:buSzTx/>
              <a:buNone/>
              <a:defRPr/>
            </a:pPr>
            <a:endParaRPr lang="ru-RU" dirty="0">
              <a:solidFill>
                <a:schemeClr val="accent4">
                  <a:lumMod val="50000"/>
                </a:schemeClr>
              </a:solidFill>
            </a:endParaRPr>
          </a:p>
          <a:p>
            <a:pPr marL="0" lvl="0" indent="0" algn="ctr" eaLnBrk="0" fontAlgn="base" hangingPunct="0">
              <a:spcAft>
                <a:spcPct val="0"/>
              </a:spcAft>
              <a:buClrTx/>
              <a:buSzTx/>
              <a:buNone/>
              <a:defRPr/>
            </a:pPr>
            <a:endParaRPr lang="ru-RU" dirty="0">
              <a:solidFill>
                <a:schemeClr val="accent4">
                  <a:lumMod val="50000"/>
                </a:schemeClr>
              </a:solidFill>
            </a:endParaRPr>
          </a:p>
          <a:p>
            <a:pPr marL="0" indent="0" algn="ctr" eaLnBrk="0" fontAlgn="base" hangingPunct="0">
              <a:spcAft>
                <a:spcPct val="0"/>
              </a:spcAft>
              <a:buClrTx/>
              <a:buSzTx/>
              <a:buNone/>
              <a:defRPr/>
            </a:pPr>
            <a:r>
              <a:rPr lang="ru-RU" sz="2400" dirty="0">
                <a:solidFill>
                  <a:schemeClr val="accent4">
                    <a:lumMod val="50000"/>
                  </a:schemeClr>
                </a:solidFill>
                <a:ea typeface="Calibri"/>
                <a:cs typeface="Times New Roman"/>
              </a:rPr>
              <a:t>(Справка заверенная руководителем прилагается)</a:t>
            </a:r>
          </a:p>
          <a:p>
            <a:pPr marL="0" lvl="0" indent="0" algn="ctr" eaLnBrk="0" fontAlgn="base" hangingPunct="0">
              <a:spcAft>
                <a:spcPct val="0"/>
              </a:spcAft>
              <a:buClrTx/>
              <a:buSzTx/>
              <a:buNone/>
              <a:defRPr/>
            </a:pPr>
            <a:endParaRPr lang="ru-RU" dirty="0">
              <a:solidFill>
                <a:schemeClr val="accent4">
                  <a:lumMod val="50000"/>
                </a:schemeClr>
              </a:solidFill>
            </a:endParaRPr>
          </a:p>
        </p:txBody>
      </p:sp>
    </p:spTree>
    <p:extLst>
      <p:ext uri="{BB962C8B-B14F-4D97-AF65-F5344CB8AC3E}">
        <p14:creationId xmlns:p14="http://schemas.microsoft.com/office/powerpoint/2010/main" val="18750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4B7FBEF6-9E75-4E51-AF4A-8257E767EB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620688"/>
            <a:ext cx="3960440" cy="5472608"/>
          </a:xfrm>
          <a:prstGeom prst="rect">
            <a:avLst/>
          </a:prstGeom>
        </p:spPr>
      </p:pic>
    </p:spTree>
    <p:extLst>
      <p:ext uri="{BB962C8B-B14F-4D97-AF65-F5344CB8AC3E}">
        <p14:creationId xmlns:p14="http://schemas.microsoft.com/office/powerpoint/2010/main" val="40367542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242</TotalTime>
  <Words>1209</Words>
  <Application>Microsoft Office PowerPoint</Application>
  <PresentationFormat>Экран (4:3)</PresentationFormat>
  <Paragraphs>215</Paragraphs>
  <Slides>44</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44</vt:i4>
      </vt:variant>
    </vt:vector>
  </HeadingPairs>
  <TitlesOfParts>
    <vt:vector size="54" baseType="lpstr">
      <vt:lpstr>Arial</vt:lpstr>
      <vt:lpstr>Book Antiqua</vt:lpstr>
      <vt:lpstr>Calibri</vt:lpstr>
      <vt:lpstr>Century Gothic</vt:lpstr>
      <vt:lpstr>Lucida Sans</vt:lpstr>
      <vt:lpstr>Times New Roman</vt:lpstr>
      <vt:lpstr>Wingdings</vt:lpstr>
      <vt:lpstr>Wingdings 2</vt:lpstr>
      <vt:lpstr>Wingdings 3</vt:lpstr>
      <vt:lpstr>Апекс</vt:lpstr>
      <vt:lpstr>МИНИСТЕРСТВО ОБРАЗОВАНИЯ РМ Портфолио</vt:lpstr>
      <vt:lpstr>Содержание</vt:lpstr>
      <vt:lpstr>ОБЩИЕ СВЕДЕНИЯ</vt:lpstr>
      <vt:lpstr>характеристика</vt:lpstr>
      <vt:lpstr>Повышение квалификации</vt:lpstr>
      <vt:lpstr>Повышение квалификации</vt:lpstr>
      <vt:lpstr>Участие в инновационной (экспериментальной) деятельности</vt:lpstr>
      <vt:lpstr>Применение информационно-коммуникационных технологий</vt:lpstr>
      <vt:lpstr>Презентация PowerPoint</vt:lpstr>
      <vt:lpstr>Степень обеспечения повышения уровня подготовленности воспитанников</vt:lpstr>
      <vt:lpstr>Презентация PowerPoint</vt:lpstr>
      <vt:lpstr>Сохранность контингента воспитанников на этапах спортивной подготовки </vt:lpstr>
      <vt:lpstr>Презентация PowerPoint</vt:lpstr>
      <vt:lpstr>Результаты анализа текущей документации</vt:lpstr>
      <vt:lpstr>Презентация PowerPoint</vt:lpstr>
      <vt:lpstr>Выполнение воспитанниками требований для присвоения спортивных званий и разрядов</vt:lpstr>
      <vt:lpstr>Презентация PowerPoint</vt:lpstr>
      <vt:lpstr>Проведение открытых мастер-классов, мероприятий</vt:lpstr>
      <vt:lpstr>Выступление на научно-практических конференциях, педагогических чтениях, семинарах, секциях, методических объединениях; проведение мастер-классов, мероприятий</vt:lpstr>
      <vt:lpstr> Результаты участия воспитанников                                      в официальных соревнованиях</vt:lpstr>
      <vt:lpstr>Результаты участия воспитанников                                      в официальных соревнованиях</vt:lpstr>
      <vt:lpstr>Презентация PowerPoint</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Результаты участия воспитанников                                      в официальных соревнованиях</vt:lpstr>
      <vt:lpstr>Наличие публикация, включая интернет -публикации</vt:lpstr>
      <vt:lpstr>Система взаимодействия с родителями воспитанников </vt:lpstr>
      <vt:lpstr>Презентация PowerPoint</vt:lpstr>
      <vt:lpstr>Наличие авторских программ, методических разработок</vt:lpstr>
      <vt:lpstr>Состояние материально-технической базы спортивного зала, спортивной площадки</vt:lpstr>
      <vt:lpstr>Презентация PowerPoint</vt:lpstr>
      <vt:lpstr>Участие педагога в профессиональных конкурсах</vt:lpstr>
      <vt:lpstr>Поощрения в межаттестационный период</vt:lpstr>
      <vt:lpstr>Общественно-педагогическая активность педагога: участие в экспертных комиссиях, в жюри конкурсов, депутатская деятельность и т.д.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Андрей</dc:creator>
  <cp:lastModifiedBy>Admin</cp:lastModifiedBy>
  <cp:revision>47</cp:revision>
  <dcterms:created xsi:type="dcterms:W3CDTF">2018-12-16T07:02:25Z</dcterms:created>
  <dcterms:modified xsi:type="dcterms:W3CDTF">2019-01-09T06:22:28Z</dcterms:modified>
</cp:coreProperties>
</file>