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419" r:id="rId11"/>
    <p:sldId id="412" r:id="rId12"/>
    <p:sldId id="266" r:id="rId13"/>
    <p:sldId id="505" r:id="rId14"/>
    <p:sldId id="432" r:id="rId15"/>
    <p:sldId id="433" r:id="rId16"/>
    <p:sldId id="455" r:id="rId17"/>
    <p:sldId id="452" r:id="rId18"/>
    <p:sldId id="272" r:id="rId19"/>
    <p:sldId id="273" r:id="rId20"/>
    <p:sldId id="415" r:id="rId21"/>
    <p:sldId id="416" r:id="rId22"/>
    <p:sldId id="269" r:id="rId23"/>
    <p:sldId id="274" r:id="rId24"/>
    <p:sldId id="275" r:id="rId25"/>
    <p:sldId id="276" r:id="rId26"/>
    <p:sldId id="277" r:id="rId27"/>
    <p:sldId id="434" r:id="rId28"/>
    <p:sldId id="278" r:id="rId29"/>
    <p:sldId id="449" r:id="rId30"/>
    <p:sldId id="417" r:id="rId31"/>
    <p:sldId id="279" r:id="rId32"/>
    <p:sldId id="448" r:id="rId33"/>
    <p:sldId id="457" r:id="rId34"/>
    <p:sldId id="458" r:id="rId35"/>
    <p:sldId id="503" r:id="rId36"/>
    <p:sldId id="459" r:id="rId37"/>
    <p:sldId id="495" r:id="rId38"/>
    <p:sldId id="460" r:id="rId39"/>
    <p:sldId id="496" r:id="rId40"/>
    <p:sldId id="504" r:id="rId41"/>
    <p:sldId id="497" r:id="rId42"/>
    <p:sldId id="498" r:id="rId43"/>
    <p:sldId id="280" r:id="rId44"/>
    <p:sldId id="282" r:id="rId45"/>
    <p:sldId id="443" r:id="rId46"/>
    <p:sldId id="281" r:id="rId47"/>
    <p:sldId id="283" r:id="rId48"/>
    <p:sldId id="284" r:id="rId49"/>
    <p:sldId id="285" r:id="rId50"/>
    <p:sldId id="286" r:id="rId51"/>
    <p:sldId id="287" r:id="rId52"/>
    <p:sldId id="442" r:id="rId53"/>
    <p:sldId id="288" r:id="rId54"/>
    <p:sldId id="289" r:id="rId55"/>
    <p:sldId id="427" r:id="rId56"/>
    <p:sldId id="299" r:id="rId57"/>
    <p:sldId id="293" r:id="rId58"/>
    <p:sldId id="294" r:id="rId59"/>
    <p:sldId id="295" r:id="rId60"/>
    <p:sldId id="296" r:id="rId61"/>
    <p:sldId id="297" r:id="rId62"/>
    <p:sldId id="298" r:id="rId63"/>
    <p:sldId id="291" r:id="rId64"/>
    <p:sldId id="423" r:id="rId65"/>
    <p:sldId id="424" r:id="rId66"/>
    <p:sldId id="425" r:id="rId67"/>
    <p:sldId id="292" r:id="rId68"/>
    <p:sldId id="435" r:id="rId69"/>
    <p:sldId id="444" r:id="rId70"/>
    <p:sldId id="301" r:id="rId71"/>
    <p:sldId id="303" r:id="rId72"/>
    <p:sldId id="461" r:id="rId73"/>
    <p:sldId id="388" r:id="rId74"/>
    <p:sldId id="390" r:id="rId75"/>
    <p:sldId id="307" r:id="rId76"/>
    <p:sldId id="396" r:id="rId77"/>
    <p:sldId id="310" r:id="rId78"/>
    <p:sldId id="311" r:id="rId79"/>
    <p:sldId id="436" r:id="rId80"/>
    <p:sldId id="437" r:id="rId81"/>
    <p:sldId id="438" r:id="rId82"/>
    <p:sldId id="439" r:id="rId83"/>
    <p:sldId id="312" r:id="rId84"/>
    <p:sldId id="313" r:id="rId85"/>
    <p:sldId id="462" r:id="rId86"/>
    <p:sldId id="314" r:id="rId87"/>
    <p:sldId id="429" r:id="rId88"/>
    <p:sldId id="315" r:id="rId89"/>
    <p:sldId id="428" r:id="rId90"/>
    <p:sldId id="316" r:id="rId91"/>
    <p:sldId id="317" r:id="rId92"/>
    <p:sldId id="440" r:id="rId93"/>
    <p:sldId id="430" r:id="rId94"/>
    <p:sldId id="318" r:id="rId95"/>
    <p:sldId id="320" r:id="rId96"/>
    <p:sldId id="321" r:id="rId97"/>
    <p:sldId id="322" r:id="rId98"/>
    <p:sldId id="323" r:id="rId99"/>
    <p:sldId id="456" r:id="rId100"/>
    <p:sldId id="469" r:id="rId101"/>
    <p:sldId id="470" r:id="rId102"/>
    <p:sldId id="471" r:id="rId103"/>
    <p:sldId id="463" r:id="rId104"/>
    <p:sldId id="464" r:id="rId105"/>
    <p:sldId id="499" r:id="rId106"/>
    <p:sldId id="472" r:id="rId107"/>
    <p:sldId id="473" r:id="rId108"/>
    <p:sldId id="500" r:id="rId109"/>
    <p:sldId id="501" r:id="rId110"/>
    <p:sldId id="474" r:id="rId111"/>
    <p:sldId id="475" r:id="rId112"/>
    <p:sldId id="476" r:id="rId113"/>
    <p:sldId id="477" r:id="rId114"/>
    <p:sldId id="478" r:id="rId115"/>
    <p:sldId id="479" r:id="rId116"/>
    <p:sldId id="514" r:id="rId117"/>
    <p:sldId id="515" r:id="rId118"/>
    <p:sldId id="480" r:id="rId119"/>
    <p:sldId id="510" r:id="rId120"/>
    <p:sldId id="483" r:id="rId121"/>
    <p:sldId id="512" r:id="rId122"/>
    <p:sldId id="513" r:id="rId123"/>
    <p:sldId id="482" r:id="rId124"/>
    <p:sldId id="484" r:id="rId125"/>
    <p:sldId id="466" r:id="rId126"/>
    <p:sldId id="493" r:id="rId127"/>
    <p:sldId id="502" r:id="rId128"/>
    <p:sldId id="467" r:id="rId129"/>
    <p:sldId id="468" r:id="rId130"/>
    <p:sldId id="337" r:id="rId131"/>
    <p:sldId id="338" r:id="rId132"/>
    <p:sldId id="340" r:id="rId133"/>
    <p:sldId id="341" r:id="rId134"/>
    <p:sldId id="343" r:id="rId135"/>
    <p:sldId id="346" r:id="rId136"/>
    <p:sldId id="347" r:id="rId137"/>
    <p:sldId id="348" r:id="rId138"/>
    <p:sldId id="349" r:id="rId139"/>
    <p:sldId id="350" r:id="rId140"/>
    <p:sldId id="351" r:id="rId141"/>
    <p:sldId id="352" r:id="rId142"/>
    <p:sldId id="360" r:id="rId143"/>
    <p:sldId id="361" r:id="rId144"/>
    <p:sldId id="362" r:id="rId145"/>
    <p:sldId id="354" r:id="rId146"/>
    <p:sldId id="359" r:id="rId147"/>
    <p:sldId id="339" r:id="rId148"/>
    <p:sldId id="391" r:id="rId149"/>
    <p:sldId id="489" r:id="rId150"/>
    <p:sldId id="490" r:id="rId151"/>
    <p:sldId id="494" r:id="rId152"/>
    <p:sldId id="508" r:id="rId153"/>
    <p:sldId id="509" r:id="rId154"/>
    <p:sldId id="392" r:id="rId155"/>
    <p:sldId id="405" r:id="rId156"/>
    <p:sldId id="491" r:id="rId157"/>
    <p:sldId id="492" r:id="rId158"/>
    <p:sldId id="414" r:id="rId159"/>
    <p:sldId id="408" r:id="rId160"/>
    <p:sldId id="409" r:id="rId16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000FF"/>
    <a:srgbClr val="6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872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6523" y="1828800"/>
            <a:ext cx="61722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812800"/>
            <a:ext cx="531495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150" y="3343715"/>
            <a:ext cx="531495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943600" y="8555568"/>
            <a:ext cx="571500" cy="486833"/>
          </a:xfrm>
        </p:spPr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046817"/>
            <a:ext cx="303133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149601"/>
            <a:ext cx="303014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9601"/>
            <a:ext cx="303133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2032001"/>
            <a:ext cx="2256235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12800"/>
            <a:ext cx="41148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71600" y="2442633"/>
            <a:ext cx="41148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1555716"/>
            <a:ext cx="41148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42900" y="8555568"/>
            <a:ext cx="16002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B156BC-CB47-4FB9-B8D2-EBDF44CDFAE1}" type="datetimeFigureOut">
              <a:rPr lang="ru-RU" smtClean="0"/>
              <a:pPr/>
              <a:t>12.02.2011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343150" y="8555568"/>
            <a:ext cx="21717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943600" y="8555568"/>
            <a:ext cx="5715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2AEC3F-46ED-4864-ACD3-B33DD1C1B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rm.ru/detsad_sar/ds41sar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523" y="380971"/>
            <a:ext cx="6172200" cy="2119327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МИНИСТЕРСТВО ОБРАЗОВАНИЯ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РЕСПУБЛИКИ МОРДОВИЯ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</a:rPr>
              <a:t/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городского округа Саранск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«Детский сад № 41 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присмотра и оздоровления»</a:t>
            </a:r>
            <a:r>
              <a:rPr lang="ru-RU" sz="18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2786050"/>
            <a:ext cx="4800600" cy="58579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ПОРТФОЛИО </a:t>
            </a: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ВОСПИТАТЕЛЯ</a:t>
            </a: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err="1" smtClean="0">
                <a:solidFill>
                  <a:srgbClr val="860000"/>
                </a:solidFill>
                <a:latin typeface="Arial" charset="0"/>
                <a:cs typeface="Arial" charset="0"/>
              </a:rPr>
              <a:t>Ефановой</a:t>
            </a:r>
            <a:endParaRPr lang="ru-RU" b="1" dirty="0" smtClean="0">
              <a:solidFill>
                <a:srgbClr val="860000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860000"/>
                </a:solidFill>
                <a:latin typeface="Arial" charset="0"/>
                <a:cs typeface="Arial" charset="0"/>
              </a:rPr>
              <a:t>Венеры</a:t>
            </a: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err="1" smtClean="0">
                <a:solidFill>
                  <a:srgbClr val="860000"/>
                </a:solidFill>
                <a:latin typeface="Arial" charset="0"/>
                <a:cs typeface="Arial" charset="0"/>
              </a:rPr>
              <a:t>Низаметдиновны</a:t>
            </a:r>
            <a:endParaRPr lang="ru-RU" b="1" dirty="0" smtClean="0">
              <a:solidFill>
                <a:srgbClr val="860000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4B856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4B856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4B856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4B856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г.Саранск - 2019 г.</a:t>
            </a: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86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86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86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SzPct val="7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860000"/>
              </a:solidFill>
              <a:latin typeface="Franklin Gothic Book" pitchFamily="34" charset="0"/>
              <a:cs typeface="Arial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70" y="1928795"/>
            <a:ext cx="5143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воспитателя        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Ефановой</a:t>
            </a:r>
            <a: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Венеры </a:t>
            </a:r>
            <a:r>
              <a:rPr lang="ru-RU" altLang="ru-RU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Низаметдиновны</a:t>
            </a:r>
            <a:endParaRPr lang="ru-RU" altLang="ru-RU" b="1" dirty="0" smtClean="0">
              <a:solidFill>
                <a:schemeClr val="accent6">
                  <a:lumMod val="10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МАДОУ «Детский сад №41 присмотра и оздоровления»</a:t>
            </a:r>
            <a:b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en-US" altLang="ru-RU" b="1" u="sng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  <a:hlinkClick r:id="rId2"/>
              </a:rPr>
              <a:t>ds41sar</a:t>
            </a:r>
            <a:r>
              <a:rPr lang="ru-RU" altLang="ru-RU" b="1" u="sng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  <a:hlinkClick r:id="rId2"/>
              </a:rPr>
              <a:t>.</a:t>
            </a:r>
            <a:r>
              <a:rPr lang="en-US" altLang="ru-RU" b="1" u="sng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  <a:hlinkClick r:id="rId2"/>
              </a:rPr>
              <a:t>schoolrm.ru</a:t>
            </a:r>
            <a:endParaRPr lang="ru-RU" altLang="ru-RU" u="sng" dirty="0" smtClean="0">
              <a:solidFill>
                <a:schemeClr val="accent6">
                  <a:lumMod val="10000"/>
                </a:schemeClr>
              </a:solidFill>
              <a:ea typeface="Droid Sans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Раздел «Сведения об образовательной организации» – </a:t>
            </a:r>
            <a:b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(Педагогический состав)</a:t>
            </a:r>
            <a:b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Ссылка на личный сайт:</a:t>
            </a:r>
            <a:r>
              <a:rPr lang="en-US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en-US" alt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endParaRPr lang="ru-RU" altLang="ru-RU" b="1" dirty="0" smtClean="0">
              <a:solidFill>
                <a:srgbClr val="FFFF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endParaRPr lang="ru-RU" altLang="ru-RU" b="1" dirty="0">
              <a:solidFill>
                <a:srgbClr val="FFFF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32" y="4429124"/>
            <a:ext cx="4286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http//nsportal.ru/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efanova-venera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nizametdinovna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лан озд раб лист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85720"/>
            <a:ext cx="6357982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лан озд раб лист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85720"/>
            <a:ext cx="6367277" cy="8559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скан 11 дек\Рисунок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44"/>
            <a:ext cx="6505908" cy="4000496"/>
          </a:xfrm>
          <a:prstGeom prst="rect">
            <a:avLst/>
          </a:prstGeom>
          <a:noFill/>
        </p:spPr>
      </p:pic>
      <p:pic>
        <p:nvPicPr>
          <p:cNvPr id="3" name="Picture 3" descr="C:\Users\Пользователь\Desktop\скан 11 дек\Рисунок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4500562"/>
            <a:ext cx="6429420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56340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11. Качество взаимодействия с родителями:</a:t>
            </a:r>
            <a:b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-систематическое проведение родительских собраний;</a:t>
            </a:r>
            <a:b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-проведение круглых столов, консультаций в нетрадиционной форме (педагогическое просвещение родителей;</a:t>
            </a:r>
            <a:b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-проведение экскурсий, образовательных путешествий с детьми;</a:t>
            </a:r>
            <a:b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-проведение совместных конкурсов, выставок;</a:t>
            </a:r>
            <a:b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</a:br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-организация родителей на субботниках, благоустройстве участков, создании развивающей среды группы</a:t>
            </a:r>
            <a:endParaRPr lang="ru-RU" sz="2400" dirty="0">
              <a:solidFill>
                <a:srgbClr val="820000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ьзователь\Documents\Scanned Documents\Рисунок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ocuments\Scanned Documents\Рисунок (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2019_09_16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42" y="142844"/>
            <a:ext cx="6507515" cy="9001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K:\2019_09_16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80" y="142844"/>
            <a:ext cx="6528439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K:\2019_09_16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42" y="214282"/>
            <a:ext cx="6507515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 descr="C:\Users\Пользователь\Documents\Scanned Documents\Рисунок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СВЕТА\Desktop\reg_sm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44"/>
            <a:ext cx="6572296" cy="88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3467256" cy="4768497"/>
          </a:xfrm>
          <a:prstGeom prst="rect">
            <a:avLst/>
          </a:prstGeom>
          <a:noFill/>
        </p:spPr>
      </p:pic>
      <p:pic>
        <p:nvPicPr>
          <p:cNvPr id="4" name="Picture 3" descr="C:\Users\Пользователь\Desktop\Скан 5 дек\Рисунок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8" y="4214810"/>
            <a:ext cx="3584099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3324380" cy="4572000"/>
          </a:xfrm>
          <a:prstGeom prst="rect">
            <a:avLst/>
          </a:prstGeom>
          <a:noFill/>
        </p:spPr>
      </p:pic>
      <p:pic>
        <p:nvPicPr>
          <p:cNvPr id="4" name="Picture 3" descr="C:\Users\Пользователь\Desktop\Скан 5 дек\Рисунок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4" y="3741386"/>
            <a:ext cx="3668615" cy="504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Скан 5 дек\Рисунок (1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19" y="0"/>
            <a:ext cx="6441007" cy="8858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Пользователь\Desktop\Скан 5 дек\Рисунок (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311690"/>
            <a:ext cx="6253338" cy="8600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Скан 5 дек\Рисунок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0"/>
            <a:ext cx="6392958" cy="8858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льзователь\Desktop\Скан 5 дек\Рисунок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89" y="0"/>
            <a:ext cx="6436493" cy="8858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3071802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</a:t>
            </a:r>
            <a:endParaRPr lang="ru-RU" sz="2400" b="1" dirty="0">
              <a:solidFill>
                <a:srgbClr val="68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Скан 5 дек\Рисунок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44"/>
            <a:ext cx="6429420" cy="8843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льзователь\Desktop\Скан 5 дек\Рисунок (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1"/>
            <a:ext cx="6409169" cy="8764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ользователь\Desktop\Скан 5 дек\Рисунок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286544" cy="8688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сканированиеНовая папка\Рисунок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85721"/>
            <a:ext cx="6500858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ГРАНТ Ефанова\ДИПЛОМЫ САДА\Благодарность Ефановой В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30" y="214282"/>
            <a:ext cx="659794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75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12. Работа с детьми из социально-неблагополучных семей</a:t>
            </a:r>
            <a:b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</a:br>
            <a:endParaRPr lang="ru-RU" sz="2400" dirty="0">
              <a:solidFill>
                <a:srgbClr val="820000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 descr="C:\Users\Пользователь\Documents\Scanned Documents\Рисунок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ocuments\Scanned Documents\Рисунок (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K:\2019_09_16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56" y="214282"/>
            <a:ext cx="6570288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 descr="K:\2019_09_16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44" y="214282"/>
            <a:ext cx="6674911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Скан 13 сентября 2019\Рисунок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2643175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13. Участие педагога в </a:t>
            </a:r>
            <a:r>
              <a:rPr lang="ru-RU" sz="2400" b="1" dirty="0" smtClean="0">
                <a:solidFill>
                  <a:srgbClr val="680000"/>
                </a:solidFill>
              </a:rPr>
              <a:t>профессиональных</a:t>
            </a:r>
            <a:r>
              <a:rPr lang="ru-RU" sz="2400" b="1" dirty="0" smtClean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конкурсах.</a:t>
            </a:r>
            <a:endParaRPr lang="ru-RU" sz="2400" b="1" dirty="0">
              <a:solidFill>
                <a:srgbClr val="68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ocuments\Scanned Documents\2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ocuments\Scanned Documents\1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АТТЕСТАЦИЯ 2019г\грамоты и сертификаты 2016\certificate_10073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799" y="0"/>
            <a:ext cx="6464401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АТТЕСТАЦИЯ 2019г\грамоты и сертификаты 2016\Ефа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286544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АТТЕСТАЦИЯ 2019г\грамоты и сертификаты 2016\беби - арт дипломы\СЕРТИФИКАТ КУРАТОРА_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57157"/>
            <a:ext cx="6357982" cy="8429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АТТЕСТАЦИЯ 2019г\грамоты и сертификаты 2016\Диплом конспект занятия по  М.Монтессор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10" y="0"/>
            <a:ext cx="657518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АТТЕСТАЦИЯ 2019г\грамоты и сертификаты 2016\diploma 29102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10" y="0"/>
            <a:ext cx="657518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АТТЕСТАЦИЯ 2019г\грамоты и сертификаты 2016\диплом конкурса образ потен России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428596"/>
            <a:ext cx="6215106" cy="8358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АТТЕСТАЦИЯ 2019г\грамоты и сертификаты 2016\Диплом олимпиа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428596"/>
            <a:ext cx="5890288" cy="8331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00063"/>
            <a:ext cx="6072187" cy="821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:\АТТЕСТАЦИЯ 2019г\грамоты и сертификаты 2016\Диплом конкурса МГПИ 20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:\АТТЕСТАЦИЯ 2019г\грамоты и сертификаты 2016\диплом пасхальная мастерска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исунок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642942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Рисунок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357982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Рисунок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85720"/>
            <a:ext cx="642942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Скан 5 дек\Рисунок (2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2928958" cy="4572000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Скан 5 дек\Рисунок (2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6" y="214282"/>
            <a:ext cx="3051583" cy="4572032"/>
          </a:xfrm>
          <a:prstGeom prst="rect">
            <a:avLst/>
          </a:prstGeom>
          <a:noFill/>
        </p:spPr>
      </p:pic>
      <p:pic>
        <p:nvPicPr>
          <p:cNvPr id="11268" name="Picture 4" descr="C:\Users\Пользователь\Desktop\Скан 5 дек\Рисунок (2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64" y="4214810"/>
            <a:ext cx="332438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ГРАНТ Ефанова\грамоты и сертификаты 2016\Диплом  Грант 2018\Диплом Грант Ефанова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428596"/>
            <a:ext cx="6329651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928662"/>
            <a:ext cx="36433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b="1" dirty="0" smtClean="0">
              <a:solidFill>
                <a:srgbClr val="68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</a:rPr>
              <a:t>14.Награды  и поощрения</a:t>
            </a:r>
            <a:endParaRPr lang="ru-RU" sz="2400" b="1" dirty="0">
              <a:solidFill>
                <a:srgbClr val="680000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ocuments\Scanned Documents\Рисунок (3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АТТЕСТАЦИЯ 2019г\грамоты и сертификаты 2016\ЕФАНОВА ВН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26" y="142844"/>
            <a:ext cx="6332947" cy="9001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57158"/>
            <a:ext cx="6357981" cy="85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АТТЕСТАЦИЯ 2019г\грамоты и сертификаты 2016\беби - арт дипломы\БЛАГ КУРАТОРУ_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57158"/>
            <a:ext cx="6429420" cy="8572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АТТЕСТАЦИЯ 2019г\грамоты и сертификаты 2016\беби - арт дипломы\БЛАГ ОУ_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85720"/>
            <a:ext cx="6286544" cy="8501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:\АТТЕСТАЦИЯ 2019г\грамоты и сертификаты 2016\Почетная грамо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:\АТТЕСТАЦИЯ 2019г\грамоты и сертификаты 2016\благ письмо главы Республики март 20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АТТЕСТАЦИЯ 2019г\грамоты и сертификаты 2016\Почетная грамота 2013 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357158"/>
            <a:ext cx="6215106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АТТЕСТАЦИЯ 2019г\грамоты и сертификаты 2016\Приказ г грамоте за 2013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30" y="0"/>
            <a:ext cx="3298970" cy="4572000"/>
          </a:xfrm>
          <a:prstGeom prst="rect">
            <a:avLst/>
          </a:prstGeom>
          <a:noFill/>
        </p:spPr>
      </p:pic>
      <p:pic>
        <p:nvPicPr>
          <p:cNvPr id="13315" name="Picture 3" descr="K:\АТТЕСТАЦИЯ 2019г\грамоты и сертификаты 2016\Приказ к грамоте 2013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0" y="4110764"/>
            <a:ext cx="3631779" cy="5033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:\АТТЕСТАЦИЯ 2019г\грамоты и сертификаты 2016\Диплом Ефановой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428596"/>
            <a:ext cx="6120506" cy="8416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АТТЕСТАЦИЯ 2019г\грамоты и сертификаты 2016\лекарства будущего Ефанова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69" y="214282"/>
            <a:ext cx="6472661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ГРАНТ Ефанова\грамоты и сертификаты 2016\Диплом  Грант 2018\Диплом Грант Ефанова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85720"/>
            <a:ext cx="6329651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:\АТТЕСТАЦИЯ 2019г\грамоты и сертификаты 2016\Почетная грамота с 40 летним юбилее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40" y="285720"/>
            <a:ext cx="6434470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11 АТТЕСТАЦИЯ 2019г\аттестация 2019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23" y="0"/>
            <a:ext cx="6660154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:\АТТЕСТАЦИЯ 2019г\грамоты и сертификаты 2016\Почетная грамота ДОО Ефанововй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25" y="285720"/>
            <a:ext cx="6464950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11 АТТЕСТАЦИЯ 2019г\аттестация 2019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571472"/>
            <a:ext cx="6500858" cy="7858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cuments\Scanned Documents\Рисунок (2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20" y="214282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cuments\Scanned Documents\проект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8" y="4847919"/>
            <a:ext cx="3071834" cy="4224675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ocuments\Scanned Documents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14282"/>
            <a:ext cx="3220493" cy="4429124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ocuments\Scanned Documents\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214282"/>
            <a:ext cx="3220515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PP_97"/>
          <p:cNvPicPr>
            <a:picLocks noChangeAspect="1" noChangeArrowheads="1"/>
          </p:cNvPicPr>
          <p:nvPr/>
        </p:nvPicPr>
        <p:blipFill>
          <a:blip r:embed="rId2" cstate="print"/>
          <a:srcRect l="42989" t="10944" r="18999" b="54471"/>
          <a:stretch>
            <a:fillRect/>
          </a:stretch>
        </p:blipFill>
        <p:spPr bwMode="auto">
          <a:xfrm>
            <a:off x="2143116" y="428596"/>
            <a:ext cx="2527006" cy="30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2918" y="3643307"/>
            <a:ext cx="592935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</a:rPr>
              <a:t>Сведения о педагоге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ru-RU" sz="1600" dirty="0">
              <a:solidFill>
                <a:srgbClr val="C00000"/>
              </a:solidFill>
            </a:endParaRPr>
          </a:p>
          <a:p>
            <a:pPr algn="just"/>
            <a:r>
              <a:rPr lang="ru-RU" sz="1400" b="1" dirty="0" err="1">
                <a:solidFill>
                  <a:srgbClr val="FFFF00"/>
                </a:solidFill>
              </a:rPr>
              <a:t>Ефанова</a:t>
            </a:r>
            <a:r>
              <a:rPr lang="ru-RU" sz="1400" b="1" dirty="0">
                <a:solidFill>
                  <a:srgbClr val="FFFF00"/>
                </a:solidFill>
              </a:rPr>
              <a:t>  Венера  </a:t>
            </a:r>
            <a:r>
              <a:rPr lang="ru-RU" sz="1400" b="1" dirty="0" err="1">
                <a:solidFill>
                  <a:srgbClr val="FFFF00"/>
                </a:solidFill>
              </a:rPr>
              <a:t>Низаметдиновна</a:t>
            </a:r>
            <a:endParaRPr lang="ru-RU" sz="1400" b="1" dirty="0">
              <a:solidFill>
                <a:srgbClr val="FFFF00"/>
              </a:solidFill>
            </a:endParaRP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Дата рождения: </a:t>
            </a:r>
            <a:r>
              <a:rPr lang="ru-RU" sz="1400" b="1" dirty="0">
                <a:solidFill>
                  <a:srgbClr val="FFFF00"/>
                </a:solidFill>
              </a:rPr>
              <a:t>27 декабря 1973 года</a:t>
            </a: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Профессиональное образование: </a:t>
            </a:r>
            <a:r>
              <a:rPr lang="ru-RU" sz="1400" b="1" dirty="0">
                <a:solidFill>
                  <a:srgbClr val="FFFF00"/>
                </a:solidFill>
              </a:rPr>
              <a:t>высшее, </a:t>
            </a:r>
          </a:p>
          <a:p>
            <a:pPr algn="just"/>
            <a:r>
              <a:rPr lang="ru-RU" sz="1400" b="1" dirty="0">
                <a:solidFill>
                  <a:srgbClr val="FFFF00"/>
                </a:solidFill>
              </a:rPr>
              <a:t>Мордовский государственный педагогический институт </a:t>
            </a:r>
          </a:p>
          <a:p>
            <a:pPr algn="just"/>
            <a:r>
              <a:rPr lang="ru-RU" sz="1400" b="1" dirty="0">
                <a:solidFill>
                  <a:srgbClr val="FFFF00"/>
                </a:solidFill>
              </a:rPr>
              <a:t>имени М.Е. </a:t>
            </a:r>
            <a:r>
              <a:rPr lang="ru-RU" sz="1400" b="1" dirty="0" err="1">
                <a:solidFill>
                  <a:srgbClr val="FFFF00"/>
                </a:solidFill>
              </a:rPr>
              <a:t>Евсевьева</a:t>
            </a:r>
            <a:endParaRPr lang="ru-RU" sz="1400" b="1" dirty="0">
              <a:solidFill>
                <a:srgbClr val="FFFF00"/>
              </a:solidFill>
            </a:endParaRP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Специальность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400" b="1" dirty="0">
                <a:solidFill>
                  <a:srgbClr val="FFFF00"/>
                </a:solidFill>
              </a:rPr>
              <a:t>«Биология» с доп. спец. «Химия»</a:t>
            </a: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Диплом: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FFFF00"/>
                </a:solidFill>
              </a:rPr>
              <a:t>ЭВ № 586243</a:t>
            </a:r>
            <a:endParaRPr lang="en-US" sz="1400" b="1" dirty="0">
              <a:solidFill>
                <a:srgbClr val="FFFF00"/>
              </a:solidFill>
            </a:endParaRP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Дополнительное профессиональное образование:</a:t>
            </a:r>
          </a:p>
          <a:p>
            <a:pPr algn="just"/>
            <a:r>
              <a:rPr lang="ru-RU" sz="1400" b="1" dirty="0">
                <a:solidFill>
                  <a:srgbClr val="FFFF00"/>
                </a:solidFill>
              </a:rPr>
              <a:t>Мордовский государственный  университет </a:t>
            </a:r>
          </a:p>
          <a:p>
            <a:pPr algn="just"/>
            <a:r>
              <a:rPr lang="ru-RU" sz="1400" b="1" dirty="0">
                <a:solidFill>
                  <a:srgbClr val="FFFF00"/>
                </a:solidFill>
              </a:rPr>
              <a:t>имени Н.П. Огарева, ИПКПК</a:t>
            </a:r>
          </a:p>
          <a:p>
            <a:pPr algn="just"/>
            <a:r>
              <a:rPr lang="ru-RU" sz="1400" b="1" dirty="0">
                <a:solidFill>
                  <a:srgbClr val="FFFF00"/>
                </a:solidFill>
              </a:rPr>
              <a:t>Профессиональная переподготовка: «Практическая психология»</a:t>
            </a:r>
          </a:p>
          <a:p>
            <a:pPr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Диплом: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FFFF00"/>
                </a:solidFill>
              </a:rPr>
              <a:t>ПП № </a:t>
            </a:r>
            <a:r>
              <a:rPr lang="ru-RU" sz="1400" b="1" dirty="0" smtClean="0">
                <a:solidFill>
                  <a:srgbClr val="FFFF00"/>
                </a:solidFill>
              </a:rPr>
              <a:t>046568</a:t>
            </a:r>
          </a:p>
          <a:p>
            <a:pPr algn="just"/>
            <a:r>
              <a:rPr lang="ru-RU" sz="1400" b="1" dirty="0" smtClean="0">
                <a:solidFill>
                  <a:srgbClr val="FFFF00"/>
                </a:solidFill>
              </a:rPr>
              <a:t>Государственное бюджетное учреждение дополнительного профессионального образования  «Мордовский  республиканский институт  образования»</a:t>
            </a:r>
          </a:p>
          <a:p>
            <a:pPr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Квалификация: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FFFF00"/>
                </a:solidFill>
              </a:rPr>
              <a:t>воспитатель</a:t>
            </a:r>
          </a:p>
          <a:p>
            <a:pPr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Диплом: </a:t>
            </a:r>
            <a:r>
              <a:rPr lang="ru-RU" sz="1400" b="1" dirty="0" smtClean="0">
                <a:solidFill>
                  <a:srgbClr val="FFFF00"/>
                </a:solidFill>
              </a:rPr>
              <a:t>профессиональная переподготовка  №132402509736</a:t>
            </a:r>
            <a:endParaRPr lang="ru-RU" sz="1400" b="1" dirty="0">
              <a:solidFill>
                <a:srgbClr val="FFFF00"/>
              </a:solidFill>
            </a:endParaRP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Стаж педагогической работы: </a:t>
            </a:r>
            <a:r>
              <a:rPr lang="ru-RU" sz="1400" b="1" dirty="0" smtClean="0">
                <a:solidFill>
                  <a:srgbClr val="FFFF00"/>
                </a:solidFill>
              </a:rPr>
              <a:t>19 лет</a:t>
            </a:r>
            <a:endParaRPr lang="ru-RU" sz="1400" b="1" dirty="0">
              <a:solidFill>
                <a:srgbClr val="FFFF00"/>
              </a:solidFill>
            </a:endParaRP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Общий стаж: </a:t>
            </a:r>
            <a:r>
              <a:rPr lang="ru-RU" sz="1400" b="1" dirty="0" smtClean="0">
                <a:solidFill>
                  <a:srgbClr val="FFFF00"/>
                </a:solidFill>
              </a:rPr>
              <a:t>19 </a:t>
            </a:r>
            <a:r>
              <a:rPr lang="ru-RU" sz="1400" b="1" dirty="0">
                <a:solidFill>
                  <a:srgbClr val="FFFF00"/>
                </a:solidFill>
              </a:rPr>
              <a:t>лет</a:t>
            </a: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Наличие квалификационной категории: </a:t>
            </a:r>
          </a:p>
          <a:p>
            <a:pPr algn="just"/>
            <a:r>
              <a:rPr lang="ru-RU" sz="1400" b="1" dirty="0" smtClean="0">
                <a:solidFill>
                  <a:srgbClr val="FFFF00"/>
                </a:solidFill>
              </a:rPr>
              <a:t>высшая </a:t>
            </a:r>
            <a:r>
              <a:rPr lang="ru-RU" sz="1400" b="1" dirty="0">
                <a:solidFill>
                  <a:srgbClr val="FFFF00"/>
                </a:solidFill>
              </a:rPr>
              <a:t>квалификационная категория</a:t>
            </a:r>
          </a:p>
          <a:p>
            <a:pPr algn="just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Дата последней аттестации: </a:t>
            </a:r>
            <a:r>
              <a:rPr lang="ru-RU" sz="1400" b="1" dirty="0" smtClean="0">
                <a:solidFill>
                  <a:srgbClr val="FFFF00"/>
                </a:solidFill>
              </a:rPr>
              <a:t>30 декабря 2014 года</a:t>
            </a:r>
            <a:endParaRPr lang="ru-RU" sz="1400" b="1" dirty="0">
              <a:solidFill>
                <a:srgbClr val="FFFF00"/>
              </a:solidFill>
            </a:endParaRPr>
          </a:p>
          <a:p>
            <a:pPr algn="just">
              <a:buClr>
                <a:schemeClr val="accent1">
                  <a:lumMod val="75000"/>
                </a:schemeClr>
              </a:buClr>
              <a:defRPr/>
            </a:pPr>
            <a:endParaRPr lang="ru-RU" alt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ocuments\Scanned Documents\перспект.план зож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142844"/>
            <a:ext cx="3168549" cy="4357686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ocuments\Scanned Documents\перспект.план ф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14282"/>
            <a:ext cx="3116605" cy="4286248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ocuments\Scanned Documents\перпект.план о-и час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16" y="4643438"/>
            <a:ext cx="3181504" cy="4375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Скан 13 сентября 2019\Рисунок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500034"/>
            <a:ext cx="6143668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7643834"/>
            <a:ext cx="61436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571500"/>
            <a:ext cx="307181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2825" y="4786313"/>
            <a:ext cx="2947988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6429419" cy="87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6250" y="395288"/>
            <a:ext cx="3416300" cy="36718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4813" y="4211638"/>
            <a:ext cx="6000750" cy="434816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GR2\Рабочий стол\дипломы 2017\БЛАГ ОУ_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142844"/>
            <a:ext cx="6500857" cy="88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GR2\Мои документы\Ст.воспитатель\конкурсы\2017-2018\сертификат Лучшая мод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44"/>
            <a:ext cx="6600259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грамота пожарная безопасность респ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84044"/>
            <a:ext cx="6215085" cy="857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ГРАНТ Ефанова\ДИПЛОМЫ САДА\Диплом саду Птичичй д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951" y="214282"/>
            <a:ext cx="6348097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250825"/>
            <a:ext cx="5759450" cy="856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11 АТТЕСТАЦИЯ 2019г\грамоты и сертификаты 2016\Грамота саду  Дорога в жиз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1" y="214283"/>
            <a:ext cx="6429419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6357982" cy="871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ГРАНТ Ефанова\ДИПЛОМЫ САДА\Макулату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64" y="285720"/>
            <a:ext cx="6537471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46" y="2928926"/>
            <a:ext cx="5443554" cy="15716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/>
                <a:latin typeface="+mn-lt"/>
              </a:rPr>
              <a:t>2. Наставничество</a:t>
            </a:r>
            <a:endParaRPr lang="ru-RU" sz="2400" dirty="0">
              <a:solidFill>
                <a:srgbClr val="C00000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ocuments\Scanned Documents\Рисунок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85720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ocuments\Scanned Documents\Рисунок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ocuments\Scanned Documents\Рисунок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ьзователь\Documents\Scanned Documents\Рисунок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ьзователь\Documents\Scanned Documents\Рисунок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ocuments\Scanned Documents\Рисунок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Герман\Documents Венеры\Портфолио\диплом психолога.jpg"/>
          <p:cNvPicPr>
            <a:picLocks noChangeAspect="1" noChangeArrowheads="1"/>
          </p:cNvPicPr>
          <p:nvPr/>
        </p:nvPicPr>
        <p:blipFill>
          <a:blip r:embed="rId2" cstate="print"/>
          <a:srcRect l="25990" r="4163" b="29526"/>
          <a:stretch>
            <a:fillRect/>
          </a:stretch>
        </p:blipFill>
        <p:spPr bwMode="auto">
          <a:xfrm>
            <a:off x="333375" y="250825"/>
            <a:ext cx="6264275" cy="856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ocuments\Scanned Documents\Рисунок (2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ьзователь\Documents\Scanned Documents\Рисунок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929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Пользователь\Documents\Scanned Documents\Рисунок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2857488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820000"/>
                </a:solidFill>
                <a:ea typeface="Droid Sans" charset="0"/>
                <a:cs typeface="Droid Sans" charset="0"/>
              </a:rPr>
              <a:t>3.Наличие публикаций</a:t>
            </a:r>
            <a:endParaRPr lang="ru-RU" sz="2400" b="1" dirty="0">
              <a:solidFill>
                <a:srgbClr val="820000"/>
              </a:solidFill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Пользователь\Documents\Scanned Documents\Рисунок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ьзователь\Documents\Scanned Documents\Рисунок (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ГРАНТ Ефанова\грамоты и сертификаты 2016\Ефа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897" y="285720"/>
            <a:ext cx="6427813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ГРАНТ Ефанова\грамоты и сертификаты 2016\Свидетельство (svidetelstvo-2500321-1745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06" y="0"/>
            <a:ext cx="6492187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ГРАНТ Ефанова\грамоты и сертификаты 2016\Свидетельство конспе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92" y="0"/>
            <a:ext cx="6469615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ГРАНТ Ефанова\грамоты и сертификаты 2016\Диплом конспект занятия по  М.Монтессор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10" y="0"/>
            <a:ext cx="657518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АТТЕСТАЦИЯ 2019г\Электронный вариант\Диплом воспит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1285852"/>
            <a:ext cx="6457485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ownloads\razvitie-rechevoj-aktivnosti-detej-ranne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799" y="0"/>
            <a:ext cx="6464401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ГРАНТ Ефанова\грамоты и сертификаты 2016\свидет.о публ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93" y="0"/>
            <a:ext cx="6469614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11 АТТЕСТАЦИЯ 2019г\грамоты и сертификаты 2016\Свидетельство о публикации 20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14282"/>
            <a:ext cx="6469614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ГРАНТ Ефанова\грамоты и сертификаты 2016\Сертификат_Ефанова В.Н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14282"/>
            <a:ext cx="6572296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500" y="2143108"/>
            <a:ext cx="342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4.Результаты участия воспитанников в 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-конкурсах;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-выставках;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-турнирах;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-соревнованиях;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-акциях;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820000"/>
                </a:solidFill>
                <a:ea typeface="Droid Sans"/>
                <a:cs typeface="Droid Sans"/>
              </a:rPr>
              <a:t>-фестивалях.</a:t>
            </a:r>
            <a:endParaRPr lang="ru-RU" altLang="ru-RU" sz="2400" b="1" dirty="0">
              <a:solidFill>
                <a:srgbClr val="820000"/>
              </a:solidFill>
              <a:ea typeface="Droid Sans"/>
              <a:cs typeface="Droid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Сканирование\Рисунок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ocuments\Scanned Documents\Рисунок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 2019г\грамоты и сертификаты 2016\diplom_10148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357982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ТТЕСТАЦИЯ 2019г\грамоты и сертификаты 2016\ТЯПКИНА ВИКТОРИЯ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428596"/>
            <a:ext cx="6429420" cy="850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ТТЕСТАЦИЯ 2019г\грамоты и сертификаты 2016\беби - арт дипломы\ДИПЛОМ УЧАСТНИКА56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85720"/>
            <a:ext cx="6572296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АТТЕСТАЦИЯ 2019г\Электронный вариант\Приказ стр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286544" cy="8680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АТТЕСТАЦИЯ 2019г\грамоты и сертификаты 2016\диплом Белкина Даш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357982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АТТЕСТАЦИЯ 2019г\грамоты и сертификаты 2016\Диплом Князе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6357982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ТТЕСТАЦИЯ 2019г\грамоты и сертификаты 2016\Диплом Лекарство будущего ребено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14282"/>
            <a:ext cx="6500858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3500431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5.Наличие 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авторских программ, методических пособий</a:t>
            </a:r>
            <a:r>
              <a:rPr lang="ru-RU" sz="2400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.</a:t>
            </a:r>
            <a:endParaRPr lang="ru-RU" sz="2400" dirty="0">
              <a:solidFill>
                <a:srgbClr val="680000"/>
              </a:solidFill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cuments\Scanned Documents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cuments\Scanned Documents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85720"/>
            <a:ext cx="6648760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Scanned Documents\проект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85720"/>
            <a:ext cx="6441276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2285984"/>
            <a:ext cx="342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latin typeface="Georgia" panose="02040502050405020303" pitchFamily="18" charset="0"/>
                <a:ea typeface="Droid Sans" charset="0"/>
                <a:cs typeface="Droid Sans" charset="0"/>
              </a:rPr>
              <a:t>6.Выступления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</a:t>
            </a:r>
            <a:r>
              <a:rPr lang="ru-RU" sz="2400" b="1" dirty="0" err="1" smtClean="0">
                <a:solidFill>
                  <a:srgbClr val="680000"/>
                </a:solidFill>
                <a:latin typeface="Georgia" panose="02040502050405020303" pitchFamily="18" charset="0"/>
                <a:ea typeface="Droid Sans" charset="0"/>
                <a:cs typeface="Droid Sans" charset="0"/>
              </a:rPr>
              <a:t>очно</a:t>
            </a:r>
            <a:r>
              <a:rPr lang="ru-RU" sz="2400" b="1" dirty="0" smtClean="0">
                <a:solidFill>
                  <a:srgbClr val="680000"/>
                </a:solidFill>
                <a:latin typeface="Georgia" panose="02040502050405020303" pitchFamily="18" charset="0"/>
                <a:ea typeface="Droid Sans" charset="0"/>
                <a:cs typeface="Droid Sans" charset="0"/>
              </a:rPr>
              <a:t>)</a:t>
            </a:r>
            <a:r>
              <a:rPr lang="ru-RU" sz="2400" b="1" dirty="0" smtClean="0">
                <a:solidFill>
                  <a:srgbClr val="68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anose="02040502050405020303" pitchFamily="18" charset="0"/>
                <a:ea typeface="Droid Sans" charset="0"/>
                <a:cs typeface="Droid Sans" charset="0"/>
              </a:rPr>
              <a:t>.</a:t>
            </a:r>
            <a:endParaRPr lang="ru-RU" sz="2400" b="1" dirty="0">
              <a:solidFill>
                <a:srgbClr val="68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anose="02040502050405020303" pitchFamily="18" charset="0"/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Scanned Documents\Рисунок (3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Пользователь\Documents\Scanned Documents\Рисунок (3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АТТЕСТАЦИЯ 2019г\Электронный вариант\Приказ стр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85720"/>
            <a:ext cx="6357982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ТТЕСТАЦИЯ 2019г\грамоты и сертификаты 2016\МРИО круглый стол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3357586" cy="4551394"/>
          </a:xfrm>
          <a:prstGeom prst="rect">
            <a:avLst/>
          </a:prstGeom>
          <a:noFill/>
        </p:spPr>
      </p:pic>
      <p:pic>
        <p:nvPicPr>
          <p:cNvPr id="14338" name="Picture 2" descr="C:\Users\Пользователь\Desktop\Скан 5 дек\Рисунок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224" y="4286248"/>
            <a:ext cx="3532155" cy="4857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АТТЕСТАЦИЯ 2019г\грамоты и сертификаты 2016\Семинар 06 декабря 2017 1с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4643438"/>
            <a:ext cx="6215105" cy="4143404"/>
          </a:xfrm>
          <a:prstGeom prst="rect">
            <a:avLst/>
          </a:prstGeom>
          <a:noFill/>
        </p:spPr>
      </p:pic>
      <p:pic>
        <p:nvPicPr>
          <p:cNvPr id="4" name="Picture 2" descr="E:\АТТЕСТАЦИЯ 2019г\грамоты и сертификаты 2016\Семинар 06 декабря 2017 2с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357157"/>
            <a:ext cx="6072230" cy="4003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1" y="428596"/>
            <a:ext cx="6429419" cy="85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Скан 5 дек\Рисунок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3110066" cy="4277255"/>
          </a:xfrm>
          <a:prstGeom prst="rect">
            <a:avLst/>
          </a:prstGeom>
          <a:noFill/>
        </p:spPr>
      </p:pic>
      <p:pic>
        <p:nvPicPr>
          <p:cNvPr id="1026" name="Picture 2" descr="K:\АТТЕСТАЦИЯ 2019г\Электронный вариант\скан 6 дек\Рисунок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96" y="3786182"/>
            <a:ext cx="3786214" cy="5207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Скан 5 дек\Рисунок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44"/>
            <a:ext cx="3395818" cy="4670248"/>
          </a:xfrm>
          <a:prstGeom prst="rect">
            <a:avLst/>
          </a:prstGeom>
          <a:noFill/>
        </p:spPr>
      </p:pic>
      <p:pic>
        <p:nvPicPr>
          <p:cNvPr id="2050" name="Picture 2" descr="K:\АТТЕСТАЦИЯ 2019г\Электронный вариант\скан 6 дек\Рисунок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96" y="3643306"/>
            <a:ext cx="3843817" cy="5286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Скан 5 дек\Рисунок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14282"/>
            <a:ext cx="3324380" cy="4572000"/>
          </a:xfrm>
          <a:prstGeom prst="rect">
            <a:avLst/>
          </a:prstGeom>
          <a:noFill/>
        </p:spPr>
      </p:pic>
      <p:pic>
        <p:nvPicPr>
          <p:cNvPr id="3074" name="Picture 2" descr="K:\АТТЕСТАЦИЯ 2019г\Электронный вариант\скан 6 дек\Рисунок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2" y="4000496"/>
            <a:ext cx="3636043" cy="5000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АТТЕСТАЦИЯ 2019г\Электронный вариант\скан 6 дек\Рисунок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2" y="3929058"/>
            <a:ext cx="3636043" cy="5000628"/>
          </a:xfrm>
          <a:prstGeom prst="rect">
            <a:avLst/>
          </a:prstGeom>
          <a:noFill/>
        </p:spPr>
      </p:pic>
      <p:pic>
        <p:nvPicPr>
          <p:cNvPr id="4099" name="Picture 3" descr="K:\АТТЕСТАЦИЯ 2019г\Электронный вариант\скан 6 дек\Рисунок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142844"/>
            <a:ext cx="332438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3071802"/>
            <a:ext cx="34290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680000"/>
                </a:solidFill>
                <a:ea typeface="Calibri" pitchFamily="34" charset="0"/>
                <a:cs typeface="Times New Roman" pitchFamily="18" charset="0"/>
              </a:rPr>
              <a:t>7.Проведение открытых занятий, мастер – классов, мероприятий.</a:t>
            </a:r>
            <a:endParaRPr lang="ru-RU" altLang="ru-RU" sz="2400" b="1" dirty="0">
              <a:solidFill>
                <a:srgbClr val="6800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11 АТТЕСТАЦИЯ 2019г\Электронный вариант\Скан 02.04.2019\Рисунок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75338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Герман\Desktop\справка МРИО 2014\справка МРИО 2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179388"/>
            <a:ext cx="3522663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Герман\Desktop\справка МРИО 2014\титуль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713" y="4140200"/>
            <a:ext cx="34940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АТТЕСТАЦИЯ 2019г\Электронный вариант\Приказ стр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642942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Пользователь\Desktop\сканированиеНовая папка\Рисунок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3681570" cy="4825936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Скан 5 дек\Рисунок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1130" y="4143372"/>
            <a:ext cx="3596870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11 АТТЕСТАЦИЯ 2019г\Электронный вариант\Скан 5 дек\Рисунок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3058" y="3929058"/>
            <a:ext cx="3762089" cy="5000660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ocuments\Scanned Documents\играем пальчикам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142844"/>
            <a:ext cx="3467256" cy="4768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11 АТТЕСТАЦИЯ 2019г\Электронный вариант\Скан 5 дек\Рисунок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714" y="3500430"/>
            <a:ext cx="4128665" cy="5500726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ocuments\Scanned Documents\играя,лечимс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142844"/>
            <a:ext cx="3395818" cy="4670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2017_11_17\IMG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85720"/>
            <a:ext cx="3173408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2017_11_17\IMG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4143372"/>
            <a:ext cx="3671888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АТТЕСТАЦИЯ 2019г\Электронный вариант\скан 6 дек\Рисунок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14282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785918"/>
            <a:ext cx="6172200" cy="4786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820000"/>
                </a:solidFill>
                <a:effectLst/>
                <a:latin typeface="+mn-lt"/>
              </a:rPr>
              <a:t>8.Экспертная деятельность</a:t>
            </a:r>
            <a:endParaRPr lang="ru-RU" sz="2400" dirty="0">
              <a:solidFill>
                <a:srgbClr val="820000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2357422"/>
            <a:ext cx="342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680000"/>
                </a:solidFill>
                <a:ea typeface="Droid Sans"/>
                <a:cs typeface="Droid Sans"/>
              </a:rPr>
              <a:t>9.Общественно-педагогическая активность педагога:  участие в комиссиях, педагогических сообществах, в жюри  конкурсов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cuments\Scanned Documents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2015-12-24\Сканировать1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1" y="214282"/>
            <a:ext cx="6429420" cy="864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2015-12-24\Сканировать1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6429419" cy="87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АТТЕСТАЦИЯ 2019г\Электронный вариант\Приказ стр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85720"/>
            <a:ext cx="6357982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GR2\Рабочий стол\сканирован м.н.аттестация\сканы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71500"/>
            <a:ext cx="6143625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cuments\Scanned Documents\Рисунок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85720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11 АТТЕСТАЦИЯ 2019г\Электронный вариант\Скан 02.04.2019\Рисунок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85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11 АТТЕСТАЦИЯ 2019г\Электронный вариант\общественная деятельность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16" y="142844"/>
            <a:ext cx="6549768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11 АТТЕСТАЦИЯ 2019г\Электронный вариант\общественная деятельность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1" y="285720"/>
            <a:ext cx="6572297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8" y="785785"/>
            <a:ext cx="564360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10.Позитивные результаты работы с воспитанниками:</a:t>
            </a:r>
            <a:b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</a:b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- наличие системы воспитательной работы;</a:t>
            </a:r>
            <a:b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</a:b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- наличие качественной, эстетически-оформленной текущей документации;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-организация индивидуального подхода;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-снижение простудной заболеваемости воспитанников;</a:t>
            </a:r>
          </a:p>
          <a:p>
            <a:pPr marL="285750" indent="-285750" algn="ctr" defTabSz="449263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отлаженная система взаимодействия с родителями;</a:t>
            </a:r>
          </a:p>
          <a:p>
            <a:pPr marL="285750" indent="-285750" algn="ctr" defTabSz="449263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отсутствие жалоб и обращений родителей на неправомерные действия;</a:t>
            </a:r>
          </a:p>
          <a:p>
            <a:pPr marL="285750" indent="-285750" algn="ctr" defTabSz="449263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реализация </a:t>
            </a:r>
            <a:r>
              <a:rPr lang="ru-RU" sz="2400" b="1" dirty="0" err="1" smtClean="0">
                <a:solidFill>
                  <a:srgbClr val="680000"/>
                </a:solidFill>
                <a:ea typeface="Droid Sans" charset="0"/>
                <a:cs typeface="Droid Sans" charset="0"/>
              </a:rPr>
              <a:t>здоровьесберегающих</a:t>
            </a: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 технологий в воспитательном процессе;</a:t>
            </a:r>
          </a:p>
          <a:p>
            <a:pPr marL="285750" indent="-285750" algn="ctr" defTabSz="449263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680000"/>
                </a:solidFill>
                <a:ea typeface="Droid Sans" charset="0"/>
                <a:cs typeface="Droid Sans" charset="0"/>
              </a:rPr>
              <a:t>духовно – нравственное воспитание и народные традиции.</a:t>
            </a:r>
            <a:endParaRPr lang="ru-RU" sz="2400" b="1" dirty="0">
              <a:solidFill>
                <a:srgbClr val="680000"/>
              </a:solidFill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cuments\Scanned Documents\Рисунок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ocuments\Scanned Documents\Рисунок (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Пользователь\Documents\Scanned Documents\Рисунок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285720"/>
            <a:ext cx="6648760" cy="871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Пользователь\Documents\Scanned Documents\Рисунок (2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142844"/>
            <a:ext cx="6648760" cy="8786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1916</TotalTime>
  <Words>273</Words>
  <Application>Microsoft Office PowerPoint</Application>
  <PresentationFormat>Экран (4:3)</PresentationFormat>
  <Paragraphs>80</Paragraphs>
  <Slides>160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160</vt:i4>
      </vt:variant>
    </vt:vector>
  </HeadingPairs>
  <TitlesOfParts>
    <vt:vector size="161" baseType="lpstr">
      <vt:lpstr>Апекс</vt:lpstr>
      <vt:lpstr>МИНИСТЕРСТВО ОБРАЗОВАНИЯ РЕСПУБЛИКИ МОРДОВИЯ  Муниципальное автономное дошкольное образовательное учреждение  городского округа Саранск «Детский сад № 41  присмотра и оздоровления»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2. Наставничество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 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8.Экспертная деятельность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11. Качество взаимодействия с родителями: -систематическое проведение родительских собраний; -проведение круглых столов, консультаций в нетрадиционной форме (педагогическое просвещение родителей; -проведение экскурсий, образовательных путешествий с детьми; -проведение совместных конкурсов, выставок; -организация родителей на субботниках, благоустройстве участков, создании развивающей среды группы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12. Работа с детьми из социально-неблагополучных семей 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</vt:vector>
  </TitlesOfParts>
  <Company>SAD41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gr2</dc:creator>
  <cp:lastModifiedBy>gr2</cp:lastModifiedBy>
  <cp:revision>200</cp:revision>
  <dcterms:created xsi:type="dcterms:W3CDTF">2018-11-14T14:08:41Z</dcterms:created>
  <dcterms:modified xsi:type="dcterms:W3CDTF">2011-02-12T19:01:04Z</dcterms:modified>
</cp:coreProperties>
</file>