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4" r:id="rId1"/>
  </p:sldMasterIdLst>
  <p:notesMasterIdLst>
    <p:notesMasterId r:id="rId39"/>
  </p:notesMasterIdLst>
  <p:sldIdLst>
    <p:sldId id="256" r:id="rId2"/>
    <p:sldId id="311" r:id="rId3"/>
    <p:sldId id="312" r:id="rId4"/>
    <p:sldId id="333" r:id="rId5"/>
    <p:sldId id="300" r:id="rId6"/>
    <p:sldId id="334" r:id="rId7"/>
    <p:sldId id="317" r:id="rId8"/>
    <p:sldId id="318" r:id="rId9"/>
    <p:sldId id="323" r:id="rId10"/>
    <p:sldId id="298" r:id="rId11"/>
    <p:sldId id="299" r:id="rId12"/>
    <p:sldId id="335" r:id="rId13"/>
    <p:sldId id="283" r:id="rId14"/>
    <p:sldId id="301" r:id="rId15"/>
    <p:sldId id="284" r:id="rId16"/>
    <p:sldId id="324" r:id="rId17"/>
    <p:sldId id="302" r:id="rId18"/>
    <p:sldId id="285" r:id="rId19"/>
    <p:sldId id="320" r:id="rId20"/>
    <p:sldId id="303" r:id="rId21"/>
    <p:sldId id="310" r:id="rId22"/>
    <p:sldId id="315" r:id="rId23"/>
    <p:sldId id="313" r:id="rId24"/>
    <p:sldId id="314" r:id="rId25"/>
    <p:sldId id="322" r:id="rId26"/>
    <p:sldId id="289" r:id="rId27"/>
    <p:sldId id="321" r:id="rId28"/>
    <p:sldId id="304" r:id="rId29"/>
    <p:sldId id="306" r:id="rId30"/>
    <p:sldId id="309" r:id="rId31"/>
    <p:sldId id="325" r:id="rId32"/>
    <p:sldId id="326" r:id="rId33"/>
    <p:sldId id="327" r:id="rId34"/>
    <p:sldId id="328" r:id="rId35"/>
    <p:sldId id="329" r:id="rId36"/>
    <p:sldId id="330" r:id="rId37"/>
    <p:sldId id="287" r:id="rId3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0000"/>
    <a:srgbClr val="FFFDFD"/>
    <a:srgbClr val="CC0099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37" autoAdjust="0"/>
    <p:restoredTop sz="96683" autoAdjust="0"/>
  </p:normalViewPr>
  <p:slideViewPr>
    <p:cSldViewPr>
      <p:cViewPr varScale="1">
        <p:scale>
          <a:sx n="70" d="100"/>
          <a:sy n="70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66E768-5FBD-45AB-915C-84E9EF65BE81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4A0AF2-CE1A-4F8A-B991-A2413AFED7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506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610350-2500-4164-9A6A-082280C184DB}" type="slidenum">
              <a:rPr lang="ru-RU" altLang="ru-RU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ru-RU" altLang="ru-RU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174594415 w 8042"/>
              <a:gd name="T1" fmla="*/ 61003910 h 10000"/>
              <a:gd name="T2" fmla="*/ 179471940 w 8042"/>
              <a:gd name="T3" fmla="*/ 60271832 h 10000"/>
              <a:gd name="T4" fmla="*/ 180284861 w 8042"/>
              <a:gd name="T5" fmla="*/ 59905832 h 10000"/>
              <a:gd name="T6" fmla="*/ 242126018 w 8042"/>
              <a:gd name="T7" fmla="*/ 32088033 h 10000"/>
              <a:gd name="T8" fmla="*/ 242126018 w 8042"/>
              <a:gd name="T9" fmla="*/ 28799969 h 10000"/>
              <a:gd name="T10" fmla="*/ 180284861 w 8042"/>
              <a:gd name="T11" fmla="*/ 1348170 h 10000"/>
              <a:gd name="T12" fmla="*/ 179471940 w 8042"/>
              <a:gd name="T13" fmla="*/ 976078 h 10000"/>
              <a:gd name="T14" fmla="*/ 174594415 w 8042"/>
              <a:gd name="T15" fmla="*/ 250092 h 10000"/>
              <a:gd name="T16" fmla="*/ 541889 w 8042"/>
              <a:gd name="T17" fmla="*/ 0 h 10000"/>
              <a:gd name="T18" fmla="*/ 0 w 8042"/>
              <a:gd name="T19" fmla="*/ 60949002 h 10000"/>
              <a:gd name="T20" fmla="*/ 174594415 w 8042"/>
              <a:gd name="T21" fmla="*/ 61003910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132B4-F9E7-4721-B607-8D6488AD6467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93FCA-3421-4F86-9302-F80E2CD4C5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98739157"/>
      </p:ext>
    </p:extLst>
  </p:cSld>
  <p:clrMapOvr>
    <a:masterClrMapping/>
  </p:clrMapOvr>
  <p:transition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D7168-4ED8-4907-9E76-CEFD770D66AF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47630-D76A-435A-B3B3-876FBB2A9A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765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E7092-D3AC-4B40-8090-3E1F4615124C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77C7-003B-4C30-B059-02FEDC9936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07863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555BB-9DA2-4BE5-9FF7-FB39A52A04A2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6486D-6751-4CE2-A075-A22919CBC7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66743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3E46C-B62D-4F68-B3B5-C3C7F75058E2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A0591-75A3-4BBC-B0DD-5DE8FA2D3A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53326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5DDFA-284B-4078-9C05-2122A6880FB1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EB232-4D8C-4C04-8125-07C5935453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6468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27900-1787-4F60-A0D9-D5AED55F353D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43E3D-00E9-4486-95B5-1EBD68E23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42023638"/>
      </p:ext>
    </p:extLst>
  </p:cSld>
  <p:clrMapOvr>
    <a:masterClrMapping/>
  </p:clrMapOvr>
  <p:transition>
    <p:comb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62891-AC45-4BBC-9CE7-2195C762CDF4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D71E6-1436-4FAA-B048-D458A288B0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02544616"/>
      </p:ext>
    </p:extLst>
  </p:cSld>
  <p:clrMapOvr>
    <a:masterClrMapping/>
  </p:clrMapOvr>
  <p:transition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512E3-0553-4FC3-A140-19B019E4463A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6194-031B-426A-BADD-E23703091F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87612862"/>
      </p:ext>
    </p:extLst>
  </p:cSld>
  <p:clrMapOvr>
    <a:masterClrMapping/>
  </p:clrMapOvr>
  <p:transition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04B-4FA3-49C9-B9B3-CE8778D1D336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4F80-A25B-4EF3-88F2-15A1DB0099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84266775"/>
      </p:ext>
    </p:extLst>
  </p:cSld>
  <p:clrMapOvr>
    <a:masterClrMapping/>
  </p:clrMapOvr>
  <p:transition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A1211-F9C4-4962-9960-86168C358E79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BE74D-C67A-4B12-AB8B-962AA61C8A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59374349"/>
      </p:ext>
    </p:extLst>
  </p:cSld>
  <p:clrMapOvr>
    <a:masterClrMapping/>
  </p:clrMapOvr>
  <p:transition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22967-F514-43EF-8A10-21F05BD0AF93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E987-5C7C-421A-B2E4-49B8229561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99097656"/>
      </p:ext>
    </p:extLst>
  </p:cSld>
  <p:clrMapOvr>
    <a:masterClrMapping/>
  </p:clrMapOvr>
  <p:transition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6752-768C-4AA8-99C7-F96574B968FE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B32C-6B95-49A2-8B9E-9B46FB784A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25551517"/>
      </p:ext>
    </p:extLst>
  </p:cSld>
  <p:clrMapOvr>
    <a:masterClrMapping/>
  </p:clrMapOvr>
  <p:transition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E315B-6813-4BF6-86E2-46BE63D02E23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D5153-815A-474C-B39B-B1DC3D3B6D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10346921"/>
      </p:ext>
    </p:extLst>
  </p:cSld>
  <p:clrMapOvr>
    <a:masterClrMapping/>
  </p:clrMapOvr>
  <p:transition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A9D97-5D08-44D1-9AFB-78797F2AD9F7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DEF-90CA-45B6-ACB2-567E056CC9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338263520"/>
      </p:ext>
    </p:extLst>
  </p:cSld>
  <p:clrMapOvr>
    <a:masterClrMapping/>
  </p:clrMapOvr>
  <p:transition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33511534 w 7908"/>
              <a:gd name="T1" fmla="*/ 12113514 h 10000"/>
              <a:gd name="T2" fmla="*/ 194150002 w 7908"/>
              <a:gd name="T3" fmla="*/ 485140 h 10000"/>
              <a:gd name="T4" fmla="*/ 193293730 w 7908"/>
              <a:gd name="T5" fmla="*/ 242570 h 10000"/>
              <a:gd name="T6" fmla="*/ 190842796 w 7908"/>
              <a:gd name="T7" fmla="*/ 0 h 10000"/>
              <a:gd name="T8" fmla="*/ 175251704 w 7908"/>
              <a:gd name="T9" fmla="*/ 0 h 10000"/>
              <a:gd name="T10" fmla="*/ 0 w 7908"/>
              <a:gd name="T11" fmla="*/ 160020 h 10000"/>
              <a:gd name="T12" fmla="*/ 0 w 7908"/>
              <a:gd name="T13" fmla="*/ 25806400 h 10000"/>
              <a:gd name="T14" fmla="*/ 175251704 w 7908"/>
              <a:gd name="T15" fmla="*/ 25682550 h 10000"/>
              <a:gd name="T16" fmla="*/ 190842796 w 7908"/>
              <a:gd name="T17" fmla="*/ 25682550 h 10000"/>
              <a:gd name="T18" fmla="*/ 193293730 w 7908"/>
              <a:gd name="T19" fmla="*/ 25442520 h 10000"/>
              <a:gd name="T20" fmla="*/ 194150002 w 7908"/>
              <a:gd name="T21" fmla="*/ 25197359 h 10000"/>
              <a:gd name="T22" fmla="*/ 233511534 w 7908"/>
              <a:gd name="T23" fmla="*/ 13568985 h 10000"/>
              <a:gd name="T24" fmla="*/ 233511534 w 7908"/>
              <a:gd name="T25" fmla="*/ 12113514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DCAB2-C2AF-40B4-ADE2-22A3B594E33E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A706-DBC0-42BE-8D00-F8D6402C33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43116319"/>
      </p:ext>
    </p:extLst>
  </p:cSld>
  <p:clrMapOvr>
    <a:masterClrMapping/>
  </p:clrMapOvr>
  <p:transition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-318"/>
            <a:ext cx="1952272" cy="6853571"/>
            <a:chOff x="6627813" y="195220"/>
            <a:chExt cx="1952625" cy="5678531"/>
          </a:xfrm>
          <a:solidFill>
            <a:schemeClr val="accent1"/>
          </a:solidFill>
        </p:grpSpPr>
        <p:sp>
          <p:nvSpPr>
            <p:cNvPr id="50" name="Freeform 27"/>
            <p:cNvSpPr/>
            <p:nvPr/>
          </p:nvSpPr>
          <p:spPr bwMode="auto">
            <a:xfrm>
              <a:off x="6627813" y="19522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FD7E0B-25FA-4088-80F8-5E4FF1B036BE}" type="datetimeFigureOut">
              <a:rPr lang="ru-RU"/>
              <a:pPr>
                <a:defRPr/>
              </a:pPr>
              <a:t>29.06.2022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476837B3-E3BF-4E19-90AF-ADA5503DF7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  <p:sldLayoutId id="2147484652" r:id="rId12"/>
    <p:sldLayoutId id="2147484653" r:id="rId13"/>
    <p:sldLayoutId id="2147484654" r:id="rId14"/>
    <p:sldLayoutId id="2147484655" r:id="rId15"/>
    <p:sldLayoutId id="2147484656" r:id="rId16"/>
  </p:sldLayoutIdLst>
  <p:transition>
    <p:comb dir="vert"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Users\Аня\Desktop\palit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257947"/>
            <a:ext cx="221456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230" y="1124743"/>
            <a:ext cx="7272808" cy="4657527"/>
          </a:xfrm>
          <a:ln>
            <a:noFill/>
          </a:ln>
          <a:extLst/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0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"Детская </a:t>
            </a:r>
            <a:br>
              <a:rPr lang="ru-RU" sz="80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</a:br>
            <a:r>
              <a:rPr lang="ru-RU" sz="80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художественная </a:t>
            </a:r>
            <a:br>
              <a:rPr lang="ru-RU" sz="80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</a:br>
            <a:r>
              <a:rPr lang="ru-RU" sz="80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школа №4 " </a:t>
            </a:r>
            <a:r>
              <a:rPr lang="ru-RU" sz="32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/>
            </a:r>
            <a:br>
              <a:rPr lang="ru-RU" sz="32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</a:br>
            <a:r>
              <a:rPr lang="ru-RU" sz="32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/>
            </a:r>
            <a:br>
              <a:rPr lang="ru-RU" sz="32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319" name="WordArt 8"/>
          <p:cNvSpPr>
            <a:spLocks noChangeArrowheads="1" noChangeShapeType="1" noTextEdit="1"/>
          </p:cNvSpPr>
          <p:nvPr/>
        </p:nvSpPr>
        <p:spPr bwMode="auto">
          <a:xfrm>
            <a:off x="2000250" y="5876925"/>
            <a:ext cx="4500563" cy="4318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0D0D0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Саранск</a:t>
            </a:r>
          </a:p>
        </p:txBody>
      </p:sp>
      <p:sp>
        <p:nvSpPr>
          <p:cNvPr id="13320" name="WordArt 9"/>
          <p:cNvSpPr>
            <a:spLocks noChangeArrowheads="1" noChangeShapeType="1" noTextEdit="1"/>
          </p:cNvSpPr>
          <p:nvPr/>
        </p:nvSpPr>
        <p:spPr bwMode="auto">
          <a:xfrm>
            <a:off x="1475656" y="184966"/>
            <a:ext cx="6215106" cy="95407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dirty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учреждение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dirty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дополнительного образования </a:t>
            </a:r>
          </a:p>
        </p:txBody>
      </p:sp>
      <p:sp>
        <p:nvSpPr>
          <p:cNvPr id="19464" name="TextBox 2"/>
          <p:cNvSpPr txBox="1">
            <a:spLocks noChangeArrowheads="1"/>
          </p:cNvSpPr>
          <p:nvPr/>
        </p:nvSpPr>
        <p:spPr bwMode="auto">
          <a:xfrm>
            <a:off x="8388350" y="30686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FFFFF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FFFFF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FFFFF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FFFFF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FFFFF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FFFFF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FFFFF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FFFFF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661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B4B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225425"/>
            <a:ext cx="8424862" cy="309562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i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Учащиеся и преподаватели являются постоянными участниками и победителями международных, Всероссийских, Республиканских и городских выставок и конкурсов. Из детских работ формируются передвижные выставки для образовательных школ города. </a:t>
            </a:r>
            <a: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3190875"/>
            <a:ext cx="4265613" cy="3200400"/>
          </a:xfrm>
          <a:blipFill dpi="0" rotWithShape="0">
            <a:blip r:embed="rId3" cstate="print"/>
            <a:srcRect/>
            <a:tile tx="0" ty="0" sx="100000" sy="100000" flip="none" algn="tl"/>
          </a:blipFill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213100"/>
            <a:ext cx="428466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254">
    <p:comb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115888"/>
            <a:ext cx="4935538" cy="387032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19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отделении ведется и внеклассная работа: экскурсии в музеи, на выставки города Саранска, в мастерские художников,  проведение внеклассных мероприятий «Посвящение в юные художники», «Никто не забыт, ничто  не забыто», «Выпускной вечер» и др.</a:t>
            </a:r>
            <a:endParaRPr lang="ru-RU" sz="1900" i="1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36988"/>
            <a:ext cx="404018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36588"/>
            <a:ext cx="3916363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648075"/>
            <a:ext cx="41100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644">
    <p:comb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3" t="10515" r="3418"/>
          <a:stretch/>
        </p:blipFill>
        <p:spPr>
          <a:xfrm>
            <a:off x="287757" y="620688"/>
            <a:ext cx="3996211" cy="253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20" t="3245"/>
          <a:stretch/>
        </p:blipFill>
        <p:spPr>
          <a:xfrm>
            <a:off x="4563899" y="3386267"/>
            <a:ext cx="4572000" cy="3261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40" t="9521" r="3732"/>
          <a:stretch/>
        </p:blipFill>
        <p:spPr>
          <a:xfrm>
            <a:off x="251986" y="3462978"/>
            <a:ext cx="4031982" cy="31085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3968" y="348628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FFF39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Завершением учебного процесса становится защита дипломных работ выпускников. Многие выпускники этого отделения уже сами перешли в разряд художников, дизайнеров и преподавателей.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755772"/>
      </p:ext>
    </p:extLst>
  </p:cSld>
  <p:clrMapOvr>
    <a:masterClrMapping/>
  </p:clrMapOvr>
  <p:transition>
    <p:comb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/>
          </p:cNvSpPr>
          <p:nvPr>
            <p:ph type="subTitle" idx="1"/>
          </p:nvPr>
        </p:nvSpPr>
        <p:spPr>
          <a:xfrm>
            <a:off x="323529" y="873680"/>
            <a:ext cx="8640960" cy="2536974"/>
          </a:xfrm>
        </p:spPr>
        <p:txBody>
          <a:bodyPr/>
          <a:lstStyle/>
          <a:p>
            <a:pPr eaLnBrk="1" hangingPunct="1"/>
            <a:r>
              <a:rPr lang="ru-RU" altLang="ru-RU" sz="2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обучаются 32 учащихся</a:t>
            </a:r>
            <a:r>
              <a:rPr lang="ru-RU" altLang="ru-RU" sz="22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. Высококвалифицированные профессионалы, которые своими творческими достижениями подают пример своим ученицам, учат вышивке, вязанию, бисерному плетению – именно эти виды творчества являются традиционными для Мордовского декоративно – прикладного искусства, которое положено в основу прикладного отделения.</a:t>
            </a:r>
            <a:endParaRPr lang="ru-RU" altLang="ru-RU" sz="2200" i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4036" name="Picture 4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7522"/>
            <a:ext cx="2438871" cy="325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IMG_29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5" y="3751399"/>
            <a:ext cx="3878661" cy="290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9568" y="148926"/>
            <a:ext cx="800143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ПРИКЛАДНОМ ОТДЕЛЕНИИ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0372" y="425925"/>
            <a:ext cx="6740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На</a:t>
            </a:r>
            <a:endParaRPr lang="ru-RU" sz="2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Tm="9127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6" t="8687" r="1"/>
          <a:stretch/>
        </p:blipFill>
        <p:spPr>
          <a:xfrm>
            <a:off x="251520" y="3434097"/>
            <a:ext cx="4764992" cy="3284761"/>
          </a:xfrm>
          <a:noFill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21" t="1759" r="15610"/>
          <a:stretch/>
        </p:blipFill>
        <p:spPr bwMode="auto">
          <a:xfrm>
            <a:off x="5364088" y="317933"/>
            <a:ext cx="3551036" cy="6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D:\ФОТО\2010-2011\защита2011\Копия просмотры 23.05.2011 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74" t="3223" r="12177"/>
          <a:stretch>
            <a:fillRect/>
          </a:stretch>
        </p:blipFill>
        <p:spPr bwMode="auto">
          <a:xfrm>
            <a:off x="977832" y="188640"/>
            <a:ext cx="3312368" cy="31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31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184875"/>
            <a:ext cx="2754436" cy="36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188308"/>
            <a:ext cx="4892339" cy="366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047" y="188640"/>
            <a:ext cx="802844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6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v"/>
            </a:pPr>
            <a:r>
              <a:rPr lang="ru-RU" sz="2400" i="1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Продолжают развивать традиции великого мордовского скульптора С. Д. </a:t>
            </a:r>
            <a:r>
              <a:rPr lang="ru-RU" sz="2400" i="1" dirty="0" err="1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Эрьзи</a:t>
            </a:r>
            <a:r>
              <a:rPr lang="ru-RU" sz="2400" i="1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учащиеся</a:t>
            </a:r>
          </a:p>
          <a:p>
            <a:pPr marL="342900" lvl="0" indent="-342900" defTabSz="914400">
              <a:spcBef>
                <a:spcPts val="6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v"/>
            </a:pPr>
            <a:r>
              <a:rPr lang="ru-RU" sz="2400" i="1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defTabSz="914400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400" i="1" dirty="0">
              <a:solidFill>
                <a:srgbClr val="FFF3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ts val="6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v"/>
            </a:pPr>
            <a:r>
              <a:rPr lang="ru-RU" sz="2400" i="1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скульптурном отделении обучается 40 человек. </a:t>
            </a:r>
            <a:r>
              <a:rPr lang="ru-RU" sz="2400" i="1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юных скульпторов всегда являются украшением любой</a:t>
            </a:r>
            <a:r>
              <a:rPr lang="ru-RU" sz="2400" b="1" i="1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выставки.</a:t>
            </a:r>
            <a:r>
              <a:rPr lang="ru-RU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12474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СКУЛЬПТУРНОГО ОТДЕЛЕНИЯ </a:t>
            </a:r>
          </a:p>
        </p:txBody>
      </p:sp>
    </p:spTree>
  </p:cSld>
  <p:clrMapOvr>
    <a:masterClrMapping/>
  </p:clrMapOvr>
  <p:transition advTm="672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Копия DSC0466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53" r="1943" b="3044"/>
          <a:stretch/>
        </p:blipFill>
        <p:spPr bwMode="auto">
          <a:xfrm>
            <a:off x="280367" y="362613"/>
            <a:ext cx="4406262" cy="297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Копия DSC046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4593"/>
            <a:ext cx="4174641" cy="313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IMG_145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91" r="6062" b="11092"/>
          <a:stretch/>
        </p:blipFill>
        <p:spPr bwMode="auto">
          <a:xfrm>
            <a:off x="4842305" y="173142"/>
            <a:ext cx="403244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конкурсы 1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47" y="3429000"/>
            <a:ext cx="4301695" cy="322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10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esktop\фото все\DSC030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67" r="9413"/>
          <a:stretch/>
        </p:blipFill>
        <p:spPr>
          <a:xfrm>
            <a:off x="5901618" y="2688351"/>
            <a:ext cx="2592288" cy="4078891"/>
          </a:xfr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0" t="6923" r="8760" b="6181"/>
          <a:stretch/>
        </p:blipFill>
        <p:spPr bwMode="auto">
          <a:xfrm>
            <a:off x="251520" y="3077813"/>
            <a:ext cx="482453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15" t="8281" r="8894" b="11597"/>
          <a:stretch/>
        </p:blipFill>
        <p:spPr bwMode="auto">
          <a:xfrm>
            <a:off x="3851920" y="348091"/>
            <a:ext cx="316835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C:\Users\admin\Desktop\фото все\DSC03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2" y="348091"/>
            <a:ext cx="326436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39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/>
          </p:cNvSpPr>
          <p:nvPr>
            <p:ph type="subTitle" idx="1"/>
          </p:nvPr>
        </p:nvSpPr>
        <p:spPr>
          <a:xfrm>
            <a:off x="494456" y="976630"/>
            <a:ext cx="8731152" cy="2997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Открылось в 2003 году. Преподавателем работает мастер села </a:t>
            </a:r>
            <a:r>
              <a:rPr lang="ru-RU" altLang="ru-RU" sz="2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Подлесная</a:t>
            </a:r>
            <a:r>
              <a:rPr lang="ru-RU" altLang="ru-RU" sz="2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2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Тавла</a:t>
            </a:r>
            <a:r>
              <a:rPr lang="ru-RU" altLang="ru-RU" sz="2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.</a:t>
            </a:r>
            <a:r>
              <a:rPr lang="ru-RU" sz="2000" i="1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i="1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отделении резьба по дереву </a:t>
            </a:r>
            <a:r>
              <a:rPr lang="ru-RU" sz="2000" i="1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обучается </a:t>
            </a:r>
            <a:r>
              <a:rPr lang="ru-RU" sz="2000" i="1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человека.</a:t>
            </a:r>
            <a:endParaRPr lang="ru-RU" altLang="ru-RU" sz="2200" b="1" i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sz="2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На отделении изучают три вида резьбы: плоско – рельефную, объёмную и геометрическую. Преподаватель вместе с учениками продолжает развивать традиционный мордовский промысел – деревянную игрушку. Работы всегда интересны своим пластическим решением, стилизованностью, оригинальностью</a:t>
            </a:r>
            <a:r>
              <a:rPr lang="ru-RU" altLang="ru-RU" sz="2200" b="1" i="1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ru-RU" altLang="ru-RU" sz="2200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6084" name="Picture 4" descr="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44"/>
          <a:stretch/>
        </p:blipFill>
        <p:spPr bwMode="auto">
          <a:xfrm>
            <a:off x="4929190" y="4207592"/>
            <a:ext cx="3700536" cy="265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863" b="14739"/>
          <a:stretch/>
        </p:blipFill>
        <p:spPr bwMode="auto">
          <a:xfrm>
            <a:off x="428596" y="4211883"/>
            <a:ext cx="4104456" cy="264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0040" y="302157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</a:rPr>
              <a:t>ОТДЕЛЕНИЕ РЕЗЬБЫ ПО ДЕРЕВУ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 advTm="840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конкурсы 0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32" y="3065413"/>
            <a:ext cx="4464566" cy="334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IMG_31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2" y="836711"/>
            <a:ext cx="4159799" cy="554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2" r="9296" b="14418"/>
          <a:stretch/>
        </p:blipFill>
        <p:spPr bwMode="auto">
          <a:xfrm>
            <a:off x="5076056" y="332656"/>
            <a:ext cx="3299454" cy="253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99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1331913" y="0"/>
            <a:ext cx="76676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defTabSz="914400" eaLnBrk="1" hangingPunct="1"/>
            <a:r>
              <a:rPr lang="ru-RU" altLang="ru-RU" sz="3200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основана в 1977 году.</a:t>
            </a:r>
            <a:r>
              <a:rPr lang="ru-RU" altLang="ru-RU" sz="2000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Всего 120 учащихся и 6 преподавателей располагались в здании средней школы №8 города Саранска в 3 кабинетах.</a:t>
            </a:r>
          </a:p>
          <a:p>
            <a:pPr algn="just" defTabSz="914400" eaLnBrk="1" hangingPunct="1"/>
            <a:r>
              <a:rPr lang="ru-RU" altLang="ru-RU" sz="2000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вот сегодня, </a:t>
            </a:r>
            <a:r>
              <a:rPr lang="ru-RU" altLang="ru-RU" sz="3200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спустя </a:t>
            </a:r>
            <a:r>
              <a:rPr lang="ru-RU" altLang="ru-RU" sz="3200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altLang="ru-RU" sz="3200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  <a:r>
              <a:rPr lang="ru-RU" altLang="ru-RU" sz="2000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имеет отдельно  стоящее здание, занятия проходят в уютных, удобных мастерских, есть выставочные залы с регулярно меняющейся экспозицией. Школа аттестована по высшей категории. В настоящее время работают  </a:t>
            </a:r>
            <a:r>
              <a:rPr lang="ru-RU" altLang="ru-RU" sz="2000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altLang="ru-RU" sz="2000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квалифицированных преподавателей, контингент учащихся  </a:t>
            </a:r>
            <a:r>
              <a:rPr lang="ru-RU" altLang="ru-RU" sz="2000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составляет </a:t>
            </a:r>
            <a:r>
              <a:rPr lang="ru-RU" altLang="ru-RU" sz="2000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547</a:t>
            </a:r>
            <a:r>
              <a:rPr lang="ru-RU" altLang="ru-RU" sz="2000" dirty="0" smtClean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учащихся.</a:t>
            </a:r>
          </a:p>
          <a:p>
            <a:pPr defTabSz="914400" eaLnBrk="1" hangingPunct="1"/>
            <a:endParaRPr lang="ru-RU" altLang="ru-RU" dirty="0">
              <a:solidFill>
                <a:srgbClr val="FFF3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626496"/>
            <a:ext cx="3312368" cy="2835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484" name="Прямоугольник 5"/>
          <p:cNvSpPr>
            <a:spLocks noChangeArrowheads="1"/>
          </p:cNvSpPr>
          <p:nvPr/>
        </p:nvSpPr>
        <p:spPr bwMode="auto">
          <a:xfrm>
            <a:off x="4248150" y="3716338"/>
            <a:ext cx="47513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defTabSz="914400" eaLnBrk="1" hangingPunct="1"/>
            <a:r>
              <a:rPr lang="ru-RU" altLang="ru-RU" sz="200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школе функционируют 4 отделения: живописное, прикладное, скульптурное и отделение резьба по дереву.</a:t>
            </a:r>
          </a:p>
          <a:p>
            <a:pPr algn="just" defTabSz="914400" eaLnBrk="1" hangingPunct="1"/>
            <a:r>
              <a:rPr lang="ru-RU" altLang="ru-RU" sz="2000">
                <a:solidFill>
                  <a:srgbClr val="FFF3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 для детей дошкольного и младшего школьного возраста была открыта группа художественного развития детей «Цветик-семицветик».</a:t>
            </a:r>
          </a:p>
        </p:txBody>
      </p:sp>
    </p:spTree>
  </p:cSld>
  <p:clrMapOvr>
    <a:masterClrMapping/>
  </p:clrMapOvr>
  <p:transition advTm="7301">
    <p:comb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60" t="5785" r="6111" b="7251"/>
          <a:stretch/>
        </p:blipFill>
        <p:spPr>
          <a:xfrm>
            <a:off x="395536" y="246099"/>
            <a:ext cx="3960440" cy="3168353"/>
          </a:xfrm>
          <a:noFill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49" y="980728"/>
            <a:ext cx="4089147" cy="406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http://www.schoolrm.ru/schools/hud4sar/upload/news/DSC09158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1" t="7702" r="5835" b="9552"/>
          <a:stretch/>
        </p:blipFill>
        <p:spPr bwMode="auto">
          <a:xfrm>
            <a:off x="251519" y="3604066"/>
            <a:ext cx="4248473" cy="288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51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3102" y="0"/>
            <a:ext cx="4139952" cy="381375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i="1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ГОРОДСКИХ </a:t>
            </a:r>
            <a:br>
              <a:rPr lang="ru-RU" sz="2400" b="1" i="1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РЕСПУБЛИКАНСКИХ МЕРОПРИЯТИЯХ</a:t>
            </a:r>
          </a:p>
        </p:txBody>
      </p:sp>
      <p:pic>
        <p:nvPicPr>
          <p:cNvPr id="55300" name="Picture 4" descr="C:\Users\admin\Desktop\Рабочий стол\коллектив ДХШ №4\16.02.11 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2"/>
          <a:stretch/>
        </p:blipFill>
        <p:spPr bwMode="auto">
          <a:xfrm>
            <a:off x="4499992" y="3605270"/>
            <a:ext cx="4247808" cy="303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C:\Users\admin\Desktop\Рабочий стол\коллектив ДХШ №4\IMG_5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4" y="3577066"/>
            <a:ext cx="4142644" cy="310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http://www.schoolrm.ru/upload/iblock/737/img_2199._previ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37" t="12684"/>
          <a:stretch/>
        </p:blipFill>
        <p:spPr bwMode="auto">
          <a:xfrm>
            <a:off x="2771800" y="1098209"/>
            <a:ext cx="2816207" cy="231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7709"/>
            <a:ext cx="2482272" cy="3309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/>
          <a:srcRect l="2783" t="6173" r="-2252" b="18051"/>
          <a:stretch/>
        </p:blipFill>
        <p:spPr>
          <a:xfrm>
            <a:off x="6103997" y="1294682"/>
            <a:ext cx="2088659" cy="2121534"/>
          </a:xfrm>
          <a:prstGeom prst="rect">
            <a:avLst/>
          </a:prstGeom>
        </p:spPr>
      </p:pic>
    </p:spTree>
  </p:cSld>
  <p:clrMapOvr>
    <a:masterClrMapping/>
  </p:clrMapOvr>
  <p:transition advTm="464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963"/>
            <a:ext cx="7364366" cy="1333761"/>
          </a:xfrm>
          <a:extLst/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РЕСПУБЛИКАНСКИЙ ФЕСТИВАЛЬ  НАРОДНОГО ТВОРЧЕСТВА «ШУМБРАТ, МОРДОВИЯ!»</a:t>
            </a:r>
          </a:p>
        </p:txBody>
      </p:sp>
      <p:pic>
        <p:nvPicPr>
          <p:cNvPr id="3074" name="Picture 2" descr="C:\Users\Аня\Desktop\школа\шумбрат 2010\DSC06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9" y="4005064"/>
            <a:ext cx="3548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Аня\Desktop\школа\шумбрат 2010\DSC06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11" y="1628800"/>
            <a:ext cx="2897433" cy="217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Аня\Desktop\школа\шумбрат 2010\DSC06364.JPG"/>
          <p:cNvPicPr>
            <a:picLocks noChangeAspect="1" noChangeArrowheads="1"/>
          </p:cNvPicPr>
          <p:nvPr/>
        </p:nvPicPr>
        <p:blipFill rotWithShape="1">
          <a:blip r:embed="rId4" cstate="print"/>
          <a:srcRect r="9139"/>
          <a:stretch/>
        </p:blipFill>
        <p:spPr bwMode="auto">
          <a:xfrm>
            <a:off x="395536" y="2204864"/>
            <a:ext cx="4608512" cy="380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631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0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11515"/>
            <a:ext cx="7901014" cy="1143000"/>
          </a:xfrm>
          <a:extLst/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ОТКРЫТЫЙ ГОРОДСКОЙ БЬЕННАЛЕ ИСКУССТВ</a:t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«САРАНСК - ГОРОД ТВОРЧЕСТВА ЮНЫХ»</a:t>
            </a:r>
          </a:p>
        </p:txBody>
      </p:sp>
      <p:pic>
        <p:nvPicPr>
          <p:cNvPr id="6146" name="Picture 2" descr="C:\Users\Аня\Desktop\школа\Школа 2010-11\12.06.10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269580"/>
            <a:ext cx="306228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Аня\Desktop\школа\Школа 2010-11\12.06.10 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315618"/>
            <a:ext cx="30003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Users\Аня\Desktop\школа\Школа 2010-11\12.06.10 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500188"/>
            <a:ext cx="30003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Аня\Desktop\школа\Школа 2010-11\12.06.10 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9" y="1500188"/>
            <a:ext cx="3202957" cy="240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C:\Users\Аня\Desktop\школа\Школа 2010-11\12.06.10 0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143375"/>
            <a:ext cx="19462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C:\Users\Аня\Desktop\школа\Школа 2010-11\12.06.10 0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82" y="1335775"/>
            <a:ext cx="19462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97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ФОТО\2012-2013\VIIВсероссийская выставка-ярмарка народных промыслов и ремёсел ТЕВ 2012\IMGP78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3" t="3972" r="-1" b="6881"/>
          <a:stretch/>
        </p:blipFill>
        <p:spPr bwMode="auto">
          <a:xfrm>
            <a:off x="3496740" y="3763325"/>
            <a:ext cx="2392213" cy="284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952" y="188640"/>
            <a:ext cx="7929048" cy="1292580"/>
          </a:xfrm>
          <a:extLst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tx1"/>
                </a:solidFill>
              </a:rPr>
              <a:t>ВСЕРОССИЙСКАЯ ВЫСТАВКА-ЯРМАРКА НАРОДНЫХ ПРОМЫСЛОВ И РЕМЁСЕЛ «ТЕВ»</a:t>
            </a:r>
            <a:r>
              <a:rPr lang="ru-RU" sz="2800" dirty="0">
                <a:solidFill>
                  <a:schemeClr val="tx1"/>
                </a:solidFill>
              </a:rPr>
              <a:t> 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 descr="C:\Users\Аня\Desktop\школа\ввц 2010\DSC06284.JPG"/>
          <p:cNvPicPr>
            <a:picLocks noChangeAspect="1" noChangeArrowheads="1"/>
          </p:cNvPicPr>
          <p:nvPr/>
        </p:nvPicPr>
        <p:blipFill rotWithShape="1">
          <a:blip r:embed="rId3" cstate="print"/>
          <a:srcRect r="1857" b="8756"/>
          <a:stretch/>
        </p:blipFill>
        <p:spPr bwMode="auto">
          <a:xfrm>
            <a:off x="660830" y="3700004"/>
            <a:ext cx="2395115" cy="2968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Аня\Desktop\школа\ввц 2010\DSC06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486" y="1914067"/>
            <a:ext cx="2679700" cy="357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:\Users\Аня\Desktop\школа\ввц 2010\DSC06295.JPG"/>
          <p:cNvPicPr>
            <a:picLocks noChangeAspect="1" noChangeArrowheads="1"/>
          </p:cNvPicPr>
          <p:nvPr/>
        </p:nvPicPr>
        <p:blipFill rotWithShape="1">
          <a:blip r:embed="rId5" cstate="print"/>
          <a:srcRect l="14278" t="-755" r="-910" b="6625"/>
          <a:stretch/>
        </p:blipFill>
        <p:spPr bwMode="auto">
          <a:xfrm>
            <a:off x="386196" y="1341800"/>
            <a:ext cx="2776282" cy="2263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C:\Users\Аня\Desktop\школа\ввц 2010\DSC062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6101" y="1405122"/>
            <a:ext cx="2860762" cy="2146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5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720" y="260648"/>
            <a:ext cx="7490792" cy="135632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u="sng" dirty="0">
                <a:solidFill>
                  <a:srgbClr val="00B0F0"/>
                </a:solidFill>
              </a:rPr>
              <a:t>ТЫСЯЧЕЛЕТИЕ ЕДИНЕНИЯ МОРДОВСКОГО НАРОДА С НАРОДАМИ РОССИИ</a:t>
            </a:r>
            <a:br>
              <a:rPr lang="ru-RU" sz="2800" b="1" i="1" u="sng" dirty="0">
                <a:solidFill>
                  <a:srgbClr val="00B0F0"/>
                </a:solidFill>
              </a:rPr>
            </a:br>
            <a:endParaRPr lang="ru-RU" sz="2800" b="1" i="1" u="sng" dirty="0">
              <a:solidFill>
                <a:srgbClr val="00B0F0"/>
              </a:solidFill>
            </a:endParaRPr>
          </a:p>
        </p:txBody>
      </p:sp>
      <p:pic>
        <p:nvPicPr>
          <p:cNvPr id="43010" name="Picture 2" descr="http://upload.schoolrm.ru/iblock/a9f/P1130201_pre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12" y="1268760"/>
            <a:ext cx="7272808" cy="545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624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DSC035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03" y="1268760"/>
            <a:ext cx="3002638" cy="225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-496043"/>
            <a:ext cx="9133506" cy="2592288"/>
          </a:xfrm>
        </p:spPr>
        <p:txBody>
          <a:bodyPr lIns="92075" tIns="46038" rIns="92075" bIns="46038" anchor="ctr"/>
          <a:lstStyle/>
          <a:p>
            <a:pPr algn="ctr" eaLnBrk="1" hangingPunct="1"/>
            <a:r>
              <a:rPr lang="ru-RU" altLang="ru-RU" sz="2600" b="1" i="1" u="sng" dirty="0">
                <a:solidFill>
                  <a:srgbClr val="FF0000"/>
                </a:solidFill>
                <a:latin typeface="Arial" panose="020B0604020202020204" pitchFamily="34" charset="0"/>
              </a:rPr>
              <a:t>ГРУППА РАННЕГО ХУДОЖЕСТВЕННОГО РАЗВИТИЯ</a:t>
            </a:r>
            <a:br>
              <a:rPr lang="ru-RU" altLang="ru-RU" sz="2600" b="1" i="1" u="sng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altLang="ru-RU" sz="2600" b="1" i="1" u="sng" dirty="0">
                <a:solidFill>
                  <a:srgbClr val="FF0000"/>
                </a:solidFill>
                <a:latin typeface="Arial" panose="020B0604020202020204" pitchFamily="34" charset="0"/>
              </a:rPr>
              <a:t>«ЦВЕТИК-СЕМИЦВЕТИК»</a:t>
            </a:r>
            <a:r>
              <a:rPr lang="ru-RU" altLang="ru-RU" sz="2600" u="sng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ru-RU" altLang="ru-RU" sz="2600" u="sng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altLang="ru-RU" sz="2600" u="sng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0183" name="Picture 7" descr="DSC035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4369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8" descr="http://upload.schoolrm.ru/iblock/008/DSCN3821_previ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57" y="3749920"/>
            <a:ext cx="4067944" cy="305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4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IMG_11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9639"/>
            <a:ext cx="4306274" cy="32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DSC035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04456" cy="273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DSC035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699341" cy="535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22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50" y="185505"/>
            <a:ext cx="2353648" cy="3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74" y="3634178"/>
            <a:ext cx="4308476" cy="3044825"/>
          </a:xfrm>
          <a:noFill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7227"/>
            <a:ext cx="4135299" cy="310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4" y="214311"/>
            <a:ext cx="2427184" cy="331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86491"/>
            <a:ext cx="3697175" cy="277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6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589712" cy="12811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САЙТ ШКОЛЫ</a:t>
            </a:r>
            <a:br>
              <a:rPr lang="ru-RU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http://hud4sar.schoolrm.ru/</a:t>
            </a:r>
            <a:endParaRPr lang="ru-RU" b="1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2817" r="341" b="5634"/>
          <a:stretch/>
        </p:blipFill>
        <p:spPr>
          <a:xfrm>
            <a:off x="234699" y="1772816"/>
            <a:ext cx="8783594" cy="4536504"/>
          </a:xfrm>
          <a:prstGeom prst="rect">
            <a:avLst/>
          </a:prstGeom>
        </p:spPr>
      </p:pic>
    </p:spTree>
  </p:cSld>
  <p:clrMapOvr>
    <a:masterClrMapping/>
  </p:clrMapOvr>
  <p:transition advTm="3978"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550" y="1157288"/>
            <a:ext cx="8496300" cy="27701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 dirty="0">
                <a:solidFill>
                  <a:srgbClr val="FFF39D"/>
                </a:solidFill>
                <a:latin typeface="Century Schoolbook"/>
                <a:ea typeface="+mj-ea"/>
                <a:cs typeface="+mj-cs"/>
              </a:rPr>
              <a:t>–</a:t>
            </a:r>
            <a:r>
              <a:rPr lang="ru-RU" sz="2200" b="1" kern="0" dirty="0">
                <a:solidFill>
                  <a:prstClr val="black"/>
                </a:solidFill>
                <a:latin typeface="Century Schoolbook"/>
                <a:ea typeface="+mj-ea"/>
                <a:cs typeface="+mj-cs"/>
              </a:rPr>
              <a:t> </a:t>
            </a:r>
            <a:r>
              <a:rPr lang="ru-RU" sz="2200" b="1" kern="0" dirty="0">
                <a:solidFill>
                  <a:srgbClr val="FFF39D"/>
                </a:solidFill>
                <a:latin typeface="Century Schoolbook"/>
                <a:ea typeface="+mj-ea"/>
                <a:cs typeface="+mj-cs"/>
              </a:rPr>
              <a:t>самое большое, здесь обучаются </a:t>
            </a:r>
            <a:r>
              <a:rPr lang="ru-RU" sz="2200" b="1" kern="0" dirty="0" smtClean="0">
                <a:solidFill>
                  <a:srgbClr val="FFF39D"/>
                </a:solidFill>
                <a:latin typeface="Century Schoolbook"/>
                <a:ea typeface="+mj-ea"/>
                <a:cs typeface="+mj-cs"/>
              </a:rPr>
              <a:t>263</a:t>
            </a:r>
            <a:r>
              <a:rPr lang="ru-RU" sz="2200" b="1" kern="0" dirty="0" smtClean="0">
                <a:solidFill>
                  <a:srgbClr val="FFF39D"/>
                </a:solidFill>
                <a:latin typeface="Century Schoolbook"/>
                <a:ea typeface="+mj-ea"/>
                <a:cs typeface="+mj-cs"/>
              </a:rPr>
              <a:t> </a:t>
            </a:r>
            <a:r>
              <a:rPr lang="ru-RU" sz="2200" b="1" kern="0" dirty="0">
                <a:solidFill>
                  <a:srgbClr val="FFF39D"/>
                </a:solidFill>
                <a:latin typeface="Century Schoolbook"/>
                <a:ea typeface="+mj-ea"/>
                <a:cs typeface="+mj-cs"/>
              </a:rPr>
              <a:t>учащихся. За 5 лет обучения дети занимаются академическим рисунком, живописью, композицией, декоративной композицией, историей искусств, росписью. На живописном отделении сформировался молодой педагогический коллектив. </a:t>
            </a:r>
            <a:br>
              <a:rPr lang="ru-RU" sz="2200" b="1" kern="0" dirty="0">
                <a:solidFill>
                  <a:srgbClr val="FFF39D"/>
                </a:solidFill>
                <a:latin typeface="Century Schoolbook"/>
                <a:ea typeface="+mj-ea"/>
                <a:cs typeface="+mj-cs"/>
              </a:rPr>
            </a:br>
            <a:r>
              <a:rPr lang="ru-RU" sz="2200" b="1" kern="0" dirty="0">
                <a:solidFill>
                  <a:srgbClr val="FFF39D"/>
                </a:solidFill>
                <a:latin typeface="Century Schoolbook"/>
                <a:ea typeface="+mj-ea"/>
                <a:cs typeface="+mj-cs"/>
              </a:rPr>
              <a:t/>
            </a:r>
            <a:br>
              <a:rPr lang="ru-RU" sz="2200" b="1" kern="0" dirty="0">
                <a:solidFill>
                  <a:srgbClr val="FFF39D"/>
                </a:solidFill>
                <a:latin typeface="Century Schoolbook"/>
                <a:ea typeface="+mj-ea"/>
                <a:cs typeface="+mj-cs"/>
              </a:rPr>
            </a:br>
            <a:r>
              <a:rPr lang="ru-RU" sz="2000" b="1" kern="0" cap="small" dirty="0">
                <a:solidFill>
                  <a:srgbClr val="FFF39D">
                    <a:lumMod val="90000"/>
                  </a:srgbClr>
                </a:solidFill>
                <a:latin typeface="Century Schoolbook"/>
                <a:ea typeface="+mj-ea"/>
                <a:cs typeface="+mj-cs"/>
              </a:rPr>
              <a:t> 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5029" y="203126"/>
            <a:ext cx="822598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Живописное отделение</a:t>
            </a:r>
          </a:p>
        </p:txBody>
      </p:sp>
      <p:pic>
        <p:nvPicPr>
          <p:cNvPr id="21508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19" b="150"/>
          <a:stretch>
            <a:fillRect/>
          </a:stretch>
        </p:blipFill>
        <p:spPr bwMode="auto">
          <a:xfrm>
            <a:off x="950913" y="3573463"/>
            <a:ext cx="357981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390366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28">
    <p:comb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06730" cy="100811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ЮБИЛЕЙНАЯ ВЫСТАВКА</a:t>
            </a:r>
            <a:br>
              <a:rPr lang="ru-RU" sz="2800" b="1" i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«НАМ – </a:t>
            </a:r>
            <a:r>
              <a:rPr lang="ru-RU" sz="2800" b="1" i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2800" b="1" i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ЛЕТ!»</a:t>
            </a:r>
          </a:p>
        </p:txBody>
      </p:sp>
      <p:pic>
        <p:nvPicPr>
          <p:cNvPr id="27651" name="Picture 1" descr="C:\Users\admin\Desktop\Рабочий стол\2012-2013\юбилей 35\юбилей школы от Лили Солуяновой\DSC_0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1124744"/>
            <a:ext cx="2894936" cy="1917196"/>
          </a:xfrm>
          <a:noFill/>
        </p:spPr>
      </p:pic>
      <p:pic>
        <p:nvPicPr>
          <p:cNvPr id="27652" name="Picture 2" descr="C:\Users\admin\Desktop\Рабочий стол\2012-2013\юбилей 35\юбилей школы от Лили Солуяновой\DSC_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21" y="1111921"/>
            <a:ext cx="2914380" cy="19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6" t="9355" r="2379" b="19529"/>
          <a:stretch/>
        </p:blipFill>
        <p:spPr bwMode="auto">
          <a:xfrm>
            <a:off x="1331640" y="3212976"/>
            <a:ext cx="6970335" cy="339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57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54" y="332656"/>
            <a:ext cx="9029220" cy="5976664"/>
          </a:xfrm>
          <a:prstGeom prst="rect">
            <a:avLst/>
          </a:prstGeom>
        </p:spPr>
      </p:pic>
    </p:spTree>
  </p:cSld>
  <p:clrMapOvr>
    <a:masterClrMapping/>
  </p:clrMapOvr>
  <p:transition advTm="2542">
    <p:comb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60648"/>
            <a:ext cx="3958157" cy="5976664"/>
          </a:xfrm>
          <a:noFill/>
        </p:spPr>
      </p:pic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4" r="32698"/>
          <a:stretch>
            <a:fillRect/>
          </a:stretch>
        </p:blipFill>
        <p:spPr bwMode="auto">
          <a:xfrm>
            <a:off x="4283968" y="817939"/>
            <a:ext cx="4705240" cy="486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12">
    <p:comb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3362" y="331273"/>
            <a:ext cx="3978073" cy="6005870"/>
          </a:xfrm>
          <a:noFill/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91" t="21480" r="21053" b="11687"/>
          <a:stretch/>
        </p:blipFill>
        <p:spPr bwMode="auto">
          <a:xfrm>
            <a:off x="683568" y="331273"/>
            <a:ext cx="3702906" cy="604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25">
    <p:comb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84" t="11076" r="9173"/>
          <a:stretch/>
        </p:blipFill>
        <p:spPr>
          <a:xfrm>
            <a:off x="467544" y="404664"/>
            <a:ext cx="8352928" cy="5934356"/>
          </a:xfrm>
          <a:noFill/>
        </p:spPr>
      </p:pic>
    </p:spTree>
  </p:cSld>
  <p:clrMapOvr>
    <a:masterClrMapping/>
  </p:clrMapOvr>
  <p:transition advTm="1966">
    <p:comb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7467600" cy="1143001"/>
          </a:xfrm>
        </p:spPr>
        <p:txBody>
          <a:bodyPr/>
          <a:lstStyle/>
          <a:p>
            <a:pPr eaLnBrk="1" hangingPunct="1"/>
            <a:r>
              <a:rPr lang="ru-RU" altLang="ru-RU" sz="4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О НАС </a:t>
            </a:r>
            <a:br>
              <a:rPr lang="ru-RU" altLang="ru-RU" sz="4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altLang="ru-RU" sz="4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ПИШУТ…</a:t>
            </a:r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888" y="476672"/>
            <a:ext cx="5000156" cy="5932388"/>
          </a:xfrm>
          <a:noFill/>
        </p:spPr>
      </p:pic>
    </p:spTree>
  </p:cSld>
  <p:clrMapOvr>
    <a:masterClrMapping/>
  </p:clrMapOvr>
  <p:transition advTm="5694">
    <p:comb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30752" cy="164435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НАГРАЖДЕНИЕ В ГОСУДАРСТВЕННОЙ ДУМЕ Г.МОСКВА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7883" y="1919848"/>
            <a:ext cx="6296517" cy="4724373"/>
          </a:xfrm>
          <a:noFill/>
        </p:spPr>
      </p:pic>
    </p:spTree>
  </p:cSld>
  <p:clrMapOvr>
    <a:masterClrMapping/>
  </p:clrMapOvr>
  <p:transition advTm="3760">
    <p:comb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/>
          </p:cNvSpPr>
          <p:nvPr>
            <p:ph type="subTitle" idx="1"/>
          </p:nvPr>
        </p:nvSpPr>
        <p:spPr>
          <a:xfrm>
            <a:off x="899592" y="2517063"/>
            <a:ext cx="4176464" cy="4165351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0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школы: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430032, Республика Мордовия, 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Саранск,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alt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М.Расковой</a:t>
            </a: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д.15-б</a:t>
            </a:r>
            <a:endParaRPr lang="ru-RU" altLang="ru-RU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Телефон/факс: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8(834-2)35-27-09</a:t>
            </a:r>
          </a:p>
        </p:txBody>
      </p:sp>
      <p:pic>
        <p:nvPicPr>
          <p:cNvPr id="48132" name="Picture 4" descr="IMG_73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847">
            <a:off x="4646384" y="3704338"/>
            <a:ext cx="4153035" cy="2768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426132"/>
            <a:ext cx="71287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Добро пожаловать</a:t>
            </a:r>
          </a:p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МИР ТВОРЧЕСТВА !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advTm="10062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2"/>
          <a:stretch>
            <a:fillRect/>
          </a:stretch>
        </p:blipFill>
        <p:spPr bwMode="auto">
          <a:xfrm>
            <a:off x="4716463" y="212725"/>
            <a:ext cx="3527425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D:\ФОТО\2013-2014\фото уроки 2014\DSC_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45" b="3294"/>
          <a:stretch>
            <a:fillRect/>
          </a:stretch>
        </p:blipFill>
        <p:spPr bwMode="auto">
          <a:xfrm>
            <a:off x="539750" y="217488"/>
            <a:ext cx="37877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141663"/>
            <a:ext cx="507365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6700"/>
            <a:ext cx="4033837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8288"/>
            <a:ext cx="3827462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29">
    <p:comb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30" b="11765"/>
          <a:stretch>
            <a:fillRect/>
          </a:stretch>
        </p:blipFill>
        <p:spPr bwMode="auto">
          <a:xfrm>
            <a:off x="431800" y="230188"/>
            <a:ext cx="4175125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284538"/>
            <a:ext cx="4175125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92488"/>
            <a:ext cx="40036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60350"/>
            <a:ext cx="38163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 descr="IMG_00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5" t="15179" r="7762" b="4349"/>
          <a:stretch>
            <a:fillRect/>
          </a:stretch>
        </p:blipFill>
        <p:spPr bwMode="auto">
          <a:xfrm>
            <a:off x="3085031" y="343671"/>
            <a:ext cx="26495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IMG_01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7" t="11307" r="6628" b="4086"/>
          <a:stretch>
            <a:fillRect/>
          </a:stretch>
        </p:blipFill>
        <p:spPr bwMode="auto">
          <a:xfrm>
            <a:off x="4335857" y="3933056"/>
            <a:ext cx="3896777" cy="268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IMG_01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04" t="-1273" r="6297" b="3407"/>
          <a:stretch>
            <a:fillRect/>
          </a:stretch>
        </p:blipFill>
        <p:spPr bwMode="auto">
          <a:xfrm>
            <a:off x="903930" y="3933056"/>
            <a:ext cx="3147370" cy="271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IMG_01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78" t="6586" r="8931" b="15643"/>
          <a:stretch>
            <a:fillRect/>
          </a:stretch>
        </p:blipFill>
        <p:spPr bwMode="auto">
          <a:xfrm>
            <a:off x="5967961" y="332656"/>
            <a:ext cx="2719388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весна 05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40"/>
          <a:stretch/>
        </p:blipFill>
        <p:spPr bwMode="auto">
          <a:xfrm>
            <a:off x="262098" y="332656"/>
            <a:ext cx="2572628" cy="3342418"/>
          </a:xfrm>
          <a:prstGeom prst="rect">
            <a:avLst/>
          </a:prstGeom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606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ПОДВОДНЫЙ МИР 0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02" t="3812" r="8224"/>
          <a:stretch>
            <a:fillRect/>
          </a:stretch>
        </p:blipFill>
        <p:spPr>
          <a:xfrm>
            <a:off x="4500563" y="333375"/>
            <a:ext cx="4248150" cy="6329363"/>
          </a:xfrm>
          <a:noFill/>
        </p:spPr>
      </p:pic>
      <p:pic>
        <p:nvPicPr>
          <p:cNvPr id="5" name="Picture 16" descr="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62" t="5821" r="12011" b="5215"/>
          <a:stretch/>
        </p:blipFill>
        <p:spPr bwMode="auto">
          <a:xfrm>
            <a:off x="976313" y="333375"/>
            <a:ext cx="2268537" cy="3238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</p:pic>
      <p:pic>
        <p:nvPicPr>
          <p:cNvPr id="6" name="Picture 14" descr="Отсканировано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89" t="3503" r="4987" b="5829"/>
          <a:stretch>
            <a:fillRect/>
          </a:stretch>
        </p:blipFill>
        <p:spPr bwMode="auto">
          <a:xfrm>
            <a:off x="323850" y="3781425"/>
            <a:ext cx="38496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7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F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3550" y="260350"/>
            <a:ext cx="2160588" cy="2881313"/>
          </a:xfrm>
          <a:noFill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265612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30563"/>
            <a:ext cx="4103688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64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Легкий дым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2637</TotalTime>
  <Words>476</Words>
  <Application>Microsoft Office PowerPoint</Application>
  <PresentationFormat>Экран (4:3)</PresentationFormat>
  <Paragraphs>43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Легкий дым</vt:lpstr>
      <vt:lpstr>"Детская  художественная  школа №4 "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Учащиеся и преподаватели являются постоянными участниками и победителями международных, Всероссийских, Республиканских и городских выставок и конкурсов. Из детских работ формируются передвижные выставки для образовательных школ города.  </vt:lpstr>
      <vt:lpstr>На отделении ведется и внеклассная работа: экскурсии в музеи, на выставки города Саранска, в мастерские художников,  проведение внеклассных мероприятий «Посвящение в юные художники», «Никто не забыт, ничто  не забыто», «Выпускной вечер» и др.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УЧАСТИЕ В ГОРОДСКИХ  И РЕСПУБЛИКАНСКИХ МЕРОПРИЯТИЯХ</vt:lpstr>
      <vt:lpstr>РЕСПУБЛИКАНСКИЙ ФЕСТИВАЛЬ  НАРОДНОГО ТВОРЧЕСТВА «ШУМБРАТ, МОРДОВИЯ!»</vt:lpstr>
      <vt:lpstr>ОТКРЫТЫЙ ГОРОДСКОЙ БЬЕННАЛЕ ИСКУССТВ  «САРАНСК - ГОРОД ТВОРЧЕСТВА ЮНЫХ»</vt:lpstr>
      <vt:lpstr>ВСЕРОССИЙСКАЯ ВЫСТАВКА-ЯРМАРКА НАРОДНЫХ ПРОМЫСЛОВ И РЕМЁСЕЛ «ТЕВ» </vt:lpstr>
      <vt:lpstr>ТЫСЯЧЕЛЕТИЕ ЕДИНЕНИЯ МОРДОВСКОГО НАРОДА С НАРОДАМИ РОССИИ </vt:lpstr>
      <vt:lpstr>ГРУППА РАННЕГО ХУДОЖЕСТВЕННОГО РАЗВИТИЯ «ЦВЕТИК-СЕМИЦВЕТИК»  </vt:lpstr>
      <vt:lpstr>Слайд 27</vt:lpstr>
      <vt:lpstr>Слайд 28</vt:lpstr>
      <vt:lpstr>САЙТ ШКОЛЫ http://hud4sar.schoolrm.ru/</vt:lpstr>
      <vt:lpstr>ЮБИЛЕЙНАЯ ВЫСТАВКА  «НАМ – 40 ЛЕТ!»</vt:lpstr>
      <vt:lpstr>Слайд 31</vt:lpstr>
      <vt:lpstr>Слайд 32</vt:lpstr>
      <vt:lpstr>Слайд 33</vt:lpstr>
      <vt:lpstr>Слайд 34</vt:lpstr>
      <vt:lpstr>О НАС  ПИШУТ…</vt:lpstr>
      <vt:lpstr>НАГРАЖДЕНИЕ В ГОСУДАРСТВЕННОЙ ДУМЕ Г.МОСКВА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"Детская  художественная  школа №4 "</dc:title>
  <dc:creator>Аня</dc:creator>
  <cp:lastModifiedBy>User</cp:lastModifiedBy>
  <cp:revision>170</cp:revision>
  <dcterms:created xsi:type="dcterms:W3CDTF">2011-03-18T18:43:43Z</dcterms:created>
  <dcterms:modified xsi:type="dcterms:W3CDTF">2022-06-29T07:26:37Z</dcterms:modified>
</cp:coreProperties>
</file>