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6" r:id="rId2"/>
    <p:sldId id="295" r:id="rId3"/>
    <p:sldId id="279" r:id="rId4"/>
    <p:sldId id="258" r:id="rId5"/>
    <p:sldId id="260" r:id="rId6"/>
    <p:sldId id="261" r:id="rId7"/>
    <p:sldId id="280" r:id="rId8"/>
    <p:sldId id="285" r:id="rId9"/>
    <p:sldId id="284" r:id="rId10"/>
    <p:sldId id="262" r:id="rId11"/>
    <p:sldId id="263" r:id="rId12"/>
    <p:sldId id="265" r:id="rId13"/>
    <p:sldId id="266" r:id="rId14"/>
    <p:sldId id="297" r:id="rId15"/>
    <p:sldId id="281" r:id="rId16"/>
    <p:sldId id="270" r:id="rId17"/>
    <p:sldId id="271" r:id="rId18"/>
    <p:sldId id="272" r:id="rId19"/>
    <p:sldId id="288" r:id="rId20"/>
    <p:sldId id="289" r:id="rId21"/>
    <p:sldId id="274" r:id="rId22"/>
    <p:sldId id="287" r:id="rId23"/>
    <p:sldId id="286" r:id="rId24"/>
    <p:sldId id="290" r:id="rId25"/>
    <p:sldId id="291" r:id="rId26"/>
    <p:sldId id="292" r:id="rId27"/>
    <p:sldId id="293" r:id="rId28"/>
    <p:sldId id="275" r:id="rId29"/>
    <p:sldId id="294" r:id="rId30"/>
    <p:sldId id="298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0E4B3-5AD5-4807-95D8-C79FFF960CF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B6B14-1054-4EDB-A812-A210E6C6D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CDAE4-1B3A-40BA-8EE3-F05A4080EE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7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4.jpeg"/><Relationship Id="rId4" Type="http://schemas.openxmlformats.org/officeDocument/2006/relationships/image" Target="../media/image48.jpeg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2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– грамматических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 языка и развитие связной речи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 гостях у Старичка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Лесовичка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(старшая логопедическая группа)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Подготовила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Ермакова С.Г.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учитель – логопед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высшей квалификационной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категории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Какой гриб лишний?</a:t>
            </a:r>
            <a:endParaRPr lang="ru-RU" b="1" dirty="0"/>
          </a:p>
        </p:txBody>
      </p:sp>
      <p:pic>
        <p:nvPicPr>
          <p:cNvPr id="7170" name="Picture 2" descr="Грибы. Засолка осенних опят. Рецепты и фото. Как приготовить Грибы. Засолка осенних опят - Готовим быст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4071966" cy="3214711"/>
          </a:xfrm>
          <a:prstGeom prst="rect">
            <a:avLst/>
          </a:prstGeom>
          <a:noFill/>
        </p:spPr>
      </p:pic>
      <p:pic>
        <p:nvPicPr>
          <p:cNvPr id="7172" name="Picture 4" descr="Грибы / Ожидаемые события / Последние события в мире и регионе - Фолту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642918"/>
            <a:ext cx="3833806" cy="3143272"/>
          </a:xfrm>
          <a:prstGeom prst="rect">
            <a:avLst/>
          </a:prstGeom>
          <a:noFill/>
        </p:spPr>
      </p:pic>
      <p:pic>
        <p:nvPicPr>
          <p:cNvPr id="7" name="Рисунок 6" descr="72985633_1509321_354_ava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000504"/>
            <a:ext cx="3857652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Грибы, съедобные, несъедобные, ядовитые, как собирать &quot; Страница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4071966" cy="2857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Собери в корзинку</a:t>
            </a:r>
            <a:endParaRPr lang="ru-RU" b="1" dirty="0"/>
          </a:p>
        </p:txBody>
      </p:sp>
      <p:pic>
        <p:nvPicPr>
          <p:cNvPr id="3" name="Рисунок 2" descr="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14422"/>
            <a:ext cx="2857552" cy="2357454"/>
          </a:xfrm>
          <a:prstGeom prst="rect">
            <a:avLst/>
          </a:prstGeom>
        </p:spPr>
      </p:pic>
      <p:pic>
        <p:nvPicPr>
          <p:cNvPr id="6" name="Рисунок 5" descr="белый гриб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285860"/>
            <a:ext cx="3214710" cy="2214578"/>
          </a:xfrm>
          <a:prstGeom prst="rect">
            <a:avLst/>
          </a:prstGeom>
        </p:spPr>
      </p:pic>
      <p:pic>
        <p:nvPicPr>
          <p:cNvPr id="3074" name="Picture 2" descr="Грибы. Засолка осенних опят. Рецепты и фото. Как приготовить Грибы. Засолка осенних опят - Готовим быстр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2928958" cy="2928958"/>
          </a:xfrm>
          <a:prstGeom prst="rect">
            <a:avLst/>
          </a:prstGeom>
          <a:noFill/>
        </p:spPr>
      </p:pic>
      <p:pic>
        <p:nvPicPr>
          <p:cNvPr id="3076" name="Picture 4" descr="Полезные свойства, применение и признаки отравления мухомором. &quot; Николлет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643314"/>
            <a:ext cx="3286148" cy="3000364"/>
          </a:xfrm>
          <a:prstGeom prst="rect">
            <a:avLst/>
          </a:prstGeom>
          <a:noFill/>
        </p:spPr>
      </p:pic>
      <p:pic>
        <p:nvPicPr>
          <p:cNvPr id="3078" name="Picture 6" descr="Где купить плетеную корзинку? / Павлодарский городской порта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143117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ВЕСЁЛЫЙ СЧЁТ</a:t>
            </a:r>
          </a:p>
        </p:txBody>
      </p:sp>
      <p:pic>
        <p:nvPicPr>
          <p:cNvPr id="6169" name="Picture 25" descr="i?id=143448892-1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0767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i?id=143448892-1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076700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i?id=143448892-1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76700"/>
            <a:ext cx="165576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 descr="i?id=143448892-1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0767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 descr="i?id=143448892-1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75113"/>
            <a:ext cx="165576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 descr="i?id=104833947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41438"/>
            <a:ext cx="15843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 descr="i?id=104833947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341438"/>
            <a:ext cx="15922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 descr="i?id=104833947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341438"/>
            <a:ext cx="15922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4" descr="i?id=104833947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341438"/>
            <a:ext cx="15906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 descr="i?id=104833947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341438"/>
            <a:ext cx="1592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0" name="Rectangle 36"/>
          <p:cNvSpPr>
            <a:spLocks/>
          </p:cNvSpPr>
          <p:nvPr/>
        </p:nvSpPr>
        <p:spPr bwMode="auto">
          <a:xfrm>
            <a:off x="179388" y="3284538"/>
            <a:ext cx="1728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одна лисичка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6181" name="Rectangle 37"/>
          <p:cNvSpPr>
            <a:spLocks/>
          </p:cNvSpPr>
          <p:nvPr/>
        </p:nvSpPr>
        <p:spPr bwMode="auto">
          <a:xfrm>
            <a:off x="107950" y="5805488"/>
            <a:ext cx="172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один мухомор </a:t>
            </a:r>
          </a:p>
        </p:txBody>
      </p:sp>
      <p:sp>
        <p:nvSpPr>
          <p:cNvPr id="6182" name="Rectangle 38"/>
          <p:cNvSpPr>
            <a:spLocks/>
          </p:cNvSpPr>
          <p:nvPr/>
        </p:nvSpPr>
        <p:spPr bwMode="auto">
          <a:xfrm>
            <a:off x="1835150" y="3284538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   две лисички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6183" name="Rectangle 39"/>
          <p:cNvSpPr>
            <a:spLocks/>
          </p:cNvSpPr>
          <p:nvPr/>
        </p:nvSpPr>
        <p:spPr bwMode="auto">
          <a:xfrm>
            <a:off x="3779838" y="3284538"/>
            <a:ext cx="158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latin typeface="Comic Sans MS" pitchFamily="66" charset="0"/>
              </a:rPr>
              <a:t> </a:t>
            </a:r>
            <a:r>
              <a:rPr lang="ru-RU" sz="1600">
                <a:cs typeface="Arial" charset="0"/>
              </a:rPr>
              <a:t>три лисички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6184" name="Rectangle 40"/>
          <p:cNvSpPr>
            <a:spLocks/>
          </p:cNvSpPr>
          <p:nvPr/>
        </p:nvSpPr>
        <p:spPr bwMode="auto">
          <a:xfrm>
            <a:off x="5292725" y="3284538"/>
            <a:ext cx="19431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  четыре лисички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6185" name="Rectangle 41"/>
          <p:cNvSpPr>
            <a:spLocks/>
          </p:cNvSpPr>
          <p:nvPr/>
        </p:nvSpPr>
        <p:spPr bwMode="auto">
          <a:xfrm>
            <a:off x="7235825" y="3284538"/>
            <a:ext cx="1657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 пять лисичек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6186" name="Rectangle 42"/>
          <p:cNvSpPr>
            <a:spLocks/>
          </p:cNvSpPr>
          <p:nvPr/>
        </p:nvSpPr>
        <p:spPr bwMode="auto">
          <a:xfrm>
            <a:off x="1908175" y="5805488"/>
            <a:ext cx="16557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два  мухомора </a:t>
            </a:r>
          </a:p>
        </p:txBody>
      </p:sp>
      <p:sp>
        <p:nvSpPr>
          <p:cNvPr id="6187" name="Rectangle 43"/>
          <p:cNvSpPr>
            <a:spLocks/>
          </p:cNvSpPr>
          <p:nvPr/>
        </p:nvSpPr>
        <p:spPr bwMode="auto">
          <a:xfrm>
            <a:off x="3708400" y="5805488"/>
            <a:ext cx="165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три мухомора </a:t>
            </a:r>
          </a:p>
        </p:txBody>
      </p:sp>
      <p:sp>
        <p:nvSpPr>
          <p:cNvPr id="6188" name="Rectangle 44"/>
          <p:cNvSpPr>
            <a:spLocks/>
          </p:cNvSpPr>
          <p:nvPr/>
        </p:nvSpPr>
        <p:spPr bwMode="auto">
          <a:xfrm flipH="1">
            <a:off x="5364163" y="5805488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четыре мухомора </a:t>
            </a:r>
          </a:p>
        </p:txBody>
      </p:sp>
      <p:sp>
        <p:nvSpPr>
          <p:cNvPr id="6189" name="Rectangle 45"/>
          <p:cNvSpPr>
            <a:spLocks/>
          </p:cNvSpPr>
          <p:nvPr/>
        </p:nvSpPr>
        <p:spPr bwMode="auto">
          <a:xfrm>
            <a:off x="7272338" y="5805488"/>
            <a:ext cx="18716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>
                <a:cs typeface="Arial" charset="0"/>
              </a:rPr>
              <a:t>пять мухоморов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/>
      <p:bldP spid="6181" grpId="0"/>
      <p:bldP spid="6182" grpId="0"/>
      <p:bldP spid="6183" grpId="0"/>
      <p:bldP spid="6184" grpId="0"/>
      <p:bldP spid="6185" grpId="0"/>
      <p:bldP spid="6186" grpId="0"/>
      <p:bldP spid="6187" grpId="0"/>
      <p:bldP spid="6188" grpId="0"/>
      <p:bldP spid="61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387350"/>
            <a:ext cx="9144000" cy="72453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ПОЧЕМУ ОНИ ТАК НАЗЫВАЮТСЯ</a:t>
            </a:r>
          </a:p>
        </p:txBody>
      </p:sp>
      <p:pic>
        <p:nvPicPr>
          <p:cNvPr id="8208" name="Picture 16" descr="0011-014-Snachala-pogovorim-o-dikorastuschikh-rastenija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836613"/>
            <a:ext cx="25987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i-2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613"/>
            <a:ext cx="26638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 descr="i?id=171326680-5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437063"/>
            <a:ext cx="1873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09267e27f877f7d9f32c7cb95b80751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4365625"/>
            <a:ext cx="161131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Rectangle 21"/>
          <p:cNvSpPr>
            <a:spLocks/>
          </p:cNvSpPr>
          <p:nvPr/>
        </p:nvSpPr>
        <p:spPr bwMode="auto">
          <a:xfrm>
            <a:off x="179388" y="4868863"/>
            <a:ext cx="266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>
                <a:cs typeface="Arial" charset="0"/>
              </a:rPr>
              <a:t>берёза</a:t>
            </a:r>
          </a:p>
        </p:txBody>
      </p:sp>
      <p:sp>
        <p:nvSpPr>
          <p:cNvPr id="8214" name="Rectangle 22"/>
          <p:cNvSpPr>
            <a:spLocks/>
          </p:cNvSpPr>
          <p:nvPr/>
        </p:nvSpPr>
        <p:spPr bwMode="auto">
          <a:xfrm flipH="1">
            <a:off x="4932363" y="4797425"/>
            <a:ext cx="2447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>
                <a:cs typeface="Arial" charset="0"/>
              </a:rPr>
              <a:t>осина</a:t>
            </a:r>
          </a:p>
        </p:txBody>
      </p:sp>
      <p:sp>
        <p:nvSpPr>
          <p:cNvPr id="8215" name="Rectangle 23"/>
          <p:cNvSpPr>
            <a:spLocks/>
          </p:cNvSpPr>
          <p:nvPr/>
        </p:nvSpPr>
        <p:spPr bwMode="auto">
          <a:xfrm>
            <a:off x="107950" y="5805488"/>
            <a:ext cx="2592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>
                <a:cs typeface="Arial" charset="0"/>
              </a:rPr>
              <a:t>подберёзовик</a:t>
            </a:r>
          </a:p>
        </p:txBody>
      </p:sp>
      <p:sp>
        <p:nvSpPr>
          <p:cNvPr id="8216" name="Rectangle 24"/>
          <p:cNvSpPr>
            <a:spLocks/>
          </p:cNvSpPr>
          <p:nvPr/>
        </p:nvSpPr>
        <p:spPr bwMode="auto">
          <a:xfrm flipH="1">
            <a:off x="4859338" y="5805488"/>
            <a:ext cx="24495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>
                <a:cs typeface="Arial" charset="0"/>
              </a:rPr>
              <a:t>подосиновик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/>
      <p:bldP spid="8215" grpId="0"/>
      <p:bldP spid="82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1.bp.blogspot.com/-Hw3qUHwvo4E/WhsG8FvXi-I/AAAAAAAABh0/9uo1YFCE5AoCBxTMe0pNxu1H3vFY3okIgCEwYBhgL/s1600/1%25D0%25B9%2B%25284%25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28800"/>
            <a:ext cx="950505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1800" b="1" dirty="0" smtClean="0"/>
              <a:t>Ягодки, как шарики,</a:t>
            </a:r>
            <a:br>
              <a:rPr lang="ru-RU" sz="1800" b="1" dirty="0" smtClean="0"/>
            </a:br>
            <a:r>
              <a:rPr lang="ru-RU" sz="1800" b="1" dirty="0" smtClean="0"/>
              <a:t>Россыпями бус.</a:t>
            </a:r>
            <a:br>
              <a:rPr lang="ru-RU" sz="1800" b="1" dirty="0" smtClean="0"/>
            </a:br>
            <a:r>
              <a:rPr lang="ru-RU" sz="1800" b="1" dirty="0" smtClean="0"/>
              <a:t>Яркие фонарики,</a:t>
            </a:r>
            <a:br>
              <a:rPr lang="ru-RU" sz="1800" b="1" dirty="0" smtClean="0"/>
            </a:br>
            <a:r>
              <a:rPr lang="ru-RU" sz="1800" b="1" dirty="0" smtClean="0"/>
              <a:t>Сочные на вкус.</a:t>
            </a:r>
            <a:br>
              <a:rPr lang="ru-RU" sz="1800" b="1" dirty="0" smtClean="0"/>
            </a:br>
            <a:r>
              <a:rPr lang="ru-RU" sz="1800" b="1" dirty="0" smtClean="0"/>
              <a:t>Ягодки все разные:</a:t>
            </a:r>
            <a:br>
              <a:rPr lang="ru-RU" sz="1800" b="1" dirty="0" smtClean="0"/>
            </a:br>
            <a:r>
              <a:rPr lang="ru-RU" sz="1800" b="1" dirty="0" err="1" smtClean="0"/>
              <a:t>Голубые</a:t>
            </a:r>
            <a:r>
              <a:rPr lang="ru-RU" sz="1800" b="1" dirty="0" smtClean="0"/>
              <a:t>, красные,</a:t>
            </a:r>
            <a:br>
              <a:rPr lang="ru-RU" sz="1800" b="1" dirty="0" smtClean="0"/>
            </a:br>
            <a:r>
              <a:rPr lang="ru-RU" sz="1800" b="1" dirty="0" smtClean="0"/>
              <a:t>Кислые и сладкие,</a:t>
            </a:r>
            <a:br>
              <a:rPr lang="ru-RU" sz="1800" b="1" dirty="0" smtClean="0"/>
            </a:br>
            <a:r>
              <a:rPr lang="ru-RU" sz="1800" b="1" dirty="0" smtClean="0"/>
              <a:t>Ворсистые и гладкие.</a:t>
            </a:r>
            <a:br>
              <a:rPr lang="ru-RU" sz="1800" b="1" dirty="0" smtClean="0"/>
            </a:br>
            <a:r>
              <a:rPr lang="ru-RU" sz="1800" b="1" dirty="0" smtClean="0"/>
              <a:t>Соком ягоды полны.</a:t>
            </a:r>
            <a:br>
              <a:rPr lang="ru-RU" sz="1800" b="1" dirty="0" smtClean="0"/>
            </a:br>
            <a:r>
              <a:rPr lang="ru-RU" sz="1800" b="1" dirty="0" smtClean="0"/>
              <a:t>И целебны и вкусны!</a:t>
            </a:r>
            <a:br>
              <a:rPr lang="ru-RU" sz="1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tatic.tildacdn.com/tild3038-6431-4133-b163-353664303231/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2699792" cy="6480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</a:rPr>
              <a:t>В лесу растут лесные ягоды</a:t>
            </a:r>
            <a:br>
              <a:rPr lang="ru-RU" sz="1800" b="1" dirty="0" smtClean="0">
                <a:solidFill>
                  <a:schemeClr val="accent2"/>
                </a:solidFill>
              </a:rPr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65304"/>
            <a:ext cx="332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 саду растут садовые ягоды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Лесные  ягоды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714380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latin typeface="Monotype Corsiva" pitchFamily="66" charset="0"/>
              </a:rPr>
              <a:t>       </a:t>
            </a:r>
            <a:r>
              <a:rPr lang="ru-RU" sz="4800" dirty="0" smtClean="0">
                <a:latin typeface="Monotype Corsiva" pitchFamily="66" charset="0"/>
              </a:rPr>
              <a:t>Клюква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9" y="1142983"/>
            <a:ext cx="4043362" cy="571505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latin typeface="Monotype Corsiva" pitchFamily="66" charset="0"/>
              </a:rPr>
              <a:t>    </a:t>
            </a:r>
            <a:r>
              <a:rPr lang="ru-RU" sz="4800" dirty="0" smtClean="0">
                <a:latin typeface="Monotype Corsiva" pitchFamily="66" charset="0"/>
              </a:rPr>
              <a:t>Малина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7" name="Picture 8" descr="Брусника в собственном соку Supersadovod - о саде и огороде просто и интересн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211668" cy="4143404"/>
          </a:xfrm>
          <a:prstGeom prst="rect">
            <a:avLst/>
          </a:prstGeom>
          <a:noFill/>
        </p:spPr>
      </p:pic>
      <p:pic>
        <p:nvPicPr>
          <p:cNvPr id="8" name="Picture 2" descr="2011 - Part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1785926"/>
            <a:ext cx="4284693" cy="40719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/>
              <a:t>Ежевика</a:t>
            </a:r>
            <a:r>
              <a:rPr lang="ru-RU" dirty="0" smtClean="0"/>
              <a:t>                </a:t>
            </a:r>
            <a:r>
              <a:rPr lang="ru-RU" b="1" dirty="0" smtClean="0"/>
              <a:t>Голубика</a:t>
            </a:r>
            <a:endParaRPr lang="ru-RU" b="1" dirty="0"/>
          </a:p>
        </p:txBody>
      </p:sp>
      <p:pic>
        <p:nvPicPr>
          <p:cNvPr id="5" name="Picture 4" descr="100ottenkovse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352956" cy="457203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к выращивать и разводить голубику &quot; Mr.How - мы знаем, как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4286280" cy="45720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Рябина</a:t>
            </a:r>
            <a:r>
              <a:rPr lang="ru-RU" dirty="0" smtClean="0"/>
              <a:t>                </a:t>
            </a:r>
            <a:r>
              <a:rPr lang="ru-RU" b="1" dirty="0" smtClean="0"/>
              <a:t>Земляника</a:t>
            </a:r>
            <a:endParaRPr lang="ru-RU" dirty="0"/>
          </a:p>
        </p:txBody>
      </p:sp>
      <p:pic>
        <p:nvPicPr>
          <p:cNvPr id="5" name="Содержимое 4" descr="http://kolyan.net/uploads/posts/2009-09/thumbs/1252228550_img_4063_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r="53"/>
          <a:stretch>
            <a:fillRect/>
          </a:stretch>
        </p:blipFill>
        <p:spPr bwMode="auto">
          <a:xfrm>
            <a:off x="179512" y="1484784"/>
            <a:ext cx="43204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1.liveinternet.ru/images/attach/c/5/87/598/87598511_75995380_60217387_1276339352_0_14f2d_2d50063b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84785"/>
            <a:ext cx="4373794" cy="4418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Desktop\FeWIl3viOaQ.jpg"/>
          <p:cNvPicPr>
            <a:picLocks noChangeAspect="1" noChangeArrowheads="1"/>
          </p:cNvPicPr>
          <p:nvPr/>
        </p:nvPicPr>
        <p:blipFill>
          <a:blip r:embed="rId2" cstate="print"/>
          <a:srcRect t="2751" r="18500" b="8001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2"/>
          </a:xfrm>
        </p:spPr>
        <p:txBody>
          <a:bodyPr/>
          <a:lstStyle/>
          <a:p>
            <a:r>
              <a:rPr lang="ru-RU" b="1" dirty="0" smtClean="0"/>
              <a:t>В гостях у Старичка </a:t>
            </a:r>
            <a:r>
              <a:rPr lang="ru-RU" b="1" dirty="0" err="1" smtClean="0"/>
              <a:t>Лесовичка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Брусника</a:t>
            </a:r>
            <a:r>
              <a:rPr lang="ru-RU" dirty="0" smtClean="0"/>
              <a:t>                </a:t>
            </a:r>
            <a:r>
              <a:rPr lang="ru-RU" b="1" dirty="0" smtClean="0"/>
              <a:t>Бузина</a:t>
            </a:r>
            <a:endParaRPr lang="ru-RU" dirty="0"/>
          </a:p>
        </p:txBody>
      </p:sp>
      <p:pic>
        <p:nvPicPr>
          <p:cNvPr id="5" name="Содержимое 4" descr="&amp;Bcy;&amp;rcy;&amp;ucy;&amp;scy;&amp;ncy;&amp;icy;&amp;kcy;&amp;acy;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320480" cy="4680520"/>
          </a:xfrm>
          <a:prstGeom prst="rect">
            <a:avLst/>
          </a:prstGeom>
          <a:noFill/>
        </p:spPr>
      </p:pic>
      <p:pic>
        <p:nvPicPr>
          <p:cNvPr id="6" name="Содержимое 5" descr="&amp;Bcy;&amp;ucy;&amp;zcy;&amp;icy;&amp;ncy;&amp;acy; &amp;vcy;&amp;ocy;&amp;ncy;&amp;yucy;&amp;chcy;&amp;acy;&amp;yacy; &amp;tcy;&amp;rcy;&amp;acy;&amp;vcy;&amp;yacy;&amp;ncy;&amp;acy;&amp;yacy; -&amp;yacy;&amp;dcy;&amp;ocy;&amp;vcy;&amp;icy;&amp;tcy;&amp;acy;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6016" y="1484784"/>
            <a:ext cx="42442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Ядовитые ягоды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64294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Вороний глаз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71438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Волчья ягода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7" name="Picture 8" descr="МикроМир Лесные ягоды Вороний глаз - ядовитая яго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238116" cy="414340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Офтальмологи открыли &quot;волшебные&quot; свойства волчьей яг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4286280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98072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Задания </a:t>
            </a:r>
            <a:br>
              <a:rPr lang="ru-RU" sz="2800" b="1" dirty="0" smtClean="0"/>
            </a:br>
            <a:r>
              <a:rPr lang="ru-RU" sz="2800" b="1" dirty="0" smtClean="0"/>
              <a:t>от  </a:t>
            </a:r>
            <a:br>
              <a:rPr lang="ru-RU" sz="2800" b="1" dirty="0" smtClean="0"/>
            </a:br>
            <a:r>
              <a:rPr lang="ru-RU" sz="2800" b="1" dirty="0" smtClean="0"/>
              <a:t>Старичка </a:t>
            </a:r>
            <a:r>
              <a:rPr lang="ru-RU" sz="2800" b="1" dirty="0" err="1" smtClean="0"/>
              <a:t>Лесовичка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D:\Desktop\Palchikovyie-igryi.-Za-yagodami.-1200x830.png"/>
          <p:cNvPicPr>
            <a:picLocks noChangeAspect="1" noChangeArrowheads="1"/>
          </p:cNvPicPr>
          <p:nvPr/>
        </p:nvPicPr>
        <p:blipFill>
          <a:blip r:embed="rId3" cstate="print"/>
          <a:srcRect l="1963" t="4602" r="1963" b="9279"/>
          <a:stretch>
            <a:fillRect/>
          </a:stretch>
        </p:blipFill>
        <p:spPr bwMode="auto">
          <a:xfrm>
            <a:off x="179512" y="476672"/>
            <a:ext cx="8784976" cy="5760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В лесу много …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Клюквы</a:t>
            </a:r>
          </a:p>
          <a:p>
            <a:r>
              <a:rPr lang="ru-RU" dirty="0" smtClean="0"/>
              <a:t>Брусники </a:t>
            </a:r>
          </a:p>
        </p:txBody>
      </p:sp>
      <p:pic>
        <p:nvPicPr>
          <p:cNvPr id="13317" name="Picture 4" descr="08_brusn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2708921"/>
            <a:ext cx="56642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oxycoccus_microcarp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5357813" cy="38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Какие ягоды остались? Почему?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smtClean="0"/>
              <a:t>В лесу много …</a:t>
            </a:r>
          </a:p>
        </p:txBody>
      </p:sp>
      <p:pic>
        <p:nvPicPr>
          <p:cNvPr id="14341" name="Picture 4" descr="photo_1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5004048" cy="429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47030206_0_ab90_f194c037_XL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924" y="2924944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r>
              <a:rPr lang="ru-RU" b="1" smtClean="0"/>
              <a:t>Какое варенье?</a:t>
            </a:r>
          </a:p>
        </p:txBody>
      </p:sp>
      <p:pic>
        <p:nvPicPr>
          <p:cNvPr id="16388" name="Picture 4" descr="http://povar.ru/uploads/2c/33/6b/ac/slivovii_djem-46747.jpg"/>
          <p:cNvPicPr>
            <a:picLocks noChangeAspect="1" noChangeArrowheads="1"/>
          </p:cNvPicPr>
          <p:nvPr/>
        </p:nvPicPr>
        <p:blipFill>
          <a:blip r:embed="rId2" cstate="print"/>
          <a:srcRect t="-1717" r="53928"/>
          <a:stretch>
            <a:fillRect/>
          </a:stretch>
        </p:blipFill>
        <p:spPr bwMode="auto">
          <a:xfrm>
            <a:off x="2857500" y="1428750"/>
            <a:ext cx="3071813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MCj043690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MCj043689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00012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MCj043690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571875"/>
            <a:ext cx="3071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oxycoccus_microcarpu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500563"/>
            <a:ext cx="3429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</a:rPr>
              <a:t>Игра «Что в твоем лукошке?»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" name="Picture 20" descr="img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060848"/>
            <a:ext cx="3714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s.by/get_img?ImageId=9043"/>
          <p:cNvPicPr/>
          <p:nvPr/>
        </p:nvPicPr>
        <p:blipFill>
          <a:blip r:embed="rId4" cstate="print"/>
          <a:srcRect b="67"/>
          <a:stretch>
            <a:fillRect/>
          </a:stretch>
        </p:blipFill>
        <p:spPr bwMode="auto">
          <a:xfrm>
            <a:off x="179512" y="4869160"/>
            <a:ext cx="2088232" cy="1872208"/>
          </a:xfrm>
          <a:prstGeom prst="rect">
            <a:avLst/>
          </a:prstGeom>
          <a:noFill/>
        </p:spPr>
      </p:pic>
      <p:pic>
        <p:nvPicPr>
          <p:cNvPr id="6" name="Рисунок 5" descr="&amp;Bcy;&amp;rcy;&amp;ucy;&amp;scy;&amp;ncy;&amp;icy;&amp;kcy;&amp;a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24744"/>
            <a:ext cx="2123306" cy="1728192"/>
          </a:xfrm>
          <a:prstGeom prst="rect">
            <a:avLst/>
          </a:prstGeom>
          <a:noFill/>
        </p:spPr>
      </p:pic>
      <p:pic>
        <p:nvPicPr>
          <p:cNvPr id="7" name="Рисунок 6" descr="http://img1.liveinternet.ru/images/attach/c/5/87/598/87598511_75995380_60217387_1276339352_0_14f2d_2d50063b_XL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24128" y="980728"/>
            <a:ext cx="2232248" cy="1728192"/>
          </a:xfrm>
          <a:prstGeom prst="rect">
            <a:avLst/>
          </a:prstGeom>
          <a:noFill/>
        </p:spPr>
      </p:pic>
      <p:pic>
        <p:nvPicPr>
          <p:cNvPr id="9" name="Picture 4" descr="oxycoccus_microcarpu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941168"/>
            <a:ext cx="2160240" cy="176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МикроМир Лесные ягоды Вороний глаз - ядовитая яго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96952"/>
            <a:ext cx="2088232" cy="1800200"/>
          </a:xfrm>
          <a:prstGeom prst="rect">
            <a:avLst/>
          </a:prstGeom>
          <a:noFill/>
        </p:spPr>
      </p:pic>
      <p:pic>
        <p:nvPicPr>
          <p:cNvPr id="11" name="Picture 2" descr="Офтальмологи открыли &quot;волшебные&quot; свойства волчьей ягод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2852936"/>
            <a:ext cx="2160240" cy="19442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95736" y="6237312"/>
            <a:ext cx="4702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latin typeface="Calibri" pitchFamily="34" charset="0"/>
              </a:rPr>
              <a:t>Какие ягоды остались? Почему?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52 -0.04115 C -0.11128 -0.04578 -0.1243 -0.04485 -0.13923 -0.04323 C -0.14774 -0.03954 -0.15017 -0.0319 -0.15729 -0.02566 C -0.15972 -0.01572 -0.16354 -0.00786 -0.16545 0.00255 C -0.16649 0.00833 -0.16875 0.02012 -0.16875 0.02012 C -0.17257 0.09619 -0.16007 0.17549 -0.17361 0.24925 C -0.175 0.32856 -0.17847 0.40786 -0.17847 0.4874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9456 C 0.01337 -0.10104 0.01129 -0.10774 0.00903 -0.11399 C 0.00278 -0.13271 0.00972 -0.15584 0.01059 -0.17688 C 0.01146 -0.19537 0.01979 -0.23653 0.02709 -0.25202 C 0.03247 -0.27607 0.04288 -0.29503 0.05469 -0.3126 C 0.05608 -0.31468 0.05643 -0.31815 0.05799 -0.31977 C 0.06233 -0.32555 0.07205 -0.33664 0.07761 -0.33942 C 0.08247 -0.34659 0.08577 -0.35075 0.09236 -0.35375 C 0.10104 -0.36254 0.10347 -0.36485 0.11337 -0.36832 C 0.15729 -0.4111 0.21441 -0.38058 0.24722 -0.33202 C 0.24896 -0.32069 0.25122 -0.31607 0.25677 -0.30774 C 0.25868 -0.29965 0.26007 -0.29318 0.26337 -0.28601 C 0.2691 -0.25664 0.2724 -0.22612 0.27657 -0.19653 C 0.27969 -0.13919 0.27969 -0.13965 0.27969 -0.05803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5 -0.03445 C 0.10642 -0.02844 0.11059 -0.0252 0.12326 -0.01919 C 0.12795 -0.00994 0.13021 -0.00185 0.13472 0.00694 C 0.13993 0.03445 0.14219 0.06174 0.14462 0.08994 C 0.14792 0.12648 0.1434 0.10798 0.14792 0.12486 C 0.1493 0.13827 0.15139 0.15075 0.15278 0.16416 C 0.15226 0.20925 0.15816 0.28625 0.14288 0.33665 C 0.14097 0.35515 0.1408 0.37942 0.13646 0.39769 C 0.13472 0.48208 0.15555 0.4807 0.13142 0.4807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8633E-6 C -0.00139 -0.0502 0.00017 -0.10502 -0.01719 -0.15152 C -0.01962 -0.16424 -0.02083 -0.1765 -0.02517 -0.1883 C -0.02778 -0.21837 -0.02899 -0.24913 -0.03437 -0.27874 C -0.03472 -0.28591 -0.03403 -0.29332 -0.03559 -0.30002 C -0.03715 -0.30719 -0.04097 -0.31321 -0.04358 -0.31992 C -0.04444 -0.322 -0.04583 -0.32616 -0.04583 -0.32616 C -0.0474 -0.33542 -0.05017 -0.33865 -0.05399 -0.34606 C -0.05573 -0.3493 -0.0566 -0.35346 -0.05851 -0.3567 C -0.05972 -0.35878 -0.06181 -0.35947 -0.06319 -0.36132 C -0.07656 -0.37914 -0.0559 -0.35554 -0.07118 -0.37358 C -0.07708 -0.38052 -0.08264 -0.38284 -0.08958 -0.38746 C -0.09861 -0.39348 -0.10226 -0.39926 -0.1125 -0.40111 C -0.13229 -0.41129 -0.15226 -0.42031 -0.17344 -0.42401 C -0.20799 -0.4217 -0.18524 -0.42841 -0.19878 -0.418 C -0.20243 -0.41522 -0.21024 -0.41036 -0.21024 -0.41036 C -0.21528 -0.39995 -0.20868 -0.41198 -0.21944 -0.40111 C -0.22292 -0.39764 -0.225 -0.38769 -0.22639 -0.38284 C -0.22795 -0.36849 -0.22969 -0.35207 -0.23333 -0.33842 C -0.23455 -0.32223 -0.23698 -0.30696 -0.22986 -0.29239 C -0.22951 -0.29031 -0.22934 -0.28823 -0.22865 -0.28638 C -0.22812 -0.28499 -0.22674 -0.28453 -0.22639 -0.28314 C -0.22483 -0.27828 -0.22431 -0.2718 -0.22292 -0.26648 C -0.22153 -0.25607 -0.22378 -0.25862 -0.21944 -0.25561 " pathEditMode="relative" ptsTypes="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/>
              <a:t>Какая ягода лишняя?</a:t>
            </a:r>
            <a:endParaRPr lang="ru-RU" b="1" dirty="0"/>
          </a:p>
        </p:txBody>
      </p:sp>
      <p:pic>
        <p:nvPicPr>
          <p:cNvPr id="4100" name="Picture 4" descr="100ottenkovs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3857652" cy="2786082"/>
          </a:xfrm>
          <a:prstGeom prst="rect">
            <a:avLst/>
          </a:prstGeom>
          <a:noFill/>
        </p:spPr>
      </p:pic>
      <p:pic>
        <p:nvPicPr>
          <p:cNvPr id="9" name="Picture 8" descr="МикроМир Лесные ягоды Вороний глаз - ядовитая я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929090" cy="2928958"/>
          </a:xfrm>
          <a:prstGeom prst="rect">
            <a:avLst/>
          </a:prstGeom>
          <a:noFill/>
        </p:spPr>
      </p:pic>
      <p:pic>
        <p:nvPicPr>
          <p:cNvPr id="11" name="Содержимое 4" descr="http://kolyan.net/uploads/posts/2009-09/thumbs/1252228550_img_4063_8.jpg"/>
          <p:cNvPicPr>
            <a:picLocks/>
          </p:cNvPicPr>
          <p:nvPr/>
        </p:nvPicPr>
        <p:blipFill>
          <a:blip r:embed="rId5" cstate="print"/>
          <a:srcRect r="53"/>
          <a:stretch>
            <a:fillRect/>
          </a:stretch>
        </p:blipFill>
        <p:spPr bwMode="auto">
          <a:xfrm>
            <a:off x="179512" y="83671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&amp;Bcy;&amp;ucy;&amp;zcy;&amp;icy;&amp;ncy;&amp;acy; &amp;vcy;&amp;ocy;&amp;ncy;&amp;yucy;&amp;chcy;&amp;acy;&amp;yacy; &amp;tcy;&amp;rcy;&amp;acy;&amp;vcy;&amp;yacy;&amp;ncy;&amp;acy;&amp;yacy; -&amp;yacy;&amp;dcy;&amp;ocy;&amp;vcy;&amp;icy;&amp;tcy;&amp;acy;"/>
          <p:cNvPicPr>
            <a:picLocks/>
          </p:cNvPicPr>
          <p:nvPr/>
        </p:nvPicPr>
        <p:blipFill>
          <a:blip r:embed="rId6" cstate="print"/>
          <a:srcRect b="9428"/>
          <a:stretch>
            <a:fillRect/>
          </a:stretch>
        </p:blipFill>
        <p:spPr bwMode="auto">
          <a:xfrm>
            <a:off x="5004048" y="3717032"/>
            <a:ext cx="3888432" cy="29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8987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ягода – ягодка</a:t>
            </a:r>
            <a:br>
              <a:rPr lang="ru-RU" sz="2700" b="1" dirty="0" smtClean="0"/>
            </a:br>
            <a:r>
              <a:rPr lang="ru-RU" sz="2700" b="1" dirty="0" smtClean="0"/>
              <a:t>земляника- земляничка</a:t>
            </a:r>
            <a:br>
              <a:rPr lang="ru-RU" sz="2700" b="1" dirty="0" smtClean="0"/>
            </a:br>
            <a:r>
              <a:rPr lang="ru-RU" sz="2700" b="1" dirty="0" smtClean="0"/>
              <a:t>брусника – брусничка</a:t>
            </a:r>
            <a:br>
              <a:rPr lang="ru-RU" sz="2700" b="1" dirty="0" smtClean="0"/>
            </a:br>
            <a:r>
              <a:rPr lang="ru-RU" sz="2700" b="1" dirty="0" smtClean="0"/>
              <a:t>клюква- </a:t>
            </a:r>
            <a:r>
              <a:rPr lang="ru-RU" sz="2700" b="1" dirty="0" err="1" smtClean="0"/>
              <a:t>клюковка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ежевика – </a:t>
            </a:r>
            <a:r>
              <a:rPr lang="ru-RU" sz="2700" b="1" dirty="0" err="1" smtClean="0"/>
              <a:t>ежевичка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рябина – рябинка</a:t>
            </a:r>
            <a:br>
              <a:rPr lang="ru-RU" sz="2700" b="1" dirty="0" smtClean="0"/>
            </a:br>
            <a:r>
              <a:rPr lang="ru-RU" sz="2700" b="1" dirty="0" smtClean="0"/>
              <a:t>голубика - голубица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51202" name="Picture 2" descr="https://pandia.ru/text/78/163/images/image04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716" y="1052736"/>
            <a:ext cx="5259284" cy="5805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libri" pitchFamily="34" charset="0"/>
              </a:rPr>
              <a:t>        Игра «Назови ласково»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24744"/>
            <a:ext cx="3528392" cy="141763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Здравствуйте, ребята!</a:t>
            </a:r>
            <a:br>
              <a:rPr lang="ru-RU" sz="1600" b="1" dirty="0" smtClean="0"/>
            </a:br>
            <a:r>
              <a:rPr lang="ru-RU" sz="1600" b="1" dirty="0" smtClean="0"/>
              <a:t>Я Старичок  </a:t>
            </a:r>
            <a:r>
              <a:rPr lang="ru-RU" sz="1600" b="1" dirty="0" err="1" smtClean="0"/>
              <a:t>Лесовичок</a:t>
            </a:r>
            <a:r>
              <a:rPr lang="ru-RU" sz="1600" b="1" dirty="0" smtClean="0"/>
              <a:t>, я в лесу охранник,</a:t>
            </a:r>
            <a:br>
              <a:rPr lang="ru-RU" sz="1600" b="1" dirty="0" smtClean="0"/>
            </a:br>
            <a:r>
              <a:rPr lang="ru-RU" sz="1600" b="1" dirty="0" smtClean="0"/>
              <a:t>Грибам и ягодам начальник!</a:t>
            </a:r>
            <a:br>
              <a:rPr lang="ru-RU" sz="1600" b="1" dirty="0" smtClean="0"/>
            </a:br>
            <a:r>
              <a:rPr lang="ru-RU" sz="1600" b="1" dirty="0" smtClean="0"/>
              <a:t>Я слежу за порядком в лесу.</a:t>
            </a:r>
            <a:br>
              <a:rPr lang="ru-RU" sz="1600" b="1" dirty="0" smtClean="0"/>
            </a:br>
            <a:r>
              <a:rPr lang="ru-RU" sz="1600" b="1" dirty="0" smtClean="0"/>
              <a:t>Чтобы в лес ко мне зайти,</a:t>
            </a:r>
            <a:br>
              <a:rPr lang="ru-RU" sz="1600" b="1" dirty="0" smtClean="0"/>
            </a:br>
            <a:r>
              <a:rPr lang="ru-RU" sz="1600" b="1" dirty="0" smtClean="0"/>
              <a:t>Нужно ключ к нему найти!</a:t>
            </a:r>
            <a:br>
              <a:rPr lang="ru-RU" sz="1600" b="1" dirty="0" smtClean="0"/>
            </a:br>
            <a:r>
              <a:rPr lang="ru-RU" sz="1600" b="1" dirty="0" smtClean="0"/>
              <a:t>Загадки загадаю я , отгадок жду от вас, друзья!</a:t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ds05.infourok.ru/uploads/ex/06df/000ab53e-d4483187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ds04.infourok.ru/uploads/ex/050c/0007580b-4e786557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Отгадай загадку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Если их найдут в лесу,</a:t>
            </a:r>
          </a:p>
          <a:p>
            <a:r>
              <a:rPr lang="ru-RU" sz="2000" b="1" dirty="0" smtClean="0"/>
              <a:t>Сразу вспомнят про лису.</a:t>
            </a:r>
          </a:p>
          <a:p>
            <a:r>
              <a:rPr lang="ru-RU" sz="2000" b="1" dirty="0" smtClean="0"/>
              <a:t>Рыжеватые сестрички</a:t>
            </a:r>
          </a:p>
          <a:p>
            <a:r>
              <a:rPr lang="ru-RU" sz="2000" b="1" dirty="0" smtClean="0"/>
              <a:t>Называются... (лисички)</a:t>
            </a:r>
          </a:p>
          <a:p>
            <a:r>
              <a:rPr lang="ru-RU" b="1" dirty="0" smtClean="0"/>
              <a:t> </a:t>
            </a:r>
          </a:p>
          <a:p>
            <a:r>
              <a:rPr lang="ru-RU" sz="2000" b="1" dirty="0" smtClean="0"/>
              <a:t>С ним в лесу никто не дружен,</a:t>
            </a:r>
          </a:p>
          <a:p>
            <a:r>
              <a:rPr lang="ru-RU" sz="2000" b="1" dirty="0" smtClean="0"/>
              <a:t>И в лукошке он не нужен.</a:t>
            </a:r>
          </a:p>
          <a:p>
            <a:r>
              <a:rPr lang="ru-RU" sz="2000" b="1" dirty="0" smtClean="0"/>
              <a:t>Мухи скажут: «Это мор!»</a:t>
            </a:r>
          </a:p>
          <a:p>
            <a:r>
              <a:rPr lang="ru-RU" sz="2000" b="1" dirty="0" smtClean="0"/>
              <a:t>В красной шляпке... (мухомор)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Весь Антошка — Шляпка да ножка. Дождь пойдёт — Он подрастёт</a:t>
            </a:r>
          </a:p>
          <a:p>
            <a:r>
              <a:rPr lang="ru-RU" sz="2000" dirty="0" smtClean="0"/>
              <a:t>(</a:t>
            </a:r>
            <a:r>
              <a:rPr lang="ru-RU" sz="2000" b="1" dirty="0" smtClean="0"/>
              <a:t>гриб)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http://s006.radikal.ru/i215/1108/96/bfd0723885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-1"/>
            <a:ext cx="4788024" cy="314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Полезные свойства, применение и признаки отравления мухомором. &quot; Николлет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036" y="3356992"/>
            <a:ext cx="47619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Интересные загадки про грибы для детей 5-7 лет с ответ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653136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НАЗОВИ ГРИБЫ</a:t>
            </a:r>
          </a:p>
        </p:txBody>
      </p:sp>
      <p:pic>
        <p:nvPicPr>
          <p:cNvPr id="3085" name="Picture 13" descr="09267e27f877f7d9f32c7cb95b8075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1800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i?id=125067742-34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981075"/>
            <a:ext cx="1905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i?id=104833947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81075"/>
            <a:ext cx="18002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i?id=171326680-54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981075"/>
            <a:ext cx="21605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i?id=65705697-64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76700"/>
            <a:ext cx="19145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25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4076700"/>
            <a:ext cx="2016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 descr="i?id=28400099-34-73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076700"/>
            <a:ext cx="1866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0" descr="i?id=143448892-13-73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4076700"/>
            <a:ext cx="20875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Rectangle 34"/>
          <p:cNvSpPr>
            <a:spLocks/>
          </p:cNvSpPr>
          <p:nvPr/>
        </p:nvSpPr>
        <p:spPr bwMode="auto">
          <a:xfrm>
            <a:off x="179388" y="3284538"/>
            <a:ext cx="21605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cs typeface="Arial" charset="0"/>
              </a:rPr>
              <a:t>  подосиновик</a:t>
            </a:r>
            <a:r>
              <a:rPr lang="ru-RU" sz="2200">
                <a:latin typeface="Comic Sans MS" pitchFamily="66" charset="0"/>
              </a:rPr>
              <a:t>     </a:t>
            </a:r>
            <a:endParaRPr lang="ru-RU" sz="2400"/>
          </a:p>
        </p:txBody>
      </p:sp>
      <p:sp>
        <p:nvSpPr>
          <p:cNvPr id="3107" name="Rectangle 35"/>
          <p:cNvSpPr>
            <a:spLocks/>
          </p:cNvSpPr>
          <p:nvPr/>
        </p:nvSpPr>
        <p:spPr bwMode="auto">
          <a:xfrm rot="10800000" flipV="1">
            <a:off x="107950" y="6237288"/>
            <a:ext cx="2376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cs typeface="Arial" charset="0"/>
              </a:rPr>
              <a:t>  белый(боровик)</a:t>
            </a:r>
            <a:r>
              <a:rPr lang="ru-RU" sz="2200">
                <a:cs typeface="Arial" charset="0"/>
              </a:rPr>
              <a:t> </a:t>
            </a:r>
          </a:p>
        </p:txBody>
      </p:sp>
      <p:sp>
        <p:nvSpPr>
          <p:cNvPr id="3109" name="Rectangle 37"/>
          <p:cNvSpPr>
            <a:spLocks/>
          </p:cNvSpPr>
          <p:nvPr/>
        </p:nvSpPr>
        <p:spPr bwMode="auto">
          <a:xfrm>
            <a:off x="2411413" y="3284538"/>
            <a:ext cx="2089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Comic Sans MS" pitchFamily="66" charset="0"/>
              </a:rPr>
              <a:t>    </a:t>
            </a:r>
            <a:r>
              <a:rPr lang="ru-RU" sz="2000">
                <a:cs typeface="Arial" charset="0"/>
              </a:rPr>
              <a:t>сыроежка</a:t>
            </a:r>
            <a:r>
              <a:rPr lang="ru-RU" sz="2200">
                <a:latin typeface="Comic Sans MS" pitchFamily="66" charset="0"/>
              </a:rPr>
              <a:t>    </a:t>
            </a:r>
            <a:endParaRPr lang="ru-RU" sz="2400"/>
          </a:p>
        </p:txBody>
      </p:sp>
      <p:sp>
        <p:nvSpPr>
          <p:cNvPr id="3110" name="Rectangle 38"/>
          <p:cNvSpPr>
            <a:spLocks/>
          </p:cNvSpPr>
          <p:nvPr/>
        </p:nvSpPr>
        <p:spPr bwMode="auto">
          <a:xfrm>
            <a:off x="4643438" y="3284538"/>
            <a:ext cx="180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Comic Sans MS" pitchFamily="66" charset="0"/>
              </a:rPr>
              <a:t>    </a:t>
            </a:r>
            <a:r>
              <a:rPr lang="ru-RU" sz="2000">
                <a:cs typeface="Arial" charset="0"/>
              </a:rPr>
              <a:t>лисичка</a:t>
            </a:r>
            <a:r>
              <a:rPr lang="ru-RU" sz="2200">
                <a:latin typeface="Comic Sans MS" pitchFamily="66" charset="0"/>
              </a:rPr>
              <a:t>   </a:t>
            </a:r>
            <a:endParaRPr lang="ru-RU" sz="2400"/>
          </a:p>
        </p:txBody>
      </p:sp>
      <p:sp>
        <p:nvSpPr>
          <p:cNvPr id="3111" name="Rectangle 39"/>
          <p:cNvSpPr>
            <a:spLocks/>
          </p:cNvSpPr>
          <p:nvPr/>
        </p:nvSpPr>
        <p:spPr bwMode="auto">
          <a:xfrm>
            <a:off x="6804025" y="3284538"/>
            <a:ext cx="2089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cs typeface="Arial" charset="0"/>
              </a:rPr>
              <a:t> подберёзовик</a:t>
            </a:r>
            <a:r>
              <a:rPr lang="ru-RU" sz="2000">
                <a:latin typeface="Comic Sans MS" pitchFamily="66" charset="0"/>
              </a:rPr>
              <a:t> </a:t>
            </a:r>
            <a:r>
              <a:rPr lang="ru-RU" sz="2200">
                <a:latin typeface="Comic Sans MS" pitchFamily="66" charset="0"/>
              </a:rPr>
              <a:t> </a:t>
            </a:r>
            <a:endParaRPr lang="ru-RU" sz="2400"/>
          </a:p>
        </p:txBody>
      </p:sp>
      <p:sp>
        <p:nvSpPr>
          <p:cNvPr id="3112" name="Rectangle 40"/>
          <p:cNvSpPr>
            <a:spLocks/>
          </p:cNvSpPr>
          <p:nvPr/>
        </p:nvSpPr>
        <p:spPr bwMode="auto">
          <a:xfrm rot="10800000" flipV="1">
            <a:off x="2555875" y="6237288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cs typeface="Arial" charset="0"/>
              </a:rPr>
              <a:t>      опята</a:t>
            </a:r>
          </a:p>
        </p:txBody>
      </p:sp>
      <p:sp>
        <p:nvSpPr>
          <p:cNvPr id="3113" name="Rectangle 41"/>
          <p:cNvSpPr>
            <a:spLocks/>
          </p:cNvSpPr>
          <p:nvPr/>
        </p:nvSpPr>
        <p:spPr bwMode="auto">
          <a:xfrm rot="10800000" flipV="1">
            <a:off x="4500563" y="6237288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cs typeface="Arial" charset="0"/>
              </a:rPr>
              <a:t> бледная поганка</a:t>
            </a:r>
          </a:p>
        </p:txBody>
      </p:sp>
      <p:sp>
        <p:nvSpPr>
          <p:cNvPr id="3114" name="Rectangle 42"/>
          <p:cNvSpPr>
            <a:spLocks/>
          </p:cNvSpPr>
          <p:nvPr/>
        </p:nvSpPr>
        <p:spPr bwMode="auto">
          <a:xfrm rot="10800000" flipV="1">
            <a:off x="6804025" y="6237288"/>
            <a:ext cx="2016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Comic Sans MS" pitchFamily="66" charset="0"/>
              </a:rPr>
              <a:t>     </a:t>
            </a:r>
            <a:r>
              <a:rPr lang="ru-RU" sz="2000">
                <a:cs typeface="Arial" charset="0"/>
              </a:rPr>
              <a:t>мухомор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/>
      <p:bldP spid="3107" grpId="0"/>
      <p:bldP spid="3109" grpId="0"/>
      <p:bldP spid="3110" grpId="0"/>
      <p:bldP spid="3111" grpId="0"/>
      <p:bldP spid="3112" grpId="0"/>
      <p:bldP spid="3113" grpId="0"/>
      <p:bldP spid="3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СЪЕДОБНЫЕ       И      ЯДОВИТЫЕ</a:t>
            </a:r>
          </a:p>
        </p:txBody>
      </p:sp>
      <p:pic>
        <p:nvPicPr>
          <p:cNvPr id="4102" name="Picture 6" descr="09267e27f877f7d9f32c7cb95b8075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16557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?id=125067742-34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268413"/>
            <a:ext cx="16557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i?id=104833947-34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141663"/>
            <a:ext cx="16637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i?id=171326680-54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141663"/>
            <a:ext cx="17287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i?id=65705697-64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94188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25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4941888"/>
            <a:ext cx="17272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i?id=28400099-34-73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1773238"/>
            <a:ext cx="20875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i?id=143448892-13-73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4076700"/>
            <a:ext cx="20875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98072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Задания </a:t>
            </a:r>
            <a:br>
              <a:rPr lang="ru-RU" sz="2800" b="1" dirty="0" smtClean="0"/>
            </a:br>
            <a:r>
              <a:rPr lang="ru-RU" sz="2800" b="1" dirty="0" smtClean="0"/>
              <a:t>от  </a:t>
            </a:r>
            <a:br>
              <a:rPr lang="ru-RU" sz="2800" b="1" dirty="0" smtClean="0"/>
            </a:br>
            <a:r>
              <a:rPr lang="ru-RU" sz="2800" b="1" dirty="0" smtClean="0"/>
              <a:t>Старичка </a:t>
            </a:r>
            <a:r>
              <a:rPr lang="ru-RU" sz="2800" b="1" dirty="0" err="1" smtClean="0"/>
              <a:t>Лесовичка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bc-decor.com/img/gallery/3/thumbs/thumb_l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28792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                                  </a:t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                                      </a:t>
            </a:r>
            <a:r>
              <a:rPr lang="ru-RU" sz="5300" b="1" dirty="0" smtClean="0"/>
              <a:t>Игра «Один– много»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200" b="1" dirty="0" smtClean="0"/>
              <a:t>Гриб – грибы – много грибов.</a:t>
            </a:r>
            <a:br>
              <a:rPr lang="ru-RU" sz="2200" b="1" dirty="0" smtClean="0"/>
            </a:br>
            <a:r>
              <a:rPr lang="ru-RU" sz="2200" b="1" dirty="0" smtClean="0"/>
              <a:t>Подосиновик – подосиновики – много подосиновиков. </a:t>
            </a:r>
            <a:br>
              <a:rPr lang="ru-RU" sz="2200" b="1" dirty="0" smtClean="0"/>
            </a:br>
            <a:r>
              <a:rPr lang="ru-RU" sz="2200" b="1" dirty="0" smtClean="0"/>
              <a:t>Поляна – поляны – много полян.</a:t>
            </a:r>
            <a:br>
              <a:rPr lang="ru-RU" sz="2200" b="1" dirty="0" smtClean="0"/>
            </a:br>
            <a:r>
              <a:rPr lang="ru-RU" sz="2200" b="1" dirty="0" smtClean="0"/>
              <a:t>Шляпка – шляпки – много шляпок.</a:t>
            </a:r>
            <a:br>
              <a:rPr lang="ru-RU" sz="2200" b="1" dirty="0" smtClean="0"/>
            </a:br>
            <a:r>
              <a:rPr lang="ru-RU" sz="2200" b="1" dirty="0" smtClean="0"/>
              <a:t>Ножка – ножки – много ножек.</a:t>
            </a:r>
            <a:br>
              <a:rPr lang="ru-RU" sz="2200" b="1" dirty="0" smtClean="0"/>
            </a:br>
            <a:r>
              <a:rPr lang="ru-RU" sz="2200" b="1" dirty="0" smtClean="0"/>
              <a:t>Мухомор – мухоморы – много мухоморов.</a:t>
            </a:r>
            <a:br>
              <a:rPr lang="ru-RU" sz="2200" b="1" dirty="0" smtClean="0"/>
            </a:br>
            <a:r>
              <a:rPr lang="ru-RU" sz="2200" b="1" dirty="0" smtClean="0"/>
              <a:t>Сыроежка – сыроежки – много сыроежек.</a:t>
            </a:r>
            <a:br>
              <a:rPr lang="ru-RU" sz="2200" b="1" dirty="0" smtClean="0"/>
            </a:br>
            <a:r>
              <a:rPr lang="ru-RU" sz="2200" b="1" dirty="0" smtClean="0"/>
              <a:t>Маслёнок –маслята- много маслят.</a:t>
            </a:r>
            <a:br>
              <a:rPr lang="ru-RU" sz="2200" b="1" dirty="0" smtClean="0"/>
            </a:br>
            <a:r>
              <a:rPr lang="ru-RU" sz="2200" b="1" dirty="0" smtClean="0"/>
              <a:t>Опёнок – опята – много опят.</a:t>
            </a:r>
            <a:br>
              <a:rPr lang="ru-RU" sz="2200" b="1" dirty="0" smtClean="0"/>
            </a:br>
            <a:r>
              <a:rPr lang="ru-RU" sz="2200" b="1" dirty="0" smtClean="0"/>
              <a:t>Боровик – боровики – много боровиков.</a:t>
            </a:r>
            <a:br>
              <a:rPr lang="ru-RU" sz="2200" b="1" dirty="0" smtClean="0"/>
            </a:br>
            <a:r>
              <a:rPr lang="ru-RU" sz="2200" b="1" dirty="0" smtClean="0"/>
              <a:t>Поганка – поганки- много поганок.</a:t>
            </a:r>
            <a:br>
              <a:rPr lang="ru-RU" sz="2200" b="1" dirty="0" smtClean="0"/>
            </a:br>
            <a:r>
              <a:rPr lang="ru-RU" sz="2200" b="1" dirty="0" smtClean="0"/>
              <a:t>Грибник – грибники – много грибников.</a:t>
            </a:r>
            <a:br>
              <a:rPr lang="ru-RU" sz="2200" b="1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https://ds04.infourok.ru/uploads/ex/0f4f/000293d6-1c5874e8/img16.jpg"/>
          <p:cNvPicPr>
            <a:picLocks noChangeAspect="1" noChangeArrowheads="1"/>
          </p:cNvPicPr>
          <p:nvPr/>
        </p:nvPicPr>
        <p:blipFill>
          <a:blip r:embed="rId3" cstate="print"/>
          <a:srcRect l="26217" t="16831" r="18435" b="21025"/>
          <a:stretch>
            <a:fillRect/>
          </a:stretch>
        </p:blipFill>
        <p:spPr bwMode="auto">
          <a:xfrm>
            <a:off x="5039544" y="3401616"/>
            <a:ext cx="4104456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avatars.mds.yandex.net/get-pdb/1732919/9e54a86e-97ab-495a-ba9a-7a4f93e257c0/s1200"/>
          <p:cNvPicPr>
            <a:picLocks noChangeAspect="1" noChangeArrowheads="1"/>
          </p:cNvPicPr>
          <p:nvPr/>
        </p:nvPicPr>
        <p:blipFill>
          <a:blip r:embed="rId2" cstate="print"/>
          <a:srcRect l="5113" t="9051" r="11413" b="14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179</Words>
  <Application>Microsoft Office PowerPoint</Application>
  <PresentationFormat>Экран (4:3)</PresentationFormat>
  <Paragraphs>80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Формирование лексико – грамматических средств языка и развитие связной речи  на тему:  «В гостях у Старичка Лесовичка» (старшая логопедическая группа)  </vt:lpstr>
      <vt:lpstr>В гостях у Старичка Лесовичка</vt:lpstr>
      <vt:lpstr>Здравствуйте, ребята! Я Старичок  Лесовичок, я в лесу охранник, Грибам и ягодам начальник! Я слежу за порядком в лесу. Чтобы в лес ко мне зайти, Нужно ключ к нему найти! Загадки загадаю я , отгадок жду от вас, друзья! </vt:lpstr>
      <vt:lpstr>Отгадай загадку</vt:lpstr>
      <vt:lpstr>НАЗОВИ ГРИБЫ</vt:lpstr>
      <vt:lpstr>СЪЕДОБНЫЕ       И      ЯДОВИТЫЕ</vt:lpstr>
      <vt:lpstr>Задания  от   Старичка Лесовичка</vt:lpstr>
      <vt:lpstr>                                                                                          Игра «Один– много»   Гриб – грибы – много грибов. Подосиновик – подосиновики – много подосиновиков.  Поляна – поляны – много полян. Шляпка – шляпки – много шляпок. Ножка – ножки – много ножек. Мухомор – мухоморы – много мухоморов. Сыроежка – сыроежки – много сыроежек. Маслёнок –маслята- много маслят. Опёнок – опята – много опят. Боровик – боровики – много боровиков. Поганка – поганки- много поганок. Грибник – грибники – много грибников. . </vt:lpstr>
      <vt:lpstr>Слайд 9</vt:lpstr>
      <vt:lpstr>Какой гриб лишний?</vt:lpstr>
      <vt:lpstr>Собери в корзинку</vt:lpstr>
      <vt:lpstr>ВЕСЁЛЫЙ СЧЁТ</vt:lpstr>
      <vt:lpstr>ПОЧЕМУ ОНИ ТАК НАЗЫВАЮТСЯ</vt:lpstr>
      <vt:lpstr>Слайд 14</vt:lpstr>
      <vt:lpstr> Ягодки, как шарики, Россыпями бус. Яркие фонарики, Сочные на вкус. Ягодки все разные: Голубые, красные, Кислые и сладкие, Ворсистые и гладкие. Соком ягоды полны. И целебны и вкусны!  </vt:lpstr>
      <vt:lpstr>В лесу растут лесные ягоды </vt:lpstr>
      <vt:lpstr>Лесные  ягоды</vt:lpstr>
      <vt:lpstr>Ежевика                Голубика</vt:lpstr>
      <vt:lpstr>Рябина                Земляника</vt:lpstr>
      <vt:lpstr>Брусника                Бузина</vt:lpstr>
      <vt:lpstr>Ядовитые ягоды</vt:lpstr>
      <vt:lpstr>Задания  от   Старичка Лесовичка</vt:lpstr>
      <vt:lpstr>Слайд 23</vt:lpstr>
      <vt:lpstr>В лесу много …</vt:lpstr>
      <vt:lpstr>В лесу много …</vt:lpstr>
      <vt:lpstr>Какое варенье?</vt:lpstr>
      <vt:lpstr>Игра «Что в твоем лукошке?» </vt:lpstr>
      <vt:lpstr>Какая ягода лишняя?</vt:lpstr>
      <vt:lpstr>          ягода – ягодка земляника- земляничка брусника – брусничка клюква- клюковка ежевика – ежевичка рябина – рябинка голубика - голубица   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25</cp:revision>
  <dcterms:created xsi:type="dcterms:W3CDTF">2020-04-23T14:14:44Z</dcterms:created>
  <dcterms:modified xsi:type="dcterms:W3CDTF">2020-04-23T18:19:18Z</dcterms:modified>
</cp:coreProperties>
</file>