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82" r:id="rId4"/>
    <p:sldId id="394" r:id="rId5"/>
    <p:sldId id="395" r:id="rId6"/>
    <p:sldId id="396" r:id="rId7"/>
    <p:sldId id="260" r:id="rId8"/>
    <p:sldId id="357" r:id="rId9"/>
    <p:sldId id="266" r:id="rId10"/>
    <p:sldId id="370" r:id="rId11"/>
    <p:sldId id="397" r:id="rId12"/>
    <p:sldId id="339" r:id="rId13"/>
    <p:sldId id="340" r:id="rId14"/>
    <p:sldId id="398" r:id="rId15"/>
    <p:sldId id="421" r:id="rId16"/>
    <p:sldId id="399" r:id="rId17"/>
    <p:sldId id="400" r:id="rId18"/>
    <p:sldId id="401" r:id="rId19"/>
    <p:sldId id="403" r:id="rId20"/>
    <p:sldId id="375" r:id="rId21"/>
    <p:sldId id="404" r:id="rId22"/>
    <p:sldId id="405" r:id="rId23"/>
    <p:sldId id="378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3" autoAdjust="0"/>
    <p:restoredTop sz="94660"/>
  </p:normalViewPr>
  <p:slideViewPr>
    <p:cSldViewPr>
      <p:cViewPr>
        <p:scale>
          <a:sx n="90" d="100"/>
          <a:sy n="90" d="100"/>
        </p:scale>
        <p:origin x="-584" y="8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удовлетворены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удовлетворены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1020928"/>
        <c:axId val="221022464"/>
        <c:axId val="0"/>
      </c:bar3DChart>
      <c:catAx>
        <c:axId val="22102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022464"/>
        <c:crosses val="autoZero"/>
        <c:auto val="1"/>
        <c:lblAlgn val="ctr"/>
        <c:lblOffset val="100"/>
        <c:noMultiLvlLbl val="0"/>
      </c:catAx>
      <c:valAx>
        <c:axId val="221022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020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511051937292763"/>
          <c:y val="2.8609293956444928E-2"/>
          <c:w val="0.34313152599271779"/>
          <c:h val="0.9324067478341187"/>
        </c:manualLayout>
      </c:layout>
      <c:overlay val="0"/>
      <c:txPr>
        <a:bodyPr/>
        <a:lstStyle/>
        <a:p>
          <a:pPr algn="just"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7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1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960FBF-07E1-40D7-B811-1C5F2FFC227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1E53DAD-E2DF-43D3-805D-1569E1D57B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.yandex.ru/re.jsx?uid=211930545&amp;mid=182114309931821291&amp;c=LIZA&amp;cv=100.5.0&amp;h=a,B1rLLkTsf7NQaL0Ckl0UqQ&amp;l=aHR0cHM6Ly9kaXNrLnlhbmRleC5ydS9pL0dpemNKR0JTOTUxYVpB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9144000" cy="4509120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b="1" dirty="0">
                <a:solidFill>
                  <a:schemeClr val="tx1"/>
                </a:solidFill>
                <a:latin typeface="+mj-lt"/>
                <a:cs typeface="Tahoma" pitchFamily="34" charset="0"/>
              </a:rPr>
              <a:t>Портфолио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Саляевой</a:t>
            </a:r>
            <a:r>
              <a:rPr lang="ru-RU" sz="44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Оксаны Юрьевны</a:t>
            </a:r>
            <a:endParaRPr lang="ru-RU" sz="4400" b="1" dirty="0">
              <a:solidFill>
                <a:srgbClr val="C00000"/>
              </a:solidFill>
              <a:latin typeface="+mj-lt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+mj-lt"/>
                <a:cs typeface="Arial" charset="0"/>
              </a:rPr>
              <a:t>у</a:t>
            </a:r>
            <a:r>
              <a:rPr lang="ru-RU" sz="3200" dirty="0" smtClean="0">
                <a:latin typeface="+mj-lt"/>
                <a:cs typeface="Arial" charset="0"/>
              </a:rPr>
              <a:t>чителя - логопеда</a:t>
            </a:r>
            <a:endParaRPr lang="ru-RU" sz="3200" dirty="0">
              <a:latin typeface="+mj-lt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+mj-lt"/>
              </a:rPr>
              <a:t>МБДОУ </a:t>
            </a:r>
            <a:r>
              <a:rPr lang="ru-RU" sz="3200" dirty="0">
                <a:latin typeface="+mj-lt"/>
              </a:rPr>
              <a:t>«Детский сад «Радуга» комбинированного вида» </a:t>
            </a:r>
            <a:endParaRPr lang="ru-RU" sz="3200" dirty="0" smtClean="0">
              <a:latin typeface="+mj-lt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+mj-lt"/>
              </a:rPr>
              <a:t>Рузаевского </a:t>
            </a:r>
            <a:r>
              <a:rPr lang="ru-RU" sz="3200" dirty="0">
                <a:latin typeface="+mj-lt"/>
              </a:rPr>
              <a:t>муниципального района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Дата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рождения: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03.09.1988 г. </a:t>
            </a:r>
            <a:endParaRPr lang="ru-RU" altLang="ru-RU" sz="26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Профессиональное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образование:   </a:t>
            </a:r>
            <a:r>
              <a:rPr lang="ru-RU" sz="2600" dirty="0" smtClean="0">
                <a:latin typeface="+mj-lt"/>
              </a:rPr>
              <a:t>МГПИ </a:t>
            </a:r>
            <a:r>
              <a:rPr lang="ru-RU" sz="2600" dirty="0">
                <a:latin typeface="+mj-lt"/>
              </a:rPr>
              <a:t>им. М.Е.ЕВСЕВЬЕВА. Квалификация по диплому: </a:t>
            </a:r>
            <a:r>
              <a:rPr lang="ru-RU" sz="2600" dirty="0" smtClean="0">
                <a:latin typeface="+mj-lt"/>
              </a:rPr>
              <a:t>Бакалавр. Специальное (дефектологическое) образование.</a:t>
            </a:r>
            <a:r>
              <a:rPr lang="ru-RU" altLang="ru-RU" sz="2600" b="1" dirty="0" smtClean="0">
                <a:solidFill>
                  <a:srgbClr val="FF0000"/>
                </a:solidFill>
                <a:latin typeface="+mj-lt"/>
              </a:rPr>
              <a:t>     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№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диплома: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1013244769827</a:t>
            </a:r>
            <a:endParaRPr lang="ru-RU" altLang="ru-RU" sz="26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Дата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выдачи: 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14 июля 2020 года</a:t>
            </a:r>
            <a:endParaRPr lang="ru-RU" altLang="ru-RU" sz="26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Стаж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педагогической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работы: 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16 лет.</a:t>
            </a:r>
            <a:endParaRPr lang="ru-RU" altLang="ru-RU" sz="26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altLang="ru-RU" sz="2600" b="1" dirty="0" smtClean="0">
                <a:solidFill>
                  <a:srgbClr val="C00000"/>
                </a:solidFill>
                <a:latin typeface="+mj-lt"/>
              </a:rPr>
              <a:t>Общий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трудовой стаж: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16 лет</a:t>
            </a:r>
            <a:endParaRPr lang="ru-RU" altLang="ru-RU" sz="26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  </a:t>
            </a:r>
            <a:r>
              <a:rPr lang="ru-RU" altLang="ru-RU" sz="2600" b="1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ru-RU" altLang="ru-RU" sz="2600" b="1" dirty="0">
                <a:solidFill>
                  <a:srgbClr val="C00000"/>
                </a:solidFill>
                <a:latin typeface="+mj-lt"/>
              </a:rPr>
              <a:t>Наличие квалификационной категории:  </a:t>
            </a:r>
            <a:r>
              <a:rPr lang="ru-RU" altLang="ru-RU" sz="2600" b="1" dirty="0" smtClean="0">
                <a:solidFill>
                  <a:schemeClr val="tx1"/>
                </a:solidFill>
                <a:latin typeface="+mj-lt"/>
              </a:rPr>
              <a:t>соответствие занимаемой должности.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948126" y="0"/>
            <a:ext cx="724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Министерство образования Республики Мордовия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15" y="461665"/>
            <a:ext cx="1682750" cy="18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DNS\AppData\Local\Microsoft\Windows\INetCache\Content.Word\IMG_20230216_17384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 bwMode="auto">
          <a:xfrm>
            <a:off x="0" y="0"/>
            <a:ext cx="49145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DNS\AppData\Local\Microsoft\Windows\INetCache\Content.Word\IMG_20230216_17385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3" r="2392"/>
          <a:stretch/>
        </p:blipFill>
        <p:spPr bwMode="auto">
          <a:xfrm>
            <a:off x="4788025" y="0"/>
            <a:ext cx="42456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3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NS\AppData\Local\Microsoft\Windows\INetCache\Content.Word\IMG_20230216_17393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"/>
          <a:stretch/>
        </p:blipFill>
        <p:spPr bwMode="auto">
          <a:xfrm rot="16200000">
            <a:off x="1359024" y="764704"/>
            <a:ext cx="6858000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0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29" y="134634"/>
            <a:ext cx="89884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</a:rPr>
              <a:t>Результаты анкетирования родителей</a:t>
            </a:r>
            <a:r>
              <a:rPr lang="ru-RU" sz="2400" dirty="0">
                <a:solidFill>
                  <a:schemeClr val="tx1"/>
                </a:solidFill>
                <a:effectLst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</a:rPr>
            </a:br>
            <a:r>
              <a:rPr lang="ru-RU" sz="2400" dirty="0">
                <a:solidFill>
                  <a:schemeClr val="tx1"/>
                </a:solidFill>
                <a:effectLst/>
              </a:rPr>
              <a:t>«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Удовлетворенность работой учителя - логопеда» </a:t>
            </a:r>
            <a:r>
              <a:rPr lang="ru-RU" sz="2400" dirty="0">
                <a:solidFill>
                  <a:schemeClr val="tx1"/>
                </a:solidFill>
                <a:effectLst/>
              </a:rPr>
              <a:t>в ДОУ.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9239781"/>
              </p:ext>
            </p:extLst>
          </p:nvPr>
        </p:nvGraphicFramePr>
        <p:xfrm>
          <a:off x="251521" y="1214754"/>
          <a:ext cx="8640959" cy="550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19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1019" y="1484784"/>
            <a:ext cx="8832981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Результаты участия в инновационной (экспериментальной) </a:t>
            </a:r>
          </a:p>
          <a:p>
            <a:pPr marL="4572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деятельности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NS\AppData\Local\Microsoft\Windows\INetCache\Content.Word\IMG_20230216_17395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5" b="4755"/>
          <a:stretch/>
        </p:blipFill>
        <p:spPr bwMode="auto">
          <a:xfrm rot="5400000">
            <a:off x="-1056290" y="1056291"/>
            <a:ext cx="6858002" cy="474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DNS\AppData\Local\Microsoft\Windows\INetCache\Content.Word\IMG_20230216_17400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" b="7382"/>
          <a:stretch/>
        </p:blipFill>
        <p:spPr bwMode="auto">
          <a:xfrm rot="5400000">
            <a:off x="3562746" y="1297284"/>
            <a:ext cx="6858001" cy="4263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NS\Downloads\528ee3cb34455d1848560fd408c1985e-0-v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53"/>
            <a:ext cx="4910560" cy="68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28976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32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Участие детей в: заочных олимпиадах, открытых конкурсах, конференциях, выставках, турнирах, соревнованиях</a:t>
            </a:r>
          </a:p>
          <a:p>
            <a:pPr marL="45720" indent="0" algn="ctr"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Международный – 1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Всероссийский  -1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Муниципальный - 1</a:t>
            </a:r>
            <a:endParaRPr lang="en-US" sz="1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NS\Downloads\1676563720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24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NS\Desktop\сертификаты\69023948ece4f4fe409696edbdfcc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7448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5" y="149978"/>
            <a:ext cx="4211960" cy="66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ru-RU" sz="48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48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Наличие публикаций</a:t>
            </a:r>
          </a:p>
          <a:p>
            <a:pPr marL="4572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1800" b="1" dirty="0" smtClean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Международный уровень - 1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DNS\AppData\Local\Microsoft\Windows\INetCache\Content.Word\IMG_20230216_174149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" t="6120" r="1608" b="4811"/>
          <a:stretch/>
        </p:blipFill>
        <p:spPr bwMode="auto">
          <a:xfrm rot="5400000">
            <a:off x="-977464" y="1213945"/>
            <a:ext cx="6511158" cy="455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 descr="C:\Users\DNS\AppData\Local\Microsoft\Windows\INetCache\Content.Word\IMG_20230216_174201.jpg"/>
          <p:cNvPicPr>
            <a:picLocks noGrp="1"/>
          </p:cNvPicPr>
          <p:nvPr>
            <p:ph sz="quarter" idx="1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" t="5148" r="3524" b="5418"/>
          <a:stretch/>
        </p:blipFill>
        <p:spPr bwMode="auto">
          <a:xfrm rot="16200000">
            <a:off x="3594537" y="1324303"/>
            <a:ext cx="6511160" cy="4335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4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S\Desktop\категория\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052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Наличие авторских программ, методических пособий, методических рекомендаций</a:t>
            </a:r>
          </a:p>
          <a:p>
            <a:pPr marL="45720" indent="0" algn="ctr">
              <a:buNone/>
            </a:pPr>
            <a:endParaRPr lang="ru-RU" sz="36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Муниципальный уровень - 1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S\Downloads\Рисунок1 (2)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3788"/>
            <a:ext cx="4896543" cy="68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15616" y="836712"/>
            <a:ext cx="6400800" cy="6021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Выступление на заседаниях методических советов, </a:t>
            </a: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научно-практических конференциях, педагогических чтениях, семинарах, секциях, форумах, радиопередачах (очно)</a:t>
            </a:r>
          </a:p>
          <a:p>
            <a:pPr marL="4572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Муниципальный уровень – 1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Уровень образовательной организации - 1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904814"/>
              </p:ext>
            </p:extLst>
          </p:nvPr>
        </p:nvGraphicFramePr>
        <p:xfrm>
          <a:off x="611560" y="476672"/>
          <a:ext cx="7848873" cy="5328592"/>
        </p:xfrm>
        <a:graphic>
          <a:graphicData uri="http://schemas.openxmlformats.org/drawingml/2006/table">
            <a:tbl>
              <a:tblPr firstRow="1" firstCol="1" bandRow="1"/>
              <a:tblGrid>
                <a:gridCol w="1251424"/>
                <a:gridCol w="1976364"/>
                <a:gridCol w="2324894"/>
                <a:gridCol w="2296191"/>
              </a:tblGrid>
              <a:tr h="38061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Муниципальный уровень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7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17.12.2020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 «Детский сад №17 комбинированного вида» Рузаевского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Выступление из опыта работы «Обучение словообразованию дошкольников на логопедических занятиях»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Методическое объединение учителей – логопедов Рузаевского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1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образовательной организации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3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Calibri"/>
                          <a:cs typeface="Times New Roman"/>
                        </a:rPr>
                        <a:t>16.12.2022 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Calibri"/>
                          <a:cs typeface="Times New Roman"/>
                        </a:rPr>
                        <a:t>МБДОУ «Детский сад «Радуга» комбинированного вида Рузаевского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Calibri"/>
                          <a:cs typeface="Times New Roman"/>
                        </a:rPr>
                        <a:t>Лекторий с педагогами на тему: «Обучение дошкольников мерам личной безопасности в сфере антитеррористической деятельности»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Педагогический совет №2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0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категория\IMG_5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68684" cy="56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NS\AppData\Local\Microsoft\Windows\INetCache\Content.Word\IMG_20230216_17404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" t="5166" b="5166"/>
          <a:stretch/>
        </p:blipFill>
        <p:spPr bwMode="auto">
          <a:xfrm rot="5400000">
            <a:off x="1395027" y="1016734"/>
            <a:ext cx="685799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2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32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Проведение открытых занятий, мастер-классов, мероприятий (очно)</a:t>
            </a:r>
          </a:p>
          <a:p>
            <a:pPr marL="4572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Муниципальный уровень - 2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30660"/>
              </p:ext>
            </p:extLst>
          </p:nvPr>
        </p:nvGraphicFramePr>
        <p:xfrm>
          <a:off x="755576" y="188640"/>
          <a:ext cx="7673013" cy="5880596"/>
        </p:xfrm>
        <a:graphic>
          <a:graphicData uri="http://schemas.openxmlformats.org/drawingml/2006/table">
            <a:tbl>
              <a:tblPr firstRow="1" firstCol="1" bandRow="1"/>
              <a:tblGrid>
                <a:gridCol w="1223385"/>
                <a:gridCol w="1932082"/>
                <a:gridCol w="2272802"/>
                <a:gridCol w="2244744"/>
              </a:tblGrid>
              <a:tr h="38223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Муниципальный уровень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7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11.11.2022 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 «Детский сад №16 комбинированного вида» Рузаевского муниципального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Мастер-класс: «Индивидуально-подгрупповая работа по коррекции звукопроизношения. Автоматизация звука  [Сь] в открытых слогах»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Методическое объединение учителей – логопедов Рузаевского муниципального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7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15.12.2022 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«Радуга» комбинированного вида Рузаевского муниципального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 открытого фронтального занятия по формированию лексико-грамматических категорий в старшей логопедической группе для детей с ОНР. Тема: «Домашние птицы»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Методическое объединение учителей – логопедов Рузаевского муниципального района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76" marR="623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4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NS\Desktop\категория\IMG_5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761164" cy="56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DNS\AppData\Local\Microsoft\Windows\INetCache\Content.Word\IMG_20230216_17421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67" b="3368"/>
          <a:stretch/>
        </p:blipFill>
        <p:spPr bwMode="auto">
          <a:xfrm rot="16200000">
            <a:off x="1316420" y="575437"/>
            <a:ext cx="6858001" cy="5707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2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NS\Desktop\категория\Программа МО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r="2312" b="1486"/>
          <a:stretch/>
        </p:blipFill>
        <p:spPr bwMode="auto">
          <a:xfrm rot="16200000">
            <a:off x="1348568" y="-932197"/>
            <a:ext cx="6192688" cy="85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48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48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Наставничество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NS\AppData\Local\Microsoft\Windows\INetCache\Content.Word\IMG_20230216_17402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7" b="4101"/>
          <a:stretch/>
        </p:blipFill>
        <p:spPr bwMode="auto">
          <a:xfrm rot="5400000">
            <a:off x="-1185384" y="1226741"/>
            <a:ext cx="6858002" cy="4404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0035" y="1201963"/>
            <a:ext cx="6833629" cy="442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NS\AppData\Local\Microsoft\Windows\INetCache\Content.Word\IMG_20230216_17391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59"/>
          <a:stretch/>
        </p:blipFill>
        <p:spPr bwMode="auto">
          <a:xfrm>
            <a:off x="26474" y="188640"/>
            <a:ext cx="4320480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C:\Users\DNS\Desktop\категория\8b322371fb9261e67f80c9fc8fe108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83" y="188640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45720" indent="0" algn="ctr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Участие педагога в профессиональных конкурсах</a:t>
            </a:r>
          </a:p>
          <a:p>
            <a:pPr marL="45720" indent="0" algn="ctr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 marL="45720" indent="0">
              <a:buNone/>
            </a:pPr>
            <a:endParaRPr lang="ru-RU" sz="1600" b="1" dirty="0" smtClean="0">
              <a:solidFill>
                <a:srgbClr val="C00000"/>
              </a:solidFill>
            </a:endParaRPr>
          </a:p>
          <a:p>
            <a:pPr marL="45720" lvl="0" indent="0">
              <a:buClr>
                <a:srgbClr val="4D4D4D">
                  <a:lumMod val="75000"/>
                </a:srgbClr>
              </a:buClr>
              <a:buNone/>
            </a:pPr>
            <a:r>
              <a:rPr lang="ru-RU" sz="1800" b="1" dirty="0">
                <a:solidFill>
                  <a:srgbClr val="C00000"/>
                </a:solidFill>
              </a:rPr>
              <a:t>Международный уровень - 1  </a:t>
            </a:r>
            <a:endParaRPr lang="ru-RU" sz="1600" b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sz="1900" b="1" dirty="0" smtClean="0">
                <a:solidFill>
                  <a:srgbClr val="C00000"/>
                </a:solidFill>
              </a:rPr>
              <a:t>Всероссийский уровень – 1</a:t>
            </a:r>
          </a:p>
          <a:p>
            <a:pPr marL="45720" indent="0" algn="ctr">
              <a:buNone/>
            </a:pPr>
            <a:endParaRPr lang="ru-RU" sz="36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DNS\Desktop\сертификаты\13.12.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948"/>
            <a:ext cx="4301966" cy="62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DNS\Desktop\сертификаты\3323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948"/>
            <a:ext cx="4131370" cy="61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44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Награды и поощрения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Международный уровень – 1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Муниципальный уровень - 1</a:t>
            </a:r>
          </a:p>
          <a:p>
            <a:pPr marL="45720" indent="0">
              <a:buNone/>
            </a:pP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NS\Desktop\сертификаты\загруженно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29" y="406281"/>
            <a:ext cx="4079563" cy="57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NS\Downloads\167656372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" y="406281"/>
            <a:ext cx="4909728" cy="57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9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388424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Педагогический опыт по теме: </a:t>
            </a:r>
          </a:p>
          <a:p>
            <a:pPr marL="45720" indent="0" algn="ctr">
              <a:buNone/>
            </a:pPr>
            <a:endParaRPr lang="ru-RU" sz="2400" b="1" dirty="0">
              <a:solidFill>
                <a:srgbClr val="C00000"/>
              </a:solidFill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«Метод </a:t>
            </a:r>
            <a:r>
              <a:rPr lang="ru-RU" sz="2400" b="1" dirty="0" err="1">
                <a:solidFill>
                  <a:srgbClr val="C00000"/>
                </a:solidFill>
                <a:cs typeface="Times New Roman" pitchFamily="18" charset="0"/>
              </a:rPr>
              <a:t>кинезиологии</a:t>
            </a: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 в работе с детьми старшего дошкольного возраста с общим недоразвитием речи»</a:t>
            </a:r>
            <a:endParaRPr lang="ru-RU" sz="2400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2924944"/>
            <a:ext cx="8388424" cy="143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Ссылка размещения опыта: </a:t>
            </a:r>
          </a:p>
          <a:p>
            <a:pPr marL="45720" indent="0" algn="ctr">
              <a:buNone/>
            </a:pPr>
            <a:r>
              <a:rPr lang="en-US" sz="2400" dirty="0">
                <a:latin typeface="YS Text"/>
                <a:hlinkClick r:id="rId2"/>
              </a:rPr>
              <a:t>https://disk.yandex.ru/i/GizcJGBS951aZA</a:t>
            </a:r>
            <a:endParaRPr lang="ru-RU" sz="24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ru-RU" sz="24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2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ownloads\528ee3cb34455d1848560fd408c1985e-1-v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632028" cy="68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5510" y="1503045"/>
            <a:ext cx="8832981" cy="34747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cs typeface="Times New Roman" pitchFamily="18" charset="0"/>
              </a:rPr>
              <a:t>Динамика продвижения обучающихся в соответствии с перспективным планом коррекционной работы</a:t>
            </a:r>
            <a:endParaRPr lang="ru-RU" sz="36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73"/>
          <a:stretch/>
        </p:blipFill>
        <p:spPr>
          <a:xfrm rot="5400000">
            <a:off x="1425531" y="1223712"/>
            <a:ext cx="6657839" cy="45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5510" y="1503045"/>
            <a:ext cx="8832981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Взаимодействие с родителями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1498</TotalTime>
  <Words>449</Words>
  <Application>Microsoft Office PowerPoint</Application>
  <PresentationFormat>Экран (4:3)</PresentationFormat>
  <Paragraphs>96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анкетирования родителей «Удовлетворенность работой учителя - логопеда» в ДОУ.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Наталья Катаева</cp:lastModifiedBy>
  <cp:revision>110</cp:revision>
  <dcterms:created xsi:type="dcterms:W3CDTF">2018-07-04T10:22:30Z</dcterms:created>
  <dcterms:modified xsi:type="dcterms:W3CDTF">2023-03-31T11:17:09Z</dcterms:modified>
</cp:coreProperties>
</file>