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4"/>
  </p:notesMasterIdLst>
  <p:sldIdLst>
    <p:sldId id="256" r:id="rId6"/>
    <p:sldId id="347" r:id="rId7"/>
    <p:sldId id="351" r:id="rId8"/>
    <p:sldId id="356" r:id="rId9"/>
    <p:sldId id="258" r:id="rId10"/>
    <p:sldId id="260" r:id="rId11"/>
    <p:sldId id="352" r:id="rId12"/>
    <p:sldId id="261" r:id="rId13"/>
    <p:sldId id="357" r:id="rId14"/>
    <p:sldId id="330" r:id="rId15"/>
    <p:sldId id="264" r:id="rId16"/>
    <p:sldId id="361" r:id="rId17"/>
    <p:sldId id="290" r:id="rId18"/>
    <p:sldId id="373" r:id="rId19"/>
    <p:sldId id="353" r:id="rId20"/>
    <p:sldId id="364" r:id="rId21"/>
    <p:sldId id="366" r:id="rId22"/>
    <p:sldId id="314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3730" autoAdjust="0"/>
  </p:normalViewPr>
  <p:slideViewPr>
    <p:cSldViewPr>
      <p:cViewPr>
        <p:scale>
          <a:sx n="68" d="100"/>
          <a:sy n="68" d="100"/>
        </p:scale>
        <p:origin x="-204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54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14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42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8338" cy="3360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34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8338" cy="3360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5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52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55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16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25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20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75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97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6750" cy="3359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7821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47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33450"/>
            <a:ext cx="4478338" cy="3360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7400" cy="3724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63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58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CE1604-1B23-41A9-A0A4-BBA007124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C6C79F-892F-4C80-BE72-F8817DF7E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128588"/>
            <a:ext cx="20447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8646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635612-2803-4816-8242-6BFA60E71C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E3B01E-150A-4148-BA93-6724113D6E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4516E1-C4DA-452C-A5BC-7BE99D1CF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4788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600200"/>
            <a:ext cx="401637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E6D487-8310-442C-AB43-04A8C6D5A2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06588"/>
            <a:ext cx="381952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B9775E-1E74-4879-9FED-891B954D9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7863" cy="6275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5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EAA008-142C-484E-87D7-A7E179254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F817C3-0D3A-45B7-91F2-52C2AEF340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614C1B-1FAB-412C-BEFA-96AAA3065C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B17ABB-CFCE-40BE-A2E0-657A30F3E1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8356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3563" cy="450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875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495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875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81405C8-099F-4E0D-85DA-CE855C4674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08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91450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1450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91450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1450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14291"/>
            <a:ext cx="8389968" cy="2428892"/>
          </a:xfrm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РМ</a:t>
            </a:r>
            <a:r>
              <a:rPr lang="ru-RU" sz="4000" i="1" dirty="0" smtClean="0">
                <a:solidFill>
                  <a:srgbClr val="CC0000"/>
                </a:solidFill>
              </a:rPr>
              <a:t/>
            </a:r>
            <a:br>
              <a:rPr lang="ru-RU" sz="4000" i="1" dirty="0" smtClean="0">
                <a:solidFill>
                  <a:srgbClr val="CC0000"/>
                </a:solidFill>
              </a:rPr>
            </a:br>
            <a:r>
              <a:rPr lang="ru-RU" sz="4000" i="1" dirty="0" smtClean="0">
                <a:solidFill>
                  <a:srgbClr val="CC0000"/>
                </a:solidFill>
              </a:rPr>
              <a:t/>
            </a:r>
            <a:br>
              <a:rPr lang="ru-RU" sz="4000" i="1" dirty="0" smtClean="0">
                <a:solidFill>
                  <a:srgbClr val="CC0000"/>
                </a:solidFill>
              </a:rPr>
            </a:br>
            <a:r>
              <a:rPr lang="ru-RU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0099"/>
                </a:solidFill>
              </a:rPr>
              <a:t/>
            </a:r>
            <a:br>
              <a:rPr lang="ru-RU" sz="2800" i="1" dirty="0">
                <a:solidFill>
                  <a:srgbClr val="000099"/>
                </a:solidFill>
              </a:rPr>
            </a:b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Богдановой Ольги Борисовны, </a:t>
            </a:r>
            <a:b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воспитателя ОСП </a:t>
            </a: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Детский сад №1</a:t>
            </a: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МБДОУ «Большеберезниковский детский сад «Теремок»</a:t>
            </a:r>
            <a:r>
              <a:rPr lang="ru-RU" sz="2800" i="1" dirty="0">
                <a:solidFill>
                  <a:srgbClr val="000099"/>
                </a:solidFill>
              </a:rPr>
              <a:t/>
            </a:r>
            <a:br>
              <a:rPr lang="ru-RU" sz="2800" i="1" dirty="0">
                <a:solidFill>
                  <a:srgbClr val="000099"/>
                </a:solidFill>
              </a:rPr>
            </a:br>
            <a:endParaRPr lang="ru-RU" sz="2800" i="1" dirty="0">
              <a:solidFill>
                <a:srgbClr val="000099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158" y="2571744"/>
            <a:ext cx="5572164" cy="4071966"/>
          </a:xfrm>
          <a:ln/>
        </p:spPr>
        <p:txBody>
          <a:bodyPr lIns="90000" tIns="46800" rIns="90000" bIns="46800"/>
          <a:lstStyle/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Дата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рождения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30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.0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6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.19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73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 г.</a:t>
            </a: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lv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Проф. образование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Среднее специальное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Ичалковское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 педагогическое училище им.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С.М.Кирова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, по специальности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“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Дошкольное воспитание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”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, квалификация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“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Воспитатель в дошкольных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у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чреждениях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”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.</a:t>
            </a:r>
          </a:p>
          <a:p>
            <a:pPr marL="0" lv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Диплом МТ №374643, дата выдачи 29.06.1992 г. </a:t>
            </a:r>
          </a:p>
          <a:p>
            <a:pPr marL="0" lv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Общий трудовой стаж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29лет</a:t>
            </a: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Стаж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педагогической работы (по специальности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): 29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u="sng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Занимаемая должность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воспитатель 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u="sng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Наличие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квалификационной категории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первая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u="sng" dirty="0" smtClean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Дата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последней аттестации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</a:rPr>
              <a:t>: 22.05.2017 год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  <a:p>
            <a:pPr marL="0" indent="0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2622037" cy="39330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28596" y="0"/>
            <a:ext cx="8715403" cy="1681163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j-lt"/>
              <a:ea typeface="Lucida Sans Unicode" pitchFamily="34" charset="0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+mj-cs"/>
              </a:rPr>
              <a:t> Выступления  на заседаниях методических советов, научно-практических конференциях, педагогических чтениях, семинарах, секциях, </a:t>
            </a:r>
            <a:r>
              <a:rPr lang="ru-RU" sz="2400" b="1" i="1" kern="0" dirty="0" smtClean="0">
                <a:solidFill>
                  <a:srgbClr val="A50021"/>
                </a:solidFill>
                <a:latin typeface="+mj-lt"/>
                <a:ea typeface="Lucida Sans Unicode" pitchFamily="34" charset="0"/>
                <a:cs typeface="+mj-cs"/>
              </a:rPr>
              <a:t>форумах, радиопередачах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B8004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3"/>
            <a:ext cx="3168351" cy="4777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3"/>
            <a:ext cx="3525111" cy="482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smtClean="0">
                <a:solidFill>
                  <a:srgbClr val="A50021"/>
                </a:solidFill>
                <a:ea typeface="Lucida Sans Unicode" pitchFamily="34" charset="0"/>
              </a:rPr>
              <a:t>Проведение открытых занятий мастер- классов, мероприятий</a:t>
            </a:r>
            <a:endParaRPr lang="ru-RU" sz="2800" i="1" dirty="0">
              <a:solidFill>
                <a:srgbClr val="A5002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41375" y="2317750"/>
            <a:ext cx="7620000" cy="4140200"/>
          </a:xfrm>
          <a:ln/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0099"/>
                </a:solidFill>
              </a:rPr>
              <a:t>  </a:t>
            </a:r>
            <a:endParaRPr lang="ru-RU" i="1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3672408" cy="49685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smtClean="0">
                <a:solidFill>
                  <a:srgbClr val="A50021"/>
                </a:solidFill>
              </a:rPr>
              <a:t>Экспертная деятельность</a:t>
            </a:r>
            <a:endParaRPr lang="ru-RU" sz="2800" i="1" dirty="0">
              <a:solidFill>
                <a:srgbClr val="A5002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41375" y="2317750"/>
            <a:ext cx="7620000" cy="4140200"/>
          </a:xfrm>
          <a:ln/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0099"/>
                </a:solidFill>
              </a:rPr>
              <a:t>  </a:t>
            </a:r>
            <a:endParaRPr lang="ru-RU" i="1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245981" cy="4464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44216"/>
            <a:ext cx="288032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06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89862" cy="186848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A50021"/>
                </a:solidFill>
                <a:cs typeface="Times New Roman" pitchFamily="18" charset="0"/>
              </a:rPr>
              <a:t> Общественная активность педагога: участие в экспертных комиссиях, в жюри конкурсов, депутатская деятельность и т.д.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813993"/>
            <a:ext cx="2640142" cy="3631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13993"/>
            <a:ext cx="2664296" cy="3664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93100"/>
            <a:ext cx="2545789" cy="368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31234"/>
            <a:ext cx="3238654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7782"/>
            <a:ext cx="4682226" cy="33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6669954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kern="0" dirty="0" smtClean="0">
              <a:solidFill>
                <a:srgbClr val="A50021"/>
              </a:solidFill>
              <a:ea typeface="Lucida Sans Unicode" pitchFamily="34" charset="0"/>
            </a:endParaRPr>
          </a:p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 </a:t>
            </a: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Позитивные результаты работы</a:t>
            </a:r>
            <a:b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</a:b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 с воспитанниками</a:t>
            </a:r>
            <a:endParaRPr lang="ru-RU" sz="2400" b="1" i="1" kern="0" dirty="0">
              <a:solidFill>
                <a:srgbClr val="A500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772816"/>
            <a:ext cx="2513017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1178"/>
            <a:ext cx="2536019" cy="3488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1" y="1741177"/>
            <a:ext cx="2681582" cy="348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6669954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kern="0" dirty="0" smtClean="0">
              <a:solidFill>
                <a:srgbClr val="A50021"/>
              </a:solidFill>
              <a:ea typeface="Lucida Sans Unicode" pitchFamily="34" charset="0"/>
            </a:endParaRPr>
          </a:p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 </a:t>
            </a: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Качество взаимодействия с родителями</a:t>
            </a:r>
            <a:endParaRPr lang="ru-RU" sz="2400" b="1" i="1" kern="0" dirty="0">
              <a:solidFill>
                <a:srgbClr val="A5002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540198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81" y="1700808"/>
            <a:ext cx="3644907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792088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kern="0" dirty="0" smtClean="0">
              <a:solidFill>
                <a:srgbClr val="A50021"/>
              </a:solidFill>
              <a:ea typeface="Lucida Sans Unicode" pitchFamily="34" charset="0"/>
            </a:endParaRPr>
          </a:p>
          <a:p>
            <a:pPr lvl="0" algn="ctr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  </a:t>
            </a: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 </a:t>
            </a:r>
            <a:r>
              <a:rPr lang="ru-RU" sz="2400" b="1" i="1" kern="0" dirty="0" smtClean="0">
                <a:solidFill>
                  <a:srgbClr val="A50021"/>
                </a:solidFill>
                <a:ea typeface="Lucida Sans Unicode" pitchFamily="34" charset="0"/>
              </a:rPr>
              <a:t>Работа с детьми                                                                                   из социально – неблагополучных семей</a:t>
            </a:r>
            <a:endParaRPr lang="ru-RU" sz="2400" b="1" i="1" kern="0" dirty="0">
              <a:solidFill>
                <a:srgbClr val="A500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76" y="1844824"/>
            <a:ext cx="350775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99284C"/>
              </a:solidFill>
              <a:ea typeface="Lucida Sans Unicode" pitchFamily="34" charset="0"/>
            </a:endParaRPr>
          </a:p>
          <a:p>
            <a:pPr algn="ctr"/>
            <a:endParaRPr lang="ru-RU" sz="2400" b="1" i="1" dirty="0">
              <a:solidFill>
                <a:srgbClr val="99284C"/>
              </a:solidFill>
              <a:ea typeface="Lucida Sans Unicode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284C"/>
                </a:solidFill>
                <a:ea typeface="Lucida Sans Unicode" pitchFamily="34" charset="0"/>
              </a:rPr>
              <a:t> </a:t>
            </a:r>
            <a:r>
              <a:rPr lang="ru-RU" sz="2400" b="1" i="1" dirty="0" smtClean="0">
                <a:solidFill>
                  <a:srgbClr val="99284C"/>
                </a:solidFill>
                <a:ea typeface="Lucida Sans Unicode" pitchFamily="34" charset="0"/>
              </a:rPr>
              <a:t>Награды и поощрения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94" y="1700808"/>
            <a:ext cx="3391373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Представление  инновационного  педагогического опыта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71513" y="1906588"/>
            <a:ext cx="8186767" cy="450691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6" charset="0"/>
                <a:cs typeface="Times New Roman" pitchFamily="16" charset="0"/>
              </a:rPr>
              <a:t>Представление педагогического опыта  </a:t>
            </a:r>
            <a:br>
              <a:rPr lang="ru-RU" sz="2800" dirty="0" smtClean="0">
                <a:latin typeface="Times New Roman" pitchFamily="16" charset="0"/>
                <a:cs typeface="Times New Roman" pitchFamily="16" charset="0"/>
              </a:rPr>
            </a:br>
            <a:r>
              <a:rPr lang="ru-RU" sz="2800" dirty="0" smtClean="0">
                <a:latin typeface="Times New Roman" pitchFamily="16" charset="0"/>
                <a:cs typeface="Times New Roman" pitchFamily="16" charset="0"/>
              </a:rPr>
              <a:t>воспитателя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Богдановой Ольги Борисовны</a:t>
            </a:r>
          </a:p>
          <a:p>
            <a:endParaRPr lang="ru-RU" sz="2800" dirty="0" smtClean="0">
              <a:latin typeface="Times New Roman" pitchFamily="16" charset="0"/>
              <a:cs typeface="Times New Roman" pitchFamily="16" charset="0"/>
            </a:endParaRPr>
          </a:p>
          <a:p>
            <a:r>
              <a:rPr lang="ru-RU" sz="2400" dirty="0" smtClean="0">
                <a:latin typeface="Times New Roman" pitchFamily="16" charset="0"/>
                <a:cs typeface="Times New Roman" pitchFamily="16" charset="0"/>
              </a:rPr>
              <a:t>    Официальный сайт МБДОУ «</a:t>
            </a:r>
            <a:r>
              <a:rPr lang="ru-RU" sz="2400" dirty="0" err="1" smtClean="0">
                <a:latin typeface="Times New Roman" pitchFamily="16" charset="0"/>
                <a:cs typeface="Times New Roman" pitchFamily="16" charset="0"/>
              </a:rPr>
              <a:t>Большеберезниковский</a:t>
            </a:r>
            <a:r>
              <a:rPr lang="ru-RU" sz="2400" dirty="0" smtClean="0">
                <a:latin typeface="Times New Roman" pitchFamily="16" charset="0"/>
                <a:cs typeface="Times New Roman" pitchFamily="16" charset="0"/>
              </a:rPr>
              <a:t>   детский сад «Теремок»:</a:t>
            </a:r>
          </a:p>
          <a:p>
            <a:pPr algn="ctr"/>
            <a:r>
              <a:rPr lang="en-US" sz="28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8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://dsterember.schoolrm.ru</a:t>
            </a:r>
            <a:endParaRPr lang="ru-RU" b="1" i="1" u="sng" dirty="0" smtClean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r>
              <a:rPr lang="ru-RU" b="1" i="1" dirty="0" smtClean="0">
                <a:solidFill>
                  <a:srgbClr val="262699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сайт</a:t>
            </a:r>
            <a:r>
              <a:rPr lang="ru-RU" sz="2400" b="1" i="1" dirty="0" smtClean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nsportal</a:t>
            </a:r>
            <a:r>
              <a:rPr lang="ru-RU" sz="24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</a:t>
            </a:r>
            <a:r>
              <a:rPr lang="ru-RU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borisovna</a:t>
            </a:r>
            <a:r>
              <a:rPr lang="ru-RU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bogdanova</a:t>
            </a:r>
            <a:endParaRPr lang="ru-RU" sz="2400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u="sng" dirty="0" smtClean="0">
                <a:solidFill>
                  <a:schemeClr val="accent2"/>
                </a:solidFill>
              </a:rPr>
              <a:t>https</a:t>
            </a:r>
            <a:r>
              <a:rPr lang="ru-RU" sz="2400" u="sng" dirty="0" smtClean="0">
                <a:solidFill>
                  <a:schemeClr val="accent2"/>
                </a:solidFill>
              </a:rPr>
              <a:t>://</a:t>
            </a:r>
            <a:r>
              <a:rPr lang="en-US" sz="2400" u="sng" dirty="0" smtClean="0">
                <a:solidFill>
                  <a:schemeClr val="accent2"/>
                </a:solidFill>
              </a:rPr>
              <a:t>infourok.ru/user/</a:t>
            </a:r>
            <a:r>
              <a:rPr lang="en-US" sz="2400" u="sng" dirty="0" err="1" smtClean="0">
                <a:solidFill>
                  <a:schemeClr val="accent2"/>
                </a:solidFill>
              </a:rPr>
              <a:t>bogdanova-olga-borisovna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b="1" i="1" dirty="0" smtClean="0">
              <a:solidFill>
                <a:srgbClr val="2626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en-US" sz="2400" dirty="0" smtClean="0"/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 dirty="0" smtClean="0">
              <a:solidFill>
                <a:srgbClr val="262699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https://apf.mail.ru/cgi-bin/readmsg/020.jpg?id=15450705440000000690%3B0%3B2&amp;x-email=elena.svet.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https://apf.mail.ru/cgi-bin/readmsg/020.jpg?id=15450705440000000690%3B0%3B2&amp;x-email=elena.svet.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43670"/>
            <a:ext cx="2820309" cy="3879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43670"/>
            <a:ext cx="2820310" cy="387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5942"/>
            <a:ext cx="2832771" cy="3896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https://apf.mail.ru/cgi-bin/readmsg/020.jpg?id=15450705440000000690%3B0%3B2&amp;x-email=elena.svet.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https://apf.mail.ru/cgi-bin/readmsg/020.jpg?id=15450705440000000690%3B0%3B2&amp;x-email=elena.svet.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753809"/>
            <a:ext cx="3722024" cy="4905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0573"/>
            <a:ext cx="3567949" cy="49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4300"/>
            <a:ext cx="7940675" cy="1506538"/>
          </a:xfrm>
          <a:solidFill>
            <a:srgbClr val="FFCC99"/>
          </a:solidFill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dirty="0" smtClean="0">
                <a:solidFill>
                  <a:srgbClr val="A50021"/>
                </a:solidFill>
              </a:rPr>
              <a:t>Наставничество</a:t>
            </a:r>
            <a:endParaRPr lang="ru-RU" sz="3200" i="1" dirty="0">
              <a:solidFill>
                <a:srgbClr val="A5002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143636" y="4500570"/>
            <a:ext cx="2386002" cy="1439855"/>
          </a:xfrm>
          <a:ln/>
        </p:spPr>
        <p:txBody>
          <a:bodyPr tIns="20160" anchor="ctr"/>
          <a:lstStyle/>
          <a:p>
            <a:pPr marL="296863" indent="-296863" algn="ctr">
              <a:lnSpc>
                <a:spcPct val="95000"/>
              </a:lnSpc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endParaRPr lang="ru-RU" b="1" dirty="0">
              <a:solidFill>
                <a:srgbClr val="000099"/>
              </a:solidFill>
              <a:latin typeface="Times New Roman" pitchFamily="16" charset="0"/>
            </a:endParaRPr>
          </a:p>
          <a:p>
            <a:pPr marL="296863" indent="-296863" algn="ctr">
              <a:lnSpc>
                <a:spcPct val="95000"/>
              </a:lnSpc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endParaRPr lang="ru-RU" b="1" dirty="0" smtClean="0">
              <a:solidFill>
                <a:srgbClr val="000099"/>
              </a:solidFill>
              <a:latin typeface="Times New Roman" pitchFamily="16" charset="0"/>
            </a:endParaRPr>
          </a:p>
          <a:p>
            <a:pPr marL="296863" indent="-296863" algn="ctr">
              <a:lnSpc>
                <a:spcPct val="95000"/>
              </a:lnSpc>
              <a:tabLst>
                <a:tab pos="29845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</a:tabLst>
            </a:pPr>
            <a:endParaRPr lang="ru-RU" b="1" dirty="0">
              <a:solidFill>
                <a:srgbClr val="000099"/>
              </a:solidFill>
              <a:latin typeface="Times New Roman" pitchFamily="1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612462" cy="496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700808"/>
            <a:ext cx="3612463" cy="49685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84150"/>
            <a:ext cx="7748588" cy="14351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dirty="0" smtClean="0">
                <a:solidFill>
                  <a:srgbClr val="A50021"/>
                </a:solidFill>
                <a:ea typeface="Lucida Sans Unicode" pitchFamily="34" charset="0"/>
              </a:rPr>
              <a:t> Наличие публикаций, </a:t>
            </a:r>
            <a:br>
              <a:rPr lang="ru-RU" sz="3200" i="1" dirty="0" smtClean="0">
                <a:solidFill>
                  <a:srgbClr val="A50021"/>
                </a:solidFill>
                <a:ea typeface="Lucida Sans Unicode" pitchFamily="34" charset="0"/>
              </a:rPr>
            </a:br>
            <a:r>
              <a:rPr lang="ru-RU" sz="3200" i="1" dirty="0" smtClean="0">
                <a:solidFill>
                  <a:srgbClr val="A50021"/>
                </a:solidFill>
                <a:ea typeface="Lucida Sans Unicode" pitchFamily="34" charset="0"/>
              </a:rPr>
              <a:t>включая интернет - публикации</a:t>
            </a:r>
            <a:endParaRPr lang="ru-RU" sz="3200" i="1" dirty="0">
              <a:solidFill>
                <a:srgbClr val="A500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6" y="1844824"/>
            <a:ext cx="2455440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44824"/>
            <a:ext cx="2722697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46" y="1844824"/>
            <a:ext cx="2827145" cy="38884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https://nsportal.ru/sites/default/files/portfolio_photos/2018/02/06/lena4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s://nsportal.ru/sites/default/files/portfolio_photos/2018/02/06/lena4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s://nsportal.ru/sites/default/files/portfolio_photos/2018/02/06/lena4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844824"/>
            <a:ext cx="3292533" cy="4824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30017"/>
            <a:ext cx="2880319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79388"/>
            <a:ext cx="7750175" cy="14398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smtClean="0">
                <a:solidFill>
                  <a:srgbClr val="B80047"/>
                </a:solidFill>
                <a:ea typeface="Lucida Sans Unicode" pitchFamily="34" charset="0"/>
              </a:rPr>
              <a:t> Результаты участия воспитанников в конкурсах, выставках, турнирах, соревнованиях, акциях, фестивалях</a:t>
            </a:r>
            <a:endParaRPr lang="ru-RU" sz="2800" i="1" dirty="0">
              <a:solidFill>
                <a:srgbClr val="B8004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3117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 smtClean="0">
              <a:solidFill>
                <a:srgbClr val="B84700"/>
              </a:solidFill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280099"/>
                </a:solidFill>
              </a:rPr>
              <a:t>   </a:t>
            </a:r>
            <a:endParaRPr lang="ru-RU" i="1" dirty="0">
              <a:solidFill>
                <a:srgbClr val="28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647" y="1437347"/>
            <a:ext cx="3143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i="1" dirty="0" smtClean="0">
              <a:solidFill>
                <a:srgbClr val="B847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 dirty="0" smtClean="0">
                <a:solidFill>
                  <a:srgbClr val="B847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— 2</a:t>
            </a:r>
            <a:endParaRPr lang="ru-RU" sz="1600" i="1" dirty="0" smtClean="0">
              <a:solidFill>
                <a:srgbClr val="B847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 dirty="0" smtClean="0">
                <a:solidFill>
                  <a:srgbClr val="B84700"/>
                </a:solidFill>
                <a:latin typeface="Times New Roman" pitchFamily="18" charset="0"/>
                <a:cs typeface="Times New Roman" pitchFamily="18" charset="0"/>
              </a:rPr>
              <a:t>Российский уровень: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-1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1785926"/>
            <a:ext cx="4421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9284C"/>
                </a:solidFill>
              </a:rPr>
              <a:t>Муниципальный уровень </a:t>
            </a:r>
          </a:p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65159"/>
            <a:ext cx="2876285" cy="406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75" y="2402176"/>
            <a:ext cx="2915816" cy="41244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1720" y="0"/>
            <a:ext cx="431157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99284C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99284C"/>
                </a:solidFill>
              </a:rPr>
              <a:t>          Российский уровень</a:t>
            </a:r>
          </a:p>
          <a:p>
            <a:pPr algn="ctr"/>
            <a:endParaRPr lang="ru-RU" b="1" i="1" dirty="0" smtClean="0">
              <a:solidFill>
                <a:srgbClr val="99284C"/>
              </a:solidFill>
            </a:endParaRPr>
          </a:p>
          <a:p>
            <a:pPr algn="ctr"/>
            <a:endParaRPr lang="ru-RU" b="1" i="1" dirty="0" smtClean="0">
              <a:solidFill>
                <a:srgbClr val="99284C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68" y="1696092"/>
            <a:ext cx="3050623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204</Words>
  <Application>Microsoft Office PowerPoint</Application>
  <PresentationFormat>Экран (4:3)</PresentationFormat>
  <Paragraphs>56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Тема Office</vt:lpstr>
      <vt:lpstr>Тема Office</vt:lpstr>
      <vt:lpstr>Тема Office</vt:lpstr>
      <vt:lpstr>Тема Office</vt:lpstr>
      <vt:lpstr>Тема Office</vt:lpstr>
      <vt:lpstr>Министерство образования РМ  Портфолио  Богдановой Ольги Борисовны,  воспитателя ОСП “Детский сад №1” МБДОУ «Большеберезниковский детский сад «Теремок» </vt:lpstr>
      <vt:lpstr>Представление  инновационного  педагогического опыта</vt:lpstr>
      <vt:lpstr>Презентация PowerPoint</vt:lpstr>
      <vt:lpstr>Презентация PowerPoint</vt:lpstr>
      <vt:lpstr>Наставничество</vt:lpstr>
      <vt:lpstr> Наличие публикаций,  включая интернет - публикации</vt:lpstr>
      <vt:lpstr>Презентация PowerPoint</vt:lpstr>
      <vt:lpstr> Результаты участия воспитанников в конкурсах, выставках, турнирах, соревнованиях, акциях, фестивалях</vt:lpstr>
      <vt:lpstr>Презентация PowerPoint</vt:lpstr>
      <vt:lpstr>Презентация PowerPoint</vt:lpstr>
      <vt:lpstr>Проведение открытых занятий мастер- классов, мероприятий</vt:lpstr>
      <vt:lpstr>Экспертная деятельность</vt:lpstr>
      <vt:lpstr> Общественная активность педагога: участие в экспертных комиссиях, в жюри конкурсов, депутатская деятельность и т.д.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user</cp:lastModifiedBy>
  <cp:revision>358</cp:revision>
  <cp:lastPrinted>1601-01-01T00:00:00Z</cp:lastPrinted>
  <dcterms:created xsi:type="dcterms:W3CDTF">2010-08-04T11:06:49Z</dcterms:created>
  <dcterms:modified xsi:type="dcterms:W3CDTF">2022-02-15T19:53:26Z</dcterms:modified>
</cp:coreProperties>
</file>