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35" r:id="rId3"/>
    <p:sldId id="258" r:id="rId4"/>
    <p:sldId id="412" r:id="rId5"/>
    <p:sldId id="454" r:id="rId6"/>
    <p:sldId id="351" r:id="rId7"/>
    <p:sldId id="262" r:id="rId8"/>
    <p:sldId id="355" r:id="rId9"/>
    <p:sldId id="264" r:id="rId10"/>
    <p:sldId id="356" r:id="rId11"/>
    <p:sldId id="301" r:id="rId12"/>
    <p:sldId id="270" r:id="rId13"/>
    <p:sldId id="402" r:id="rId14"/>
    <p:sldId id="418" r:id="rId15"/>
    <p:sldId id="419" r:id="rId16"/>
    <p:sldId id="420" r:id="rId17"/>
    <p:sldId id="422" r:id="rId18"/>
    <p:sldId id="311" r:id="rId19"/>
    <p:sldId id="462" r:id="rId20"/>
    <p:sldId id="455" r:id="rId21"/>
    <p:sldId id="416" r:id="rId22"/>
    <p:sldId id="417" r:id="rId23"/>
    <p:sldId id="423" r:id="rId24"/>
    <p:sldId id="424" r:id="rId25"/>
    <p:sldId id="458" r:id="rId26"/>
    <p:sldId id="459" r:id="rId27"/>
    <p:sldId id="460" r:id="rId28"/>
    <p:sldId id="275" r:id="rId29"/>
    <p:sldId id="382" r:id="rId30"/>
    <p:sldId id="343" r:id="rId31"/>
    <p:sldId id="407" r:id="rId32"/>
    <p:sldId id="456" r:id="rId33"/>
    <p:sldId id="372" r:id="rId34"/>
    <p:sldId id="425" r:id="rId3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1FB1"/>
    <a:srgbClr val="E6F6E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07" autoAdjust="0"/>
  </p:normalViewPr>
  <p:slideViewPr>
    <p:cSldViewPr>
      <p:cViewPr varScale="1">
        <p:scale>
          <a:sx n="81" d="100"/>
          <a:sy n="81" d="100"/>
        </p:scale>
        <p:origin x="-510" y="-90"/>
      </p:cViewPr>
      <p:guideLst>
        <p:guide orient="horz" pos="2143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B0116C-B148-4E22-BCB0-EA28D0BBD511}" type="datetimeFigureOut">
              <a:rPr lang="ru-RU" smtClean="0"/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EE578DB-C06C-4FEF-B7A0-317615AF4EBB}" type="slidenum">
              <a:rPr lang="ru-RU" smtClean="0"/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FD7F78-567B-452E-8BD3-AF26FEDC2D4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CC2461-C1B5-47D7-A49A-BF7D9F4FC84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49C1A7-01C3-4A13-939B-797E88B689D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D82BB7-AAB0-499E-9E2A-039B679EF81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E3348A-DC81-444D-B10D-A90906462812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35EA93-782F-41CE-85BF-DD6481CA5FB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1E9F9300-93A3-4E97-AA22-276D0FD35084}" type="datetimeFigureOut">
              <a:rPr lang="ru-RU" smtClean="0"/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8CD6E7B3-4323-4528-8E24-ECCDC35A9A3F}" type="slidenum">
              <a:rPr lang="ru-RU" smtClean="0"/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746E68-EBF6-44E1-AC44-7B538EA3396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61CC6-FC03-4E70-903D-24E7B4DF4FB9}" type="slidenum">
              <a:rPr lang="ru-RU" smtClean="0"/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514C50-7887-4753-BE43-7A352B41C80C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B197-4C6A-48E2-A53E-9BEBD6492673}" type="slidenum">
              <a:rPr lang="ru-RU" smtClean="0"/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F285D1-64D1-492F-9EE4-2BFFD5BF8580}" type="slidenum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E02AF9-5B4E-412E-9977-5A044AB31285}" type="datetimeFigureOut">
              <a:rPr lang="ru-RU" smtClean="0"/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53DBD9-17FC-45EE-A57C-869ADD6F6CE1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AE89C4-ECA3-4D9E-8295-0A3AD6238586}" type="slidenum">
              <a:rPr lang="ru-RU" smtClean="0"/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EE1390-C24E-4F4B-94B0-FE624B2706F0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D33ACB-57CB-4909-9F2A-47FAC171E3D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40D72525-21AE-44BD-9CEF-8A7E53EE7EF0}" type="datetimeFigureOut">
              <a:rPr lang="ru-RU" smtClean="0"/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B7AC3763-3260-43CB-8228-E050303DAE7D}" type="slidenum">
              <a:rPr lang="ru-RU" smtClean="0"/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D3B0B4-B573-42A7-8740-559B0F4BA2A5}" type="datetimeFigureOut">
              <a:rPr lang="ru-RU" smtClean="0"/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46171B0-3CF5-43F2-A758-7FC133123ABD}" type="slidenum">
              <a:rPr lang="ru-RU" smtClean="0"/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  <a:p>
            <a:pPr lvl="1" eaLnBrk="1" latinLnBrk="0" hangingPunct="1"/>
            <a:r>
              <a:rPr kumimoji="0" lang="ru-RU" smtClean="0"/>
              <a:t>Второй уровень</a:t>
            </a:r>
            <a:endParaRPr kumimoji="0" lang="ru-RU" smtClean="0"/>
          </a:p>
          <a:p>
            <a:pPr lvl="2" eaLnBrk="1" latinLnBrk="0" hangingPunct="1"/>
            <a:r>
              <a:rPr kumimoji="0" lang="ru-RU" smtClean="0"/>
              <a:t>Третий уровень</a:t>
            </a:r>
            <a:endParaRPr kumimoji="0" lang="ru-RU" smtClean="0"/>
          </a:p>
          <a:p>
            <a:pPr lvl="3" eaLnBrk="1" latinLnBrk="0" hangingPunct="1"/>
            <a:r>
              <a:rPr kumimoji="0" lang="ru-RU" smtClean="0"/>
              <a:t>Четвертый уровень</a:t>
            </a:r>
            <a:endParaRPr kumimoji="0" lang="ru-RU" smtClean="0"/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AE3348A-DC81-444D-B10D-A90906462812}" type="datetimeFigureOut">
              <a:rPr lang="ru-RU" smtClean="0"/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135EA93-782F-41CE-85BF-DD6481CA5FB8}" type="slidenum">
              <a:rPr lang="ru-RU" smtClean="0"/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 panose="05020102010507070707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anose="05020102010507070707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 panose="05020102010507070707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Содержимое 2"/>
          <p:cNvSpPr>
            <a:spLocks noGrp="1"/>
          </p:cNvSpPr>
          <p:nvPr>
            <p:ph idx="1"/>
          </p:nvPr>
        </p:nvSpPr>
        <p:spPr>
          <a:xfrm>
            <a:off x="457200" y="571500"/>
            <a:ext cx="8229600" cy="57531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sz="1800" dirty="0" smtClean="0">
                <a:solidFill>
                  <a:srgbClr val="1F1F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РЕСПУБЛИКИ МОРДОВИЯ</a:t>
            </a:r>
            <a:endParaRPr lang="ru-RU" sz="1800" dirty="0" smtClean="0">
              <a:solidFill>
                <a:srgbClr val="1F1F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endParaRPr lang="en-US" sz="66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sz="3600" b="1" i="1" dirty="0" err="1" smtClean="0">
                <a:solidFill>
                  <a:srgbClr val="1F1F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Пимкина</a:t>
            </a:r>
            <a:r>
              <a:rPr lang="ru-RU" sz="3600" b="1" i="1" dirty="0" smtClean="0">
                <a:solidFill>
                  <a:srgbClr val="1F1F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Евгения Александровича</a:t>
            </a:r>
            <a:endParaRPr lang="ru-RU" sz="3600" b="1" i="1" dirty="0" smtClean="0">
              <a:solidFill>
                <a:srgbClr val="1F1F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sz="3000" b="1" i="1" dirty="0" smtClean="0">
                <a:solidFill>
                  <a:srgbClr val="1F1F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тренера – преподавателя </a:t>
            </a:r>
            <a:endParaRPr lang="ru-RU" sz="3000" b="1" i="1" dirty="0" smtClean="0">
              <a:solidFill>
                <a:srgbClr val="1F1F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sz="3000" b="1" i="1" dirty="0" smtClean="0">
                <a:solidFill>
                  <a:srgbClr val="1F1F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тяжелой атлетике</a:t>
            </a:r>
            <a:br>
              <a:rPr lang="ru-RU" sz="3000" b="1" i="1" dirty="0" smtClean="0">
                <a:solidFill>
                  <a:srgbClr val="1F1F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i="1" dirty="0" smtClean="0">
                <a:solidFill>
                  <a:srgbClr val="1F1F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учреждения</a:t>
            </a:r>
            <a:endParaRPr lang="ru-RU" sz="3000" b="1" i="1" dirty="0" smtClean="0">
              <a:solidFill>
                <a:srgbClr val="1F1F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sz="3000" b="1" i="1" dirty="0" smtClean="0">
                <a:solidFill>
                  <a:srgbClr val="1F1F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дополнительного образования</a:t>
            </a:r>
            <a:endParaRPr lang="ru-RU" sz="3000" b="1" i="1" dirty="0" smtClean="0">
              <a:solidFill>
                <a:srgbClr val="1F1F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sz="3000" b="1" i="1" dirty="0" smtClean="0">
                <a:solidFill>
                  <a:srgbClr val="1F1F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«Специализированная детско – юношеская спортивная школа № 4»</a:t>
            </a:r>
            <a:endParaRPr lang="ru-RU" sz="3000" b="1" i="1" dirty="0" smtClean="0">
              <a:solidFill>
                <a:srgbClr val="1F1F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solidFill>
                <a:srgbClr val="1F1FB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мещающее содержимое 1" descr="работа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010410" y="80645"/>
            <a:ext cx="4652645" cy="6590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23184"/>
          </a:xfrm>
        </p:spPr>
        <p:txBody>
          <a:bodyPr>
            <a:normAutofit/>
          </a:bodyPr>
          <a:lstStyle/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 panose="05020102010507070707"/>
              <a:buNone/>
              <a:defRPr/>
            </a:pPr>
            <a:endParaRPr lang="ru-RU" dirty="0" smtClean="0"/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 panose="05020102010507070707"/>
              <a:buNone/>
              <a:defRPr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200" b="1" u="sng" dirty="0" smtClean="0">
                <a:solidFill>
                  <a:srgbClr val="1F1F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Спортсмены выполнили: </a:t>
            </a:r>
            <a:endParaRPr lang="ru-RU" sz="2200" b="1" u="sng" dirty="0" smtClean="0">
              <a:solidFill>
                <a:srgbClr val="1F1F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 panose="05020102010507070707"/>
              <a:buNone/>
              <a:defRPr/>
            </a:pPr>
            <a:endParaRPr lang="ru-RU" sz="2200" b="1" u="sng" dirty="0" smtClean="0">
              <a:solidFill>
                <a:srgbClr val="1F1F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 panose="05020102010507070707"/>
              <a:buNone/>
              <a:defRPr/>
            </a:pPr>
            <a:r>
              <a:rPr lang="ru-RU" sz="2200" b="1" dirty="0" smtClean="0">
                <a:solidFill>
                  <a:srgbClr val="1F1F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200" b="1" dirty="0" smtClean="0">
                <a:solidFill>
                  <a:srgbClr val="1F1F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200" b="1" dirty="0" smtClean="0">
                <a:solidFill>
                  <a:srgbClr val="1F1F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rgbClr val="1F1F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юношеский разряд: 6 человек</a:t>
            </a:r>
            <a:endParaRPr lang="ru-RU" sz="2200" dirty="0" smtClean="0">
              <a:solidFill>
                <a:srgbClr val="1F1F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 panose="05020102010507070707"/>
              <a:buNone/>
              <a:defRPr/>
            </a:pPr>
            <a:endParaRPr lang="ru-RU" sz="2200" u="sng" dirty="0" smtClean="0">
              <a:solidFill>
                <a:srgbClr val="1F1F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Clr>
                <a:schemeClr val="accent3"/>
              </a:buClr>
              <a:buNone/>
              <a:defRPr/>
            </a:pPr>
            <a:r>
              <a:rPr lang="ru-RU" sz="2200" b="1" dirty="0" smtClean="0">
                <a:solidFill>
                  <a:srgbClr val="1F1F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200" b="1" dirty="0" smtClean="0">
                <a:solidFill>
                  <a:srgbClr val="1F1F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200" b="1" dirty="0" smtClean="0">
                <a:solidFill>
                  <a:srgbClr val="1F1F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rgbClr val="1F1F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юношеский разряд: 1 человек</a:t>
            </a:r>
            <a:endParaRPr lang="ru-RU" sz="2200" dirty="0" smtClean="0">
              <a:solidFill>
                <a:srgbClr val="1F1F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Clr>
                <a:schemeClr val="accent3"/>
              </a:buClr>
              <a:buNone/>
              <a:defRPr/>
            </a:pPr>
            <a:r>
              <a:rPr lang="ru-RU" sz="2200" dirty="0" smtClean="0">
                <a:solidFill>
                  <a:srgbClr val="1F1F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200" dirty="0" smtClean="0">
              <a:solidFill>
                <a:srgbClr val="1F1F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Clr>
                <a:schemeClr val="accent3"/>
              </a:buClr>
              <a:buNone/>
              <a:defRPr/>
            </a:pPr>
            <a:r>
              <a:rPr lang="ru-RU" sz="2200" b="1" dirty="0" smtClean="0">
                <a:solidFill>
                  <a:srgbClr val="1F1F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ru-RU" sz="2200" dirty="0">
              <a:solidFill>
                <a:srgbClr val="1F1FB1"/>
              </a:solidFill>
            </a:endParaRPr>
          </a:p>
        </p:txBody>
      </p:sp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500380" y="213995"/>
            <a:ext cx="8197850" cy="1594485"/>
          </a:xfrm>
        </p:spPr>
        <p:txBody>
          <a:bodyPr>
            <a:normAutofit fontScale="90000"/>
          </a:bodyPr>
          <a:lstStyle/>
          <a:p>
            <a:pPr algn="ctr" eaLnBrk="1" hangingPunct="1"/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9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воспитанниками требований для присвоения спортивных званий и разрядов</a:t>
            </a:r>
            <a:br>
              <a:rPr lang="ru-RU" sz="29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разряды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5820" y="0"/>
            <a:ext cx="49117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anose="05020102010507070707" pitchFamily="18" charset="2"/>
              <a:buNone/>
            </a:pPr>
            <a:r>
              <a:rPr lang="ru-RU" sz="2200" b="1" i="1" dirty="0" smtClean="0">
                <a:solidFill>
                  <a:srgbClr val="1F1F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200" b="1" i="1" u="sng" dirty="0" smtClean="0">
                <a:solidFill>
                  <a:srgbClr val="1F1F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уровне образовательной организации</a:t>
            </a:r>
            <a:endParaRPr lang="ru-RU" sz="2200" b="1" i="1" u="sng" dirty="0" smtClean="0">
              <a:solidFill>
                <a:srgbClr val="1F1F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 2" panose="05020102010507070707" pitchFamily="18" charset="2"/>
              <a:buNone/>
            </a:pPr>
            <a:endParaRPr lang="ru-RU" sz="2200" b="1" i="1" u="sng" dirty="0" smtClean="0">
              <a:solidFill>
                <a:srgbClr val="1F1F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2200" dirty="0" smtClean="0">
                <a:solidFill>
                  <a:srgbClr val="1F1F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Провел мастер - класс для тренеров – преподавателей  по тяжелой атлетике ДЮСШ по теме:  «Совершенствование техники рывка в тяжелой атлетике», в специализированном зале тяжелой атлетики СДЮСШ № 4 г. Саранска, 09.11.2022г. </a:t>
            </a:r>
            <a:endParaRPr lang="ru-RU" sz="2200" dirty="0" smtClean="0">
              <a:solidFill>
                <a:srgbClr val="1F1F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1F1FB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08112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4400" b="1" i="1" dirty="0" smtClean="0">
                <a:solidFill>
                  <a:srgbClr val="1F1F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400" b="1" i="1" dirty="0" smtClean="0">
                <a:solidFill>
                  <a:srgbClr val="1F1F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9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мастер-классов, мероприятий</a:t>
            </a:r>
            <a:br>
              <a:rPr lang="ru-RU" sz="4400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мастер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36775" y="0"/>
            <a:ext cx="486981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179168"/>
          </a:xfrm>
        </p:spPr>
        <p:txBody>
          <a:bodyPr/>
          <a:lstStyle/>
          <a:p>
            <a:pPr>
              <a:buFont typeface="Wingdings 2" panose="05020102010507070707" pitchFamily="18" charset="2"/>
              <a:buNone/>
            </a:pPr>
            <a:r>
              <a:rPr lang="ru-RU" sz="2200" b="1" i="1" dirty="0" smtClean="0">
                <a:solidFill>
                  <a:srgbClr val="1F1F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200" b="1" i="1" u="sng" dirty="0" smtClean="0">
                <a:solidFill>
                  <a:srgbClr val="1F1F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муниципальном уровне: </a:t>
            </a:r>
            <a:endParaRPr lang="ru-RU" sz="2200" b="1" i="1" u="sng" dirty="0" smtClean="0">
              <a:solidFill>
                <a:srgbClr val="1F1F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 2" panose="05020102010507070707" pitchFamily="18" charset="2"/>
              <a:buNone/>
            </a:pPr>
            <a:r>
              <a:rPr lang="ru-RU" sz="2200" b="1" i="1" dirty="0" smtClean="0">
                <a:solidFill>
                  <a:srgbClr val="1F1F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Принимает активное участие в судействе муниципальных   соревнований по тяжелой атлетике.</a:t>
            </a:r>
            <a:endParaRPr lang="ru-RU" sz="2200" b="1" i="1" dirty="0" smtClean="0">
              <a:solidFill>
                <a:srgbClr val="1F1F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368152"/>
          </a:xfrm>
        </p:spPr>
        <p:txBody>
          <a:bodyPr>
            <a:normAutofit/>
          </a:bodyPr>
          <a:lstStyle/>
          <a:p>
            <a:pPr algn="ctr"/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Выступления на научно-практических конференциях,</a:t>
            </a:r>
            <a:b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семинарах, секциях;  проведение открытых уроков, мастер-классов, мероприятий; участие в конкурсах</a:t>
            </a:r>
            <a:endParaRPr lang="ru-RU" sz="2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судейств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5820" y="0"/>
            <a:ext cx="49117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Содержимое 2"/>
          <p:cNvSpPr>
            <a:spLocks noGrp="1"/>
          </p:cNvSpPr>
          <p:nvPr>
            <p:ph idx="1"/>
          </p:nvPr>
        </p:nvSpPr>
        <p:spPr>
          <a:xfrm>
            <a:off x="179705" y="1285875"/>
            <a:ext cx="8912860" cy="5095240"/>
          </a:xfrm>
        </p:spPr>
        <p:txBody>
          <a:bodyPr>
            <a:normAutofit lnSpcReduction="10000"/>
          </a:bodyPr>
          <a:lstStyle/>
          <a:p>
            <a:pPr>
              <a:buFont typeface="Wingdings 2" panose="05020102010507070707" pitchFamily="18" charset="2"/>
              <a:buNone/>
            </a:pPr>
            <a:r>
              <a:rPr 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уровень:</a:t>
            </a:r>
            <a:endParaRPr lang="ru-RU" sz="2400" b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1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ОСИПОВ ЕВГЕНИЙ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 на  первенстве Республики Мордовия по тяжелой</a:t>
            </a:r>
            <a:endParaRPr lang="ru-RU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атлетике (2019г.); 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 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место  на  первенстве Республики Мордовия по тяжелой</a:t>
            </a:r>
            <a:endParaRPr lang="ru-RU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атлетике (2019г.)</a:t>
            </a:r>
            <a:endParaRPr lang="ru-RU" sz="1800" b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1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ГРОМОВ АРТЕМ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 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место  на  первенстве Республики Мордовия по тяжелой </a:t>
            </a:r>
            <a:endParaRPr lang="ru-RU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атлетике (2019г.)</a:t>
            </a:r>
            <a:endParaRPr lang="ru-RU" sz="1800" b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1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ПОЛЕТАЕВ  ДМИТРИЙ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 на  первенстве Республики Мордовия по </a:t>
            </a:r>
            <a:endParaRPr lang="ru-RU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тяжелой атлетике (2019г.)</a:t>
            </a:r>
            <a:endParaRPr lang="ru-RU" sz="1800" b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1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ПИМКИН ВЛАДИСЛАВ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III</a:t>
            </a:r>
            <a:r>
              <a:rPr lang="ru-RU" alt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место  на  первенстве Республики Мордовия по </a:t>
            </a:r>
            <a:endParaRPr lang="ru-RU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тяжелой атлетике (2019г.)</a:t>
            </a:r>
            <a:endParaRPr lang="ru-RU" sz="1800" b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1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БИКЕЕВ ВЛАДИСЛАВ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 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место  на  первенстве Республики Мордовия по тяжелой</a:t>
            </a:r>
            <a:endParaRPr lang="ru-RU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атлетике (2019г.); 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III</a:t>
            </a:r>
            <a:r>
              <a:rPr lang="ru-RU" alt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место  на  первенстве Республики Мордовия по тяжелой</a:t>
            </a:r>
            <a:endParaRPr lang="ru-RU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атлетике (2018г.).</a:t>
            </a:r>
            <a:endParaRPr lang="ru-RU" sz="1800" b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1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ПРЫТКОВ НИКИТА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 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место  на  первенстве Республики Мордовия по тяжелой </a:t>
            </a:r>
            <a:endParaRPr lang="ru-RU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атлетике (2019г.)</a:t>
            </a:r>
            <a:endParaRPr lang="ru-RU" sz="1800" b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endParaRPr lang="ru-RU" sz="1600" b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endParaRPr lang="ru-RU" sz="1600" b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endParaRPr lang="ru-RU" sz="1600" b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457200" y="214313"/>
            <a:ext cx="8229600" cy="928687"/>
          </a:xfrm>
        </p:spPr>
        <p:txBody>
          <a:bodyPr/>
          <a:lstStyle/>
          <a:p>
            <a:pPr algn="ctr"/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воспитанников в официальных соревнованиях</a:t>
            </a:r>
            <a:endParaRPr lang="ru-RU" sz="2600" b="1" i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ее содержимое 1"/>
          <p:cNvSpPr>
            <a:spLocks noGrp="1"/>
          </p:cNvSpPr>
          <p:nvPr>
            <p:ph idx="1"/>
          </p:nvPr>
        </p:nvSpPr>
        <p:spPr>
          <a:xfrm>
            <a:off x="457200" y="814705"/>
            <a:ext cx="8229600" cy="5281295"/>
          </a:xfrm>
        </p:spPr>
        <p:txBody>
          <a:bodyPr/>
          <a:p>
            <a:r>
              <a:rPr lang="ru-RU" altLang="en-US" sz="2000" b="1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УРОВЕНЬ:</a:t>
            </a:r>
            <a:endParaRPr lang="ru-RU" altLang="en-US" sz="2000" b="1" u="sng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en-US" sz="2000" b="1" u="sng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en-US" sz="1800" b="1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ОСИПОВ ЕВГЕНИЙ </a:t>
            </a:r>
            <a:r>
              <a:rPr lang="ru-RU" altLang="en-US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 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место</a:t>
            </a:r>
            <a:r>
              <a:rPr lang="ru-RU" altLang="en-US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 всероссийском турнире по тяжелой атлетике  г.Рузаевка (2019г.)</a:t>
            </a:r>
            <a:endParaRPr lang="ru-RU" altLang="en-US" sz="1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en-US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БИКЕЕВ ВЛАДИСЛАВ </a:t>
            </a:r>
            <a:r>
              <a:rPr lang="ru-RU" altLang="en-US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III 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место</a:t>
            </a:r>
            <a:r>
              <a:rPr lang="ru-RU" altLang="en-US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во всероссийском турнире по тяжелой атлетике  г.Рузаевка (2019г.)</a:t>
            </a:r>
            <a:endParaRPr lang="ru-RU" altLang="en-US" sz="1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ru-RU" altLang="en-US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МИНЕЕВ ИГОРЬ - 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 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место</a:t>
            </a:r>
            <a:r>
              <a:rPr lang="ru-RU" altLang="en-US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во всероссийском турнире по тяжелой атлетике  г.Рузаевка (2019г.)</a:t>
            </a:r>
            <a:endParaRPr lang="ru-RU" altLang="en-US" sz="1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ru-RU" altLang="en-US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ПРОТКИН НИКИТА - 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 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место</a:t>
            </a:r>
            <a:r>
              <a:rPr lang="ru-RU" altLang="en-US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во всероссийском турнире по тяжелой атлетике  г.Рузаевка (2019г.)</a:t>
            </a:r>
            <a:endParaRPr lang="ru-RU" altLang="en-US" sz="1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ru-RU" altLang="en-US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ПОЛЕТАЕВ ДМИТРИЙ - 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 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место</a:t>
            </a:r>
            <a:r>
              <a:rPr lang="ru-RU" altLang="en-US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во всероссийском турнире по тяжелой атлетике  г.Рузаевка (2019г.)</a:t>
            </a:r>
            <a:endParaRPr lang="ru-RU" altLang="en-US" sz="1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endParaRPr lang="ru-RU" altLang="en-US" sz="1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en-US" sz="1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en-US" sz="1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призеры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5820" y="0"/>
            <a:ext cx="49117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76250"/>
            <a:ext cx="8229600" cy="5649913"/>
          </a:xfrm>
        </p:spPr>
        <p:txBody>
          <a:bodyPr rtlCol="0">
            <a:normAutofit/>
          </a:bodyPr>
          <a:lstStyle/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endParaRPr lang="ru-RU" sz="2200" b="1" i="1" u="sng" dirty="0" smtClean="0">
              <a:solidFill>
                <a:srgbClr val="1F1F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r>
              <a:rPr lang="ru-RU" sz="2200" b="1" i="1" u="sng" dirty="0" smtClean="0">
                <a:solidFill>
                  <a:srgbClr val="1F1F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r>
              <a:rPr lang="ru-RU" sz="2200" b="1" i="1" dirty="0" smtClean="0">
                <a:solidFill>
                  <a:srgbClr val="1F1F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Высшее</a:t>
            </a:r>
            <a:endParaRPr lang="ru-RU" sz="2200" b="1" i="1" dirty="0" smtClean="0">
              <a:solidFill>
                <a:srgbClr val="1F1F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None/>
              <a:defRPr/>
            </a:pPr>
            <a:r>
              <a:rPr lang="ru-RU" sz="2400" u="sng" dirty="0">
                <a:solidFill>
                  <a:srgbClr val="1F1FB1"/>
                </a:solidFill>
              </a:rPr>
              <a:t>МГПИ </a:t>
            </a:r>
            <a:r>
              <a:rPr lang="ru-RU" sz="2400" dirty="0">
                <a:solidFill>
                  <a:srgbClr val="1F1FB1"/>
                </a:solidFill>
              </a:rPr>
              <a:t>_</a:t>
            </a:r>
            <a:r>
              <a:rPr lang="ru-RU" sz="2400" u="sng" dirty="0" err="1" smtClean="0">
                <a:solidFill>
                  <a:srgbClr val="1F1FB1"/>
                </a:solidFill>
              </a:rPr>
              <a:t>им.М.Е.Евсевьева</a:t>
            </a:r>
            <a:r>
              <a:rPr lang="ru-RU" sz="2400" u="sng" dirty="0">
                <a:solidFill>
                  <a:srgbClr val="1F1FB1"/>
                </a:solidFill>
              </a:rPr>
              <a:t> </a:t>
            </a:r>
            <a:endParaRPr lang="ru-RU" sz="2400" u="sng" dirty="0">
              <a:solidFill>
                <a:srgbClr val="1F1FB1"/>
              </a:solidFill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None/>
              <a:defRPr/>
            </a:pPr>
            <a:r>
              <a:rPr lang="ru-RU" sz="2400" u="sng" dirty="0" smtClean="0">
                <a:solidFill>
                  <a:srgbClr val="1F1FB1"/>
                </a:solidFill>
              </a:rPr>
              <a:t>факультет физической культуры </a:t>
            </a:r>
            <a:endParaRPr lang="ru-RU" sz="2400" u="sng" dirty="0" smtClean="0">
              <a:solidFill>
                <a:srgbClr val="1F1FB1"/>
              </a:solidFill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None/>
              <a:defRPr/>
            </a:pPr>
            <a:r>
              <a:rPr lang="ru-RU" sz="2400" u="sng" dirty="0" smtClean="0">
                <a:solidFill>
                  <a:srgbClr val="1F1FB1"/>
                </a:solidFill>
              </a:rPr>
              <a:t>по специальности педагог </a:t>
            </a:r>
            <a:r>
              <a:rPr lang="ru-RU" sz="2400" u="sng" dirty="0">
                <a:solidFill>
                  <a:srgbClr val="1F1FB1"/>
                </a:solidFill>
              </a:rPr>
              <a:t>по физической культуре</a:t>
            </a:r>
            <a:endParaRPr lang="ru-RU" sz="2400" u="sng" dirty="0">
              <a:solidFill>
                <a:srgbClr val="1F1FB1"/>
              </a:solidFill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None/>
              <a:defRPr/>
            </a:pPr>
            <a:endParaRPr lang="ru-RU" sz="2200" b="1" i="1" dirty="0" smtClean="0">
              <a:solidFill>
                <a:srgbClr val="1F1F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r>
              <a:rPr lang="ru-RU" sz="2200" b="1" i="1" dirty="0" smtClean="0">
                <a:solidFill>
                  <a:srgbClr val="1F1F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работы: по специальности 8 лет</a:t>
            </a:r>
            <a:endParaRPr lang="ru-RU" sz="2200" b="1" i="1" dirty="0" smtClean="0">
              <a:solidFill>
                <a:srgbClr val="1F1F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r>
              <a:rPr lang="ru-RU" sz="2200" b="1" i="1" dirty="0" smtClean="0">
                <a:solidFill>
                  <a:srgbClr val="1F1F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стаж работы: 8 лет</a:t>
            </a:r>
            <a:endParaRPr lang="ru-RU" sz="2000" b="1" i="1" dirty="0" smtClean="0">
              <a:solidFill>
                <a:srgbClr val="1F1F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endParaRPr lang="ru-RU" altLang="ru-RU" sz="2200" b="1" i="1" dirty="0">
              <a:solidFill>
                <a:srgbClr val="1F1FB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r>
              <a:rPr lang="ru-RU" altLang="ru-RU" sz="2200" b="1" i="1" dirty="0">
                <a:solidFill>
                  <a:srgbClr val="1F1FB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Наличие квалификационной категории: ПЕРВАЯ</a:t>
            </a:r>
            <a:endParaRPr lang="ru-RU" altLang="ru-RU" sz="2200" b="1" i="1" dirty="0">
              <a:solidFill>
                <a:srgbClr val="1F1F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20000"/>
              </a:lnSpc>
              <a:buClrTx/>
              <a:buSzPct val="95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ru-RU" sz="2200" b="1" i="1" dirty="0">
                <a:solidFill>
                  <a:srgbClr val="1F1FB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Дата последней аттестации: 23.05.2018 г.</a:t>
            </a:r>
            <a:endParaRPr lang="ru-RU" altLang="ru-RU" sz="2200" b="1" i="1" dirty="0">
              <a:solidFill>
                <a:srgbClr val="1F1F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endParaRPr lang="ru-RU" sz="2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endParaRPr lang="ru-RU" sz="2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endParaRPr lang="ru-RU" sz="2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endParaRPr lang="ru-RU" sz="2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endParaRPr lang="ru-RU" sz="2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endParaRPr lang="ru-RU" sz="2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endParaRPr lang="ru-RU" sz="22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image-15-02-23-10-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8585" y="0"/>
            <a:ext cx="4531360" cy="6858000"/>
          </a:xfrm>
          <a:prstGeom prst="rect">
            <a:avLst/>
          </a:prstGeom>
        </p:spPr>
      </p:pic>
      <p:pic>
        <p:nvPicPr>
          <p:cNvPr id="5" name="Изображение 4" descr="image-15-02-23-10-33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2935" y="44450"/>
            <a:ext cx="47066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image-15-02-23-10-33-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82465" y="0"/>
            <a:ext cx="4591050" cy="6858000"/>
          </a:xfrm>
          <a:prstGeom prst="rect">
            <a:avLst/>
          </a:prstGeom>
        </p:spPr>
      </p:pic>
      <p:pic>
        <p:nvPicPr>
          <p:cNvPr id="5" name="Изображение 4" descr="image-15-02-23-10-33-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446530" y="977265"/>
            <a:ext cx="6906260" cy="495173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image-15-02-23-10-33-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738370" cy="6858000"/>
          </a:xfrm>
          <a:prstGeom prst="rect">
            <a:avLst/>
          </a:prstGeom>
        </p:spPr>
      </p:pic>
      <p:pic>
        <p:nvPicPr>
          <p:cNvPr id="5" name="Изображение 4" descr="image-15-02-23-10-33-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980" y="0"/>
            <a:ext cx="485457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image-15-02-23-10-33-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98010" y="44450"/>
            <a:ext cx="4745990" cy="685800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85" y="-27940"/>
            <a:ext cx="4669155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image-15-02-23-10-33-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560" y="0"/>
            <a:ext cx="4446905" cy="6858000"/>
          </a:xfrm>
          <a:prstGeom prst="rect">
            <a:avLst/>
          </a:prstGeom>
        </p:spPr>
      </p:pic>
      <p:pic>
        <p:nvPicPr>
          <p:cNvPr id="3" name="Изображение 2" descr="image-15-02-23-10-33-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5010" y="0"/>
            <a:ext cx="45421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image-15-02-23-10-33-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-1107440" y="1152525"/>
            <a:ext cx="6815455" cy="4599940"/>
          </a:xfrm>
          <a:prstGeom prst="rect">
            <a:avLst/>
          </a:prstGeom>
        </p:spPr>
      </p:pic>
      <p:pic>
        <p:nvPicPr>
          <p:cNvPr id="3" name="Изображение 2" descr="image-15-02-23-10-33-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432810" y="1066800"/>
            <a:ext cx="7019290" cy="488569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Изображение 2" descr="image-15-02-23-10-33-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1099820" y="856615"/>
            <a:ext cx="6808470" cy="519366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00188"/>
            <a:ext cx="8229600" cy="4824412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Clr>
                <a:schemeClr val="accent3"/>
              </a:buClr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Родительские собрания (сентябрь, декабрь, февраль, май)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Clr>
                <a:schemeClr val="accent3"/>
              </a:buClr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бесед на различные темы: «Здоровый образ жизни»,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Clr>
                <a:schemeClr val="accent3"/>
              </a:buClr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«Воспитание нравственности и формирование правильной самооценки ребенка в семье», «Психологическая подготовка спортсмена»,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 panose="05020102010507070707" pitchFamily="18" charset="2"/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«Специфика семейного воспитания: позитивное и негативное», «Физиологическое взросление и его влияние на формирование личностных качеств спортсмена» (в течение учебного года)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учебно-тренировочных занятий, спортивно-массовых мероприятий (в течение учебного года)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за прохождением медицинского осмотра обучающихся в республиканском врачебно-физкультурном диспансере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 panose="05020102010507070707"/>
              <a:buNone/>
              <a:defRPr/>
            </a:pP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313"/>
            <a:ext cx="8229600" cy="128587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9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 взаимодействия  с родителями воспитанников</a:t>
            </a:r>
            <a:br>
              <a:rPr lang="ru-RU" sz="2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родители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57730" y="0"/>
            <a:ext cx="482854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Содержимое 2"/>
          <p:cNvSpPr>
            <a:spLocks noGrp="1"/>
          </p:cNvSpPr>
          <p:nvPr>
            <p:ph idx="1"/>
          </p:nvPr>
        </p:nvSpPr>
        <p:spPr>
          <a:xfrm>
            <a:off x="142875" y="1412875"/>
            <a:ext cx="8814435" cy="4608195"/>
          </a:xfrm>
        </p:spPr>
        <p:txBody>
          <a:bodyPr>
            <a:normAutofit fontScale="90000"/>
          </a:bodyPr>
          <a:lstStyle/>
          <a:p>
            <a:pPr eaLnBrk="1" hangingPunct="1">
              <a:buFont typeface="Wingdings 2" panose="05020102010507070707" pitchFamily="18" charset="2"/>
              <a:buNone/>
            </a:pPr>
            <a:endParaRPr lang="ru-RU" sz="2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Разработано методическое пособие на тему: </a:t>
            </a:r>
            <a:r>
              <a:rPr lang="ru-RU" i="1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</a:t>
            </a:r>
            <a:r>
              <a:rPr lang="ru-RU" b="1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Методика</a:t>
            </a:r>
            <a:endParaRPr lang="ru-RU" b="1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ru-RU" b="1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подготовки юных тяжелоатлетов</a:t>
            </a:r>
            <a:r>
              <a:rPr lang="ru-RU" b="1" i="1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».</a:t>
            </a:r>
            <a:endParaRPr kumimoji="0" lang="ru-RU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73050" marR="0" lvl="0" indent="-269875" algn="just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273050" algn="l"/>
                <a:tab pos="720725" algn="l"/>
                <a:tab pos="1169670" algn="l"/>
                <a:tab pos="1619250" algn="l"/>
                <a:tab pos="2068195" algn="l"/>
                <a:tab pos="2517775" algn="l"/>
                <a:tab pos="2966720" algn="l"/>
                <a:tab pos="3416300" algn="l"/>
                <a:tab pos="3865245" algn="l"/>
                <a:tab pos="4314825" algn="l"/>
                <a:tab pos="4763770" algn="l"/>
                <a:tab pos="5213350" algn="l"/>
                <a:tab pos="5662295" algn="l"/>
                <a:tab pos="6111875" algn="l"/>
                <a:tab pos="6560820" algn="l"/>
                <a:tab pos="7010400" algn="l"/>
                <a:tab pos="7459345" algn="l"/>
                <a:tab pos="7908925" algn="l"/>
                <a:tab pos="8357870" algn="l"/>
                <a:tab pos="8807450" algn="l"/>
                <a:tab pos="9256395" algn="l"/>
              </a:tabLst>
              <a:defRPr/>
            </a:pPr>
            <a:r>
              <a:rPr lang="ru-RU" altLang="ru-RU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Методическое пособие рекомендовано к внедрению в</a:t>
            </a:r>
            <a:endParaRPr lang="ru-RU" altLang="ru-RU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273050" marR="0" lvl="0" indent="-269875" algn="just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273050" algn="l"/>
                <a:tab pos="720725" algn="l"/>
                <a:tab pos="1169670" algn="l"/>
                <a:tab pos="1619250" algn="l"/>
                <a:tab pos="2068195" algn="l"/>
                <a:tab pos="2517775" algn="l"/>
                <a:tab pos="2966720" algn="l"/>
                <a:tab pos="3416300" algn="l"/>
                <a:tab pos="3865245" algn="l"/>
                <a:tab pos="4314825" algn="l"/>
                <a:tab pos="4763770" algn="l"/>
                <a:tab pos="5213350" algn="l"/>
                <a:tab pos="5662295" algn="l"/>
                <a:tab pos="6111875" algn="l"/>
                <a:tab pos="6560820" algn="l"/>
                <a:tab pos="7010400" algn="l"/>
                <a:tab pos="7459345" algn="l"/>
                <a:tab pos="7908925" algn="l"/>
                <a:tab pos="8357870" algn="l"/>
                <a:tab pos="8807450" algn="l"/>
                <a:tab pos="9256395" algn="l"/>
              </a:tabLst>
              <a:defRPr/>
            </a:pPr>
            <a:r>
              <a:rPr lang="ru-RU" altLang="ru-RU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тренировочный процесс на заседании кафедры теории методики</a:t>
            </a:r>
            <a:endParaRPr lang="ru-RU" altLang="ru-RU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273050" marR="0" lvl="0" indent="-269875" algn="just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273050" algn="l"/>
                <a:tab pos="720725" algn="l"/>
                <a:tab pos="1169670" algn="l"/>
                <a:tab pos="1619250" algn="l"/>
                <a:tab pos="2068195" algn="l"/>
                <a:tab pos="2517775" algn="l"/>
                <a:tab pos="2966720" algn="l"/>
                <a:tab pos="3416300" algn="l"/>
                <a:tab pos="3865245" algn="l"/>
                <a:tab pos="4314825" algn="l"/>
                <a:tab pos="4763770" algn="l"/>
                <a:tab pos="5213350" algn="l"/>
                <a:tab pos="5662295" algn="l"/>
                <a:tab pos="6111875" algn="l"/>
                <a:tab pos="6560820" algn="l"/>
                <a:tab pos="7010400" algn="l"/>
                <a:tab pos="7459345" algn="l"/>
                <a:tab pos="7908925" algn="l"/>
                <a:tab pos="8357870" algn="l"/>
                <a:tab pos="8807450" algn="l"/>
                <a:tab pos="9256395" algn="l"/>
              </a:tabLst>
              <a:defRPr/>
            </a:pPr>
            <a:r>
              <a:rPr lang="ru-RU" altLang="ru-RU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физической культуры и спорта Мордовского государственного</a:t>
            </a:r>
            <a:endParaRPr lang="ru-RU" altLang="ru-RU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273050" marR="0" lvl="0" indent="-269875" algn="just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273050" algn="l"/>
                <a:tab pos="720725" algn="l"/>
                <a:tab pos="1169670" algn="l"/>
                <a:tab pos="1619250" algn="l"/>
                <a:tab pos="2068195" algn="l"/>
                <a:tab pos="2517775" algn="l"/>
                <a:tab pos="2966720" algn="l"/>
                <a:tab pos="3416300" algn="l"/>
                <a:tab pos="3865245" algn="l"/>
                <a:tab pos="4314825" algn="l"/>
                <a:tab pos="4763770" algn="l"/>
                <a:tab pos="5213350" algn="l"/>
                <a:tab pos="5662295" algn="l"/>
                <a:tab pos="6111875" algn="l"/>
                <a:tab pos="6560820" algn="l"/>
                <a:tab pos="7010400" algn="l"/>
                <a:tab pos="7459345" algn="l"/>
                <a:tab pos="7908925" algn="l"/>
                <a:tab pos="8357870" algn="l"/>
                <a:tab pos="8807450" algn="l"/>
                <a:tab pos="9256395" algn="l"/>
              </a:tabLst>
              <a:defRPr/>
            </a:pPr>
            <a:r>
              <a:rPr lang="ru-RU" altLang="ru-RU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педагогического института  им. М.Е. </a:t>
            </a:r>
            <a:r>
              <a:rPr lang="ru-RU" altLang="ru-RU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Евсевьева</a:t>
            </a:r>
            <a:r>
              <a:rPr lang="ru-RU" altLang="ru-RU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kumimoji="0" lang="ru-RU" altLang="ru-RU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73050" marR="0" lvl="0" indent="-269875" algn="just" defTabSz="449580" rtl="0" eaLnBrk="1" fontAlgn="base" latinLnBrk="0" hangingPunct="1">
              <a:lnSpc>
                <a:spcPct val="100000"/>
              </a:lnSpc>
              <a:spcBef>
                <a:spcPts val="550"/>
              </a:spcBef>
              <a:spcAft>
                <a:spcPct val="0"/>
              </a:spcAft>
              <a:buClrTx/>
              <a:buSzPct val="95000"/>
              <a:buFontTx/>
              <a:buNone/>
              <a:tabLst>
                <a:tab pos="273050" algn="l"/>
                <a:tab pos="720725" algn="l"/>
                <a:tab pos="1169670" algn="l"/>
                <a:tab pos="1619250" algn="l"/>
                <a:tab pos="2068195" algn="l"/>
                <a:tab pos="2517775" algn="l"/>
                <a:tab pos="2966720" algn="l"/>
                <a:tab pos="3416300" algn="l"/>
                <a:tab pos="3865245" algn="l"/>
                <a:tab pos="4314825" algn="l"/>
                <a:tab pos="4763770" algn="l"/>
                <a:tab pos="5213350" algn="l"/>
                <a:tab pos="5662295" algn="l"/>
                <a:tab pos="6111875" algn="l"/>
                <a:tab pos="6560820" algn="l"/>
                <a:tab pos="7010400" algn="l"/>
                <a:tab pos="7459345" algn="l"/>
                <a:tab pos="7908925" algn="l"/>
                <a:tab pos="8357870" algn="l"/>
                <a:tab pos="8807450" algn="l"/>
                <a:tab pos="9256395" algn="l"/>
              </a:tabLst>
              <a:defRPr/>
            </a:pPr>
            <a:r>
              <a:rPr lang="ru-RU" altLang="ru-RU" b="1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b="1" u="sng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Рецензент:</a:t>
            </a:r>
            <a:endParaRPr kumimoji="0" lang="ru-RU" altLang="ru-RU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73050" marR="0" lvl="0" indent="-269875" algn="just" defTabSz="449580" rtl="0" eaLnBrk="1" fontAlgn="base" latinLnBrk="0" hangingPunct="1">
              <a:lnSpc>
                <a:spcPct val="100000"/>
              </a:lnSpc>
              <a:spcBef>
                <a:spcPts val="550"/>
              </a:spcBef>
              <a:spcAft>
                <a:spcPct val="0"/>
              </a:spcAft>
              <a:buClrTx/>
              <a:buSzPct val="95000"/>
              <a:buFontTx/>
              <a:buNone/>
              <a:tabLst>
                <a:tab pos="273050" algn="l"/>
                <a:tab pos="720725" algn="l"/>
                <a:tab pos="1169670" algn="l"/>
                <a:tab pos="1619250" algn="l"/>
                <a:tab pos="2068195" algn="l"/>
                <a:tab pos="2517775" algn="l"/>
                <a:tab pos="2966720" algn="l"/>
                <a:tab pos="3416300" algn="l"/>
                <a:tab pos="3865245" algn="l"/>
                <a:tab pos="4314825" algn="l"/>
                <a:tab pos="4763770" algn="l"/>
                <a:tab pos="5213350" algn="l"/>
                <a:tab pos="5662295" algn="l"/>
                <a:tab pos="6111875" algn="l"/>
                <a:tab pos="6560820" algn="l"/>
                <a:tab pos="7010400" algn="l"/>
                <a:tab pos="7459345" algn="l"/>
                <a:tab pos="7908925" algn="l"/>
                <a:tab pos="8357870" algn="l"/>
                <a:tab pos="8807450" algn="l"/>
                <a:tab pos="9256395" algn="l"/>
              </a:tabLst>
              <a:defRPr/>
            </a:pPr>
            <a:r>
              <a:rPr lang="ru-RU" altLang="ru-RU" b="1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Трескин М.Ю.</a:t>
            </a:r>
            <a:r>
              <a:rPr lang="ru-RU" altLang="ru-RU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кандидат педагогических наук, доцент кафедры</a:t>
            </a:r>
            <a:endParaRPr kumimoji="0" lang="ru-RU" altLang="ru-RU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73050" marR="0" lvl="0" indent="-269875" algn="just" defTabSz="449580" rtl="0" eaLnBrk="1" fontAlgn="base" latinLnBrk="0" hangingPunct="1">
              <a:lnSpc>
                <a:spcPct val="100000"/>
              </a:lnSpc>
              <a:spcBef>
                <a:spcPts val="550"/>
              </a:spcBef>
              <a:spcAft>
                <a:spcPct val="0"/>
              </a:spcAft>
              <a:buClrTx/>
              <a:buSzPct val="95000"/>
              <a:buFontTx/>
              <a:buNone/>
              <a:tabLst>
                <a:tab pos="273050" algn="l"/>
                <a:tab pos="720725" algn="l"/>
                <a:tab pos="1169670" algn="l"/>
                <a:tab pos="1619250" algn="l"/>
                <a:tab pos="2068195" algn="l"/>
                <a:tab pos="2517775" algn="l"/>
                <a:tab pos="2966720" algn="l"/>
                <a:tab pos="3416300" algn="l"/>
                <a:tab pos="3865245" algn="l"/>
                <a:tab pos="4314825" algn="l"/>
                <a:tab pos="4763770" algn="l"/>
                <a:tab pos="5213350" algn="l"/>
                <a:tab pos="5662295" algn="l"/>
                <a:tab pos="6111875" algn="l"/>
                <a:tab pos="6560820" algn="l"/>
                <a:tab pos="7010400" algn="l"/>
                <a:tab pos="7459345" algn="l"/>
                <a:tab pos="7908925" algn="l"/>
                <a:tab pos="8357870" algn="l"/>
                <a:tab pos="8807450" algn="l"/>
                <a:tab pos="9256395" algn="l"/>
              </a:tabLst>
              <a:defRPr/>
            </a:pPr>
            <a:r>
              <a:rPr lang="ru-RU" altLang="ru-RU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физического воспитания и спортивных дисциплин</a:t>
            </a:r>
            <a:endParaRPr kumimoji="0" lang="ru-RU" altLang="ru-RU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71780" marR="0" lvl="0" indent="-269875" algn="just" defTabSz="449580" rtl="0" eaLnBrk="1" fontAlgn="base" latinLnBrk="0" hangingPunct="1">
              <a:lnSpc>
                <a:spcPct val="100000"/>
              </a:lnSpc>
              <a:spcBef>
                <a:spcPts val="550"/>
              </a:spcBef>
              <a:spcAft>
                <a:spcPct val="0"/>
              </a:spcAft>
              <a:buClrTx/>
              <a:buSzPct val="95000"/>
              <a:buFontTx/>
              <a:buNone/>
              <a:tabLst>
                <a:tab pos="273050" algn="l"/>
                <a:tab pos="720725" algn="l"/>
                <a:tab pos="1169670" algn="l"/>
                <a:tab pos="1619250" algn="l"/>
                <a:tab pos="2068195" algn="l"/>
                <a:tab pos="2517775" algn="l"/>
                <a:tab pos="2966720" algn="l"/>
                <a:tab pos="3416300" algn="l"/>
                <a:tab pos="3865245" algn="l"/>
                <a:tab pos="4314825" algn="l"/>
                <a:tab pos="4763770" algn="l"/>
                <a:tab pos="5213350" algn="l"/>
                <a:tab pos="5662295" algn="l"/>
                <a:tab pos="6111875" algn="l"/>
                <a:tab pos="6560820" algn="l"/>
                <a:tab pos="7010400" algn="l"/>
                <a:tab pos="7459345" algn="l"/>
                <a:tab pos="7908925" algn="l"/>
                <a:tab pos="8357870" algn="l"/>
                <a:tab pos="8807450" algn="l"/>
                <a:tab pos="9256395" algn="l"/>
              </a:tabLst>
              <a:defRPr/>
            </a:pPr>
            <a:endParaRPr kumimoji="0" lang="ru-RU" altLang="ru-RU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>
              <a:buNone/>
            </a:pPr>
            <a:endParaRPr kumimoji="0" lang="ru-RU" altLang="ru-RU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428624" y="260647"/>
            <a:ext cx="8319839" cy="1008113"/>
          </a:xfrm>
        </p:spPr>
        <p:txBody>
          <a:bodyPr>
            <a:noAutofit/>
          </a:bodyPr>
          <a:lstStyle/>
          <a:p>
            <a:pPr algn="ctr"/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авторских программ, </a:t>
            </a:r>
            <a:b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методических разработок</a:t>
            </a:r>
            <a:endParaRPr lang="ru-RU" sz="26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харак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титул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83710" y="0"/>
            <a:ext cx="4943475" cy="6858000"/>
          </a:xfrm>
          <a:prstGeom prst="rect">
            <a:avLst/>
          </a:prstGeom>
        </p:spPr>
      </p:pic>
      <p:pic>
        <p:nvPicPr>
          <p:cNvPr id="7" name="Изображение 6" descr="doc20230220190757_page-0001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305"/>
            <a:ext cx="48507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метод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34870" y="0"/>
            <a:ext cx="48736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00175"/>
            <a:ext cx="8229600" cy="482442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b="1" u="sng" dirty="0" smtClean="0">
                <a:solidFill>
                  <a:srgbClr val="1F1F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</a:t>
            </a:r>
            <a:r>
              <a:rPr lang="ru-RU" sz="2400" b="1" u="sng" dirty="0" err="1" smtClean="0">
                <a:solidFill>
                  <a:srgbClr val="1F1F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урвень</a:t>
            </a:r>
            <a:r>
              <a:rPr lang="ru-RU" sz="2400" b="1" u="sng" dirty="0" smtClean="0">
                <a:solidFill>
                  <a:srgbClr val="1F1F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b="1" u="sng" dirty="0" smtClean="0">
              <a:solidFill>
                <a:srgbClr val="1F1F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solidFill>
                  <a:srgbClr val="1F1F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 грамотой за первое место на чемпионате Республики Мордовия  </a:t>
            </a:r>
            <a:r>
              <a:rPr lang="ru-RU" sz="2400" dirty="0" smtClean="0">
                <a:solidFill>
                  <a:srgbClr val="1F1F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тяжелой атлетике (2018г.)</a:t>
            </a:r>
            <a:endParaRPr lang="ru-RU" sz="2400" dirty="0" smtClean="0">
              <a:solidFill>
                <a:srgbClr val="1F1F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2400" u="sng" dirty="0" smtClean="0">
              <a:solidFill>
                <a:srgbClr val="1F1F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839016"/>
          </a:xfrm>
        </p:spPr>
        <p:txBody>
          <a:bodyPr/>
          <a:lstStyle/>
          <a:p>
            <a:pPr algn="ctr"/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в </a:t>
            </a:r>
            <a:r>
              <a:rPr lang="ru-RU" sz="2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межаттестационный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период</a:t>
            </a:r>
            <a:endParaRPr lang="ru-RU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image-15-02-23-10-33-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338455" y="116840"/>
            <a:ext cx="840803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Степень обеспечения повышения уровня подготовленности воспитанников</a:t>
            </a:r>
            <a:endParaRPr lang="ru-RU" altLang="en-US" sz="2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Изображение 2" descr="протокол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26915" y="1124585"/>
            <a:ext cx="4377055" cy="5727700"/>
          </a:xfrm>
          <a:prstGeom prst="rect">
            <a:avLst/>
          </a:prstGeom>
        </p:spPr>
      </p:pic>
      <p:pic>
        <p:nvPicPr>
          <p:cNvPr id="4" name="Изображение 3" descr="протокол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05" y="1069975"/>
            <a:ext cx="4309110" cy="583120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офп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28520" y="0"/>
            <a:ext cx="48863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Содержимое 2"/>
          <p:cNvSpPr>
            <a:spLocks noGrp="1"/>
          </p:cNvSpPr>
          <p:nvPr>
            <p:ph idx="1"/>
          </p:nvPr>
        </p:nvSpPr>
        <p:spPr>
          <a:xfrm>
            <a:off x="249977" y="188640"/>
            <a:ext cx="8785225" cy="6335712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Сохранность контингента воспитанников </a:t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этапах спортивной подготовки</a:t>
            </a:r>
            <a:endParaRPr lang="ru-RU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85720" y="1285860"/>
          <a:ext cx="8606759" cy="3837316"/>
        </p:xfrm>
        <a:graphic>
          <a:graphicData uri="http://schemas.openxmlformats.org/drawingml/2006/table">
            <a:tbl>
              <a:tblPr/>
              <a:tblGrid>
                <a:gridCol w="1710533"/>
                <a:gridCol w="1343992"/>
                <a:gridCol w="1221809"/>
                <a:gridCol w="1127737"/>
                <a:gridCol w="1247093"/>
                <a:gridCol w="1351020"/>
                <a:gridCol w="604575"/>
              </a:tblGrid>
              <a:tr h="1086770">
                <a:tc row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Группа, год</a:t>
                      </a:r>
                      <a:endParaRPr lang="ru-RU" b="1" dirty="0" smtClean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обучения</a:t>
                      </a:r>
                      <a:endParaRPr lang="ru-RU" b="1" dirty="0" smtClean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– 2022 учебный год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 hMerge="1"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– 2023 учебный год</a:t>
                      </a:r>
                      <a:endParaRPr lang="ru-RU" b="1" dirty="0" smtClean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 hMerge="1">
                  <a:tcPr/>
                </a:tc>
              </a:tr>
              <a:tr h="802354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начале года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конце года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начал года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конце года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409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 – 4</a:t>
                      </a:r>
                      <a:r>
                        <a:rPr lang="ru-RU" baseline="0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г.о.</a:t>
                      </a:r>
                      <a:endParaRPr lang="ru-RU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409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 – 2</a:t>
                      </a:r>
                      <a:r>
                        <a:rPr lang="ru-RU" baseline="0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г.о.</a:t>
                      </a:r>
                      <a:endParaRPr lang="ru-RU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мещающее содержимое 1" descr="сохранность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907540" y="26670"/>
            <a:ext cx="5035550" cy="6804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 2" panose="05020102010507070707"/>
              <a:buNone/>
              <a:defRPr/>
            </a:pPr>
            <a:r>
              <a:rPr lang="ru-RU" sz="2200" kern="0" dirty="0" smtClean="0">
                <a:solidFill>
                  <a:srgbClr val="1F1F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Согласно нормативных документов, имеется следующая учебная  </a:t>
            </a:r>
            <a:endParaRPr lang="ru-RU" sz="2200" kern="0" dirty="0" smtClean="0">
              <a:solidFill>
                <a:srgbClr val="1F1F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 2" panose="05020102010507070707"/>
              <a:buNone/>
              <a:defRPr/>
            </a:pPr>
            <a:r>
              <a:rPr lang="ru-RU" sz="2200" kern="0" dirty="0" smtClean="0">
                <a:solidFill>
                  <a:srgbClr val="1F1F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документация:</a:t>
            </a:r>
            <a:endParaRPr lang="ru-RU" sz="2200" kern="0" dirty="0" smtClean="0">
              <a:solidFill>
                <a:srgbClr val="1F1F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 2" panose="05020102010507070707"/>
              <a:buNone/>
              <a:defRPr/>
            </a:pPr>
            <a:endParaRPr lang="ru-RU" sz="2200" kern="0" dirty="0" smtClean="0">
              <a:solidFill>
                <a:srgbClr val="1F1F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§"/>
              <a:defRPr/>
            </a:pPr>
            <a:r>
              <a:rPr lang="ru-RU" sz="2200" kern="0" dirty="0" smtClean="0">
                <a:solidFill>
                  <a:srgbClr val="1F1F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учета работы учебных групп</a:t>
            </a:r>
            <a:endParaRPr lang="ru-RU" sz="2200" kern="0" dirty="0" smtClean="0">
              <a:solidFill>
                <a:srgbClr val="1F1F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§"/>
              <a:defRPr/>
            </a:pPr>
            <a:r>
              <a:rPr lang="ru-RU" sz="2200" kern="0" dirty="0" smtClean="0">
                <a:solidFill>
                  <a:srgbClr val="1F1F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Личные дела на  обучающихся (заявление, личные карточки)</a:t>
            </a:r>
            <a:endParaRPr lang="ru-RU" sz="2200" kern="0" dirty="0" smtClean="0">
              <a:solidFill>
                <a:srgbClr val="1F1F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§"/>
              <a:defRPr/>
            </a:pPr>
            <a:r>
              <a:rPr lang="ru-RU" sz="2200" kern="0" dirty="0" smtClean="0">
                <a:solidFill>
                  <a:srgbClr val="1F1F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Протоколы контрольных переводных нормативов</a:t>
            </a:r>
            <a:endParaRPr lang="ru-RU" sz="2200" kern="0" dirty="0" smtClean="0">
              <a:solidFill>
                <a:srgbClr val="1F1F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§"/>
              <a:defRPr/>
            </a:pPr>
            <a:r>
              <a:rPr lang="ru-RU" sz="2200" kern="0" dirty="0" smtClean="0">
                <a:solidFill>
                  <a:srgbClr val="1F1F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Календарный план спортивно-массовых мероприятий</a:t>
            </a:r>
            <a:endParaRPr lang="ru-RU" sz="2200" kern="0" dirty="0" smtClean="0">
              <a:solidFill>
                <a:srgbClr val="1F1F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§"/>
              <a:defRPr/>
            </a:pPr>
            <a:r>
              <a:rPr lang="ru-RU" sz="2200" kern="0" dirty="0" smtClean="0">
                <a:solidFill>
                  <a:srgbClr val="1F1F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Протоколы, положения соревнований</a:t>
            </a:r>
            <a:endParaRPr lang="ru-RU" sz="2200" kern="0" dirty="0" smtClean="0">
              <a:solidFill>
                <a:srgbClr val="1F1F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§"/>
              <a:defRPr/>
            </a:pPr>
            <a:r>
              <a:rPr lang="ru-RU" sz="2200" kern="0" dirty="0" smtClean="0">
                <a:solidFill>
                  <a:srgbClr val="1F1F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планы и рабочий план конспект</a:t>
            </a:r>
            <a:endParaRPr lang="ru-RU" sz="2200" kern="0" dirty="0" smtClean="0">
              <a:solidFill>
                <a:srgbClr val="1F1F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§"/>
              <a:defRPr/>
            </a:pPr>
            <a:r>
              <a:rPr lang="ru-RU" sz="2200" kern="0" dirty="0" smtClean="0">
                <a:solidFill>
                  <a:srgbClr val="1F1F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воспитательной и культурно-массовой работы с   </a:t>
            </a:r>
            <a:endParaRPr lang="ru-RU" sz="2200" kern="0" dirty="0" smtClean="0">
              <a:solidFill>
                <a:srgbClr val="1F1F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§"/>
              <a:defRPr/>
            </a:pPr>
            <a:r>
              <a:rPr lang="ru-RU" sz="2200" kern="0" dirty="0" smtClean="0">
                <a:solidFill>
                  <a:srgbClr val="1F1F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обучающимися</a:t>
            </a:r>
            <a:endParaRPr lang="ru-RU" sz="2200" kern="0" dirty="0" smtClean="0">
              <a:solidFill>
                <a:srgbClr val="1F1F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§"/>
              <a:defRPr/>
            </a:pPr>
            <a:r>
              <a:rPr lang="ru-RU" sz="2200" kern="0" dirty="0" smtClean="0">
                <a:solidFill>
                  <a:srgbClr val="1F1F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Перспективный план</a:t>
            </a:r>
            <a:endParaRPr lang="ru-RU" sz="2200" kern="0" dirty="0">
              <a:solidFill>
                <a:srgbClr val="1F1F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457200" y="428625"/>
            <a:ext cx="8229600" cy="785813"/>
          </a:xfrm>
        </p:spPr>
        <p:txBody>
          <a:bodyPr/>
          <a:lstStyle/>
          <a:p>
            <a:pPr algn="ctr" eaLnBrk="1" hangingPunct="1"/>
            <a:r>
              <a:rPr lang="ru-RU" sz="2600" b="1" i="1" dirty="0" smtClean="0">
                <a:solidFill>
                  <a:srgbClr val="FF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анализа текущей документации</a:t>
            </a:r>
            <a:endParaRPr lang="ru-RU" sz="2600" b="1" i="1" dirty="0" smtClean="0">
              <a:solidFill>
                <a:srgbClr val="FF0000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док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880" y="-27305"/>
            <a:ext cx="4422775" cy="6858000"/>
          </a:xfrm>
          <a:prstGeom prst="rect">
            <a:avLst/>
          </a:prstGeom>
        </p:spPr>
      </p:pic>
      <p:pic>
        <p:nvPicPr>
          <p:cNvPr id="3" name="Изображение 2" descr="докум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655" y="-27305"/>
            <a:ext cx="45815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0</TotalTime>
  <Words>4733</Words>
  <Application>WPS Presentation</Application>
  <PresentationFormat>Экран (4:3)</PresentationFormat>
  <Paragraphs>199</Paragraphs>
  <Slides>33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4" baseType="lpstr">
      <vt:lpstr>Arial</vt:lpstr>
      <vt:lpstr>SimSun</vt:lpstr>
      <vt:lpstr>Wingdings</vt:lpstr>
      <vt:lpstr>Wingdings 2</vt:lpstr>
      <vt:lpstr>Wingdings 2</vt:lpstr>
      <vt:lpstr>Times New Roman</vt:lpstr>
      <vt:lpstr>Constantia</vt:lpstr>
      <vt:lpstr>Microsoft YaHei</vt:lpstr>
      <vt:lpstr>Arial Unicode MS</vt:lpstr>
      <vt:lpstr>Calibri</vt:lpstr>
      <vt:lpstr>Бумажная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Результаты анализа текущей документации</vt:lpstr>
      <vt:lpstr>PowerPoint 演示文稿</vt:lpstr>
      <vt:lpstr>PowerPoint 演示文稿</vt:lpstr>
      <vt:lpstr>                  Выполнение воспитанниками требований для присвоения спортивных званий и разрядов  </vt:lpstr>
      <vt:lpstr>PowerPoint 演示文稿</vt:lpstr>
      <vt:lpstr>  Проведение открытых мастер-классов, мероприятий </vt:lpstr>
      <vt:lpstr>PowerPoint 演示文稿</vt:lpstr>
      <vt:lpstr> Выступления на научно-практических конференциях,  семинарах, секциях;  проведение открытых уроков, мастер-классов, мероприятий; участие в конкурсах</vt:lpstr>
      <vt:lpstr>PowerPoint 演示文稿</vt:lpstr>
      <vt:lpstr>Результаты участия воспитанников в официальных соревнованиях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Система взаимодействия  с родителями воспитанников </vt:lpstr>
      <vt:lpstr>PowerPoint 演示文稿</vt:lpstr>
      <vt:lpstr>Наличие авторских программ,     методических разработок</vt:lpstr>
      <vt:lpstr>PowerPoint 演示文稿</vt:lpstr>
      <vt:lpstr>PowerPoint 演示文稿</vt:lpstr>
      <vt:lpstr>Поощрения в межаттестационный период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</dc:title>
  <dc:creator>user</dc:creator>
  <cp:lastModifiedBy>user</cp:lastModifiedBy>
  <cp:revision>437</cp:revision>
  <dcterms:created xsi:type="dcterms:W3CDTF">2013-09-05T17:59:00Z</dcterms:created>
  <dcterms:modified xsi:type="dcterms:W3CDTF">2023-02-21T10:40:33Z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6236601B02B64E20847A467512F3045F</vt:lpwstr>
  </property>
  <property fmtid="{D5CDD505-2E9C-101B-9397-08002B2CF9AE}" pid="3" name="KSOProductBuildVer">
    <vt:lpwstr>1033-11.2.0.11486</vt:lpwstr>
  </property>
</Properties>
</file>