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97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98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6" r:id="rId34"/>
    <p:sldId id="290" r:id="rId35"/>
    <p:sldId id="291" r:id="rId36"/>
    <p:sldId id="292" r:id="rId37"/>
    <p:sldId id="294" r:id="rId38"/>
    <p:sldId id="29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619E-F129-4947-9C39-A1F7CD2B97CF}" type="datetimeFigureOut">
              <a:rPr lang="ru-RU" smtClean="0"/>
              <a:pPr/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7273-E07F-4F35-8231-3B5128BF12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619E-F129-4947-9C39-A1F7CD2B97CF}" type="datetimeFigureOut">
              <a:rPr lang="ru-RU" smtClean="0"/>
              <a:pPr/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7273-E07F-4F35-8231-3B5128BF12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619E-F129-4947-9C39-A1F7CD2B97CF}" type="datetimeFigureOut">
              <a:rPr lang="ru-RU" smtClean="0"/>
              <a:pPr/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7273-E07F-4F35-8231-3B5128BF12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619E-F129-4947-9C39-A1F7CD2B97CF}" type="datetimeFigureOut">
              <a:rPr lang="ru-RU" smtClean="0"/>
              <a:pPr/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7273-E07F-4F35-8231-3B5128BF12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619E-F129-4947-9C39-A1F7CD2B97CF}" type="datetimeFigureOut">
              <a:rPr lang="ru-RU" smtClean="0"/>
              <a:pPr/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7273-E07F-4F35-8231-3B5128BF12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619E-F129-4947-9C39-A1F7CD2B97CF}" type="datetimeFigureOut">
              <a:rPr lang="ru-RU" smtClean="0"/>
              <a:pPr/>
              <a:t>17.11.2019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7273-E07F-4F35-8231-3B5128BF12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619E-F129-4947-9C39-A1F7CD2B97CF}" type="datetimeFigureOut">
              <a:rPr lang="ru-RU" smtClean="0"/>
              <a:pPr/>
              <a:t>17.11.2019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7273-E07F-4F35-8231-3B5128BF12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619E-F129-4947-9C39-A1F7CD2B97CF}" type="datetimeFigureOut">
              <a:rPr lang="ru-RU" smtClean="0"/>
              <a:pPr/>
              <a:t>17.11.2019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7273-E07F-4F35-8231-3B5128BF12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619E-F129-4947-9C39-A1F7CD2B97CF}" type="datetimeFigureOut">
              <a:rPr lang="ru-RU" smtClean="0"/>
              <a:pPr/>
              <a:t>17.11.2019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7273-E07F-4F35-8231-3B5128BF12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619E-F129-4947-9C39-A1F7CD2B97CF}" type="datetimeFigureOut">
              <a:rPr lang="ru-RU" smtClean="0"/>
              <a:pPr/>
              <a:t>17.11.2019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7273-E07F-4F35-8231-3B5128BF12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619E-F129-4947-9C39-A1F7CD2B97CF}" type="datetimeFigureOut">
              <a:rPr lang="ru-RU" smtClean="0"/>
              <a:pPr/>
              <a:t>17.11.2019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7273-E07F-4F35-8231-3B5128BF12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9619E-F129-4947-9C39-A1F7CD2B97CF}" type="datetimeFigureOut">
              <a:rPr lang="ru-RU" smtClean="0"/>
              <a:pPr/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7273-E07F-4F35-8231-3B5128BF12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olcham.schoolrm.ru/sveden/employees/43570/397804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olcham.schoolrm.ru/sveden/employees/43570/397804/" TargetMode="External"/><Relationship Id="rId2" Type="http://schemas.openxmlformats.org/officeDocument/2006/relationships/hyperlink" Target="https://upload2.schoolrm.ru/iblock/fc7/fc70385d2cf95002f12eec996050f6bb/446b9b453e937bb60763ae36aa475f78.docx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Министерство образования РМ</a:t>
            </a:r>
            <a:br>
              <a:rPr lang="ru-RU" sz="2000" b="1" dirty="0" smtClean="0"/>
            </a:br>
            <a:r>
              <a:rPr lang="ru-RU" sz="2000" b="1" dirty="0" err="1"/>
              <a:t>П</a:t>
            </a:r>
            <a:r>
              <a:rPr lang="ru-RU" sz="2000" b="1" dirty="0" err="1" smtClean="0"/>
              <a:t>ортфолио</a:t>
            </a: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err="1" smtClean="0"/>
              <a:t>Кувакиной</a:t>
            </a:r>
            <a:r>
              <a:rPr lang="ru-RU" sz="2000" b="1" dirty="0" smtClean="0"/>
              <a:t> Марины Николаевны</a:t>
            </a:r>
            <a:br>
              <a:rPr lang="ru-RU" sz="2000" b="1" dirty="0" smtClean="0"/>
            </a:br>
            <a:r>
              <a:rPr lang="ru-RU" sz="2000" b="1" dirty="0" smtClean="0"/>
              <a:t>учителя – логопеда структурного подразделения «Детский сад комбинированного вида «Солнышко» МБДОУ «Детский сад «Планета детства» комбинированного вида»</a:t>
            </a:r>
            <a:endParaRPr lang="ru-RU" sz="20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785786" y="1928803"/>
            <a:ext cx="3710015" cy="419736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dirty="0"/>
              <a:t>Д</a:t>
            </a:r>
            <a:r>
              <a:rPr lang="ru-RU" sz="1600" dirty="0" smtClean="0"/>
              <a:t>ата рождения:  08.08.1877 г.</a:t>
            </a:r>
          </a:p>
          <a:p>
            <a:pPr>
              <a:buNone/>
            </a:pPr>
            <a:r>
              <a:rPr lang="ru-RU" sz="1600" dirty="0" smtClean="0"/>
              <a:t>Профессиональное образование:</a:t>
            </a:r>
          </a:p>
          <a:p>
            <a:pPr>
              <a:buNone/>
            </a:pPr>
            <a:r>
              <a:rPr lang="ru-RU" sz="1600" dirty="0" smtClean="0"/>
              <a:t>высшее, МГПИ им. М.Е.Евсевьева,</a:t>
            </a:r>
          </a:p>
          <a:p>
            <a:pPr>
              <a:buNone/>
            </a:pPr>
            <a:r>
              <a:rPr lang="ru-RU" sz="1600" dirty="0" smtClean="0"/>
              <a:t>диплом БВС 0603803</a:t>
            </a:r>
          </a:p>
          <a:p>
            <a:pPr>
              <a:buNone/>
            </a:pPr>
            <a:r>
              <a:rPr lang="ru-RU" sz="1600" dirty="0" smtClean="0"/>
              <a:t>Дата выдачи: 30.06.1999г.</a:t>
            </a:r>
          </a:p>
          <a:p>
            <a:pPr>
              <a:buNone/>
            </a:pPr>
            <a:r>
              <a:rPr lang="ru-RU" sz="1600" dirty="0" smtClean="0"/>
              <a:t>Квалификация: </a:t>
            </a:r>
            <a:r>
              <a:rPr lang="ru-RU" sz="1600" dirty="0" err="1" smtClean="0"/>
              <a:t>олигофренопедагог</a:t>
            </a:r>
            <a:r>
              <a:rPr lang="ru-RU" sz="1600" dirty="0" smtClean="0"/>
              <a:t>,</a:t>
            </a:r>
          </a:p>
          <a:p>
            <a:pPr>
              <a:buNone/>
            </a:pPr>
            <a:r>
              <a:rPr lang="ru-RU" sz="1600" dirty="0" smtClean="0"/>
              <a:t> учитель-логопед</a:t>
            </a:r>
          </a:p>
          <a:p>
            <a:pPr>
              <a:buNone/>
            </a:pPr>
            <a:r>
              <a:rPr lang="ru-RU" sz="1600" dirty="0" smtClean="0"/>
              <a:t>Общий трудовой стаж: 20 лет</a:t>
            </a:r>
          </a:p>
          <a:p>
            <a:pPr>
              <a:buNone/>
            </a:pPr>
            <a:r>
              <a:rPr lang="ru-RU" sz="1600" dirty="0" smtClean="0"/>
              <a:t>Педагогический стаж: 20 лет</a:t>
            </a:r>
          </a:p>
          <a:p>
            <a:pPr>
              <a:buNone/>
            </a:pPr>
            <a:r>
              <a:rPr lang="ru-RU" sz="1600" dirty="0" smtClean="0"/>
              <a:t>По специальности: 20 лет</a:t>
            </a:r>
          </a:p>
          <a:p>
            <a:pPr>
              <a:buNone/>
            </a:pPr>
            <a:r>
              <a:rPr lang="ru-RU" sz="1600" dirty="0" smtClean="0"/>
              <a:t>Квалификационная категория: первая</a:t>
            </a:r>
          </a:p>
          <a:p>
            <a:pPr>
              <a:buNone/>
            </a:pPr>
            <a:r>
              <a:rPr lang="ru-RU" sz="1600" dirty="0" smtClean="0"/>
              <a:t>Дата последней аттестации:30.12.2014г., </a:t>
            </a:r>
            <a:endParaRPr lang="ru-RU" sz="1600" dirty="0"/>
          </a:p>
          <a:p>
            <a:pPr>
              <a:buNone/>
            </a:pPr>
            <a:r>
              <a:rPr lang="ru-RU" sz="1600" dirty="0" smtClean="0"/>
              <a:t>Приказ 1133</a:t>
            </a:r>
            <a:endParaRPr lang="ru-RU" sz="1600" dirty="0"/>
          </a:p>
        </p:txBody>
      </p:sp>
      <p:pic>
        <p:nvPicPr>
          <p:cNvPr id="7" name="Содержимое 6" descr="SAM_134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8458" y="1928814"/>
            <a:ext cx="3132351" cy="4197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Новая папка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6056" y="228591"/>
            <a:ext cx="4664848" cy="6415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Новая папка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168692" cy="5956305"/>
          </a:xfrm>
          <a:prstGeom prst="rect">
            <a:avLst/>
          </a:prstGeom>
          <a:noFill/>
        </p:spPr>
      </p:pic>
      <p:pic>
        <p:nvPicPr>
          <p:cNvPr id="7171" name="Picture 3" descr="F:\Новая папка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85728"/>
            <a:ext cx="4560936" cy="6272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2984"/>
            <a:ext cx="8229600" cy="228601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Результаты участия в инновационной (экспериментальной) деятельности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прика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415603" cy="6240608"/>
          </a:xfrm>
          <a:prstGeom prst="rect">
            <a:avLst/>
          </a:prstGeom>
          <a:noFill/>
        </p:spPr>
      </p:pic>
      <p:pic>
        <p:nvPicPr>
          <p:cNvPr id="4" name="Picture 2" descr="F:\Новая папка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71480"/>
            <a:ext cx="4188880" cy="5986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1" y="6000768"/>
            <a:ext cx="185709" cy="12539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43" name="Picture 3" descr="F:\Новая папка\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72003"/>
            <a:ext cx="4714908" cy="648438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1285861"/>
            <a:ext cx="2714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https://solcham.schoolrm.ru/sveden/employees/43570/397804/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207170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Участие детей в заочных олимпиадах, открытых конкурсах, конференциях, выставках, турнирах, соревнованиях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57364"/>
            <a:ext cx="8229600" cy="185738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Наличие публикаций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95" y="404664"/>
            <a:ext cx="85583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1514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201675" y="642917"/>
          <a:ext cx="8370853" cy="5336419"/>
        </p:xfrm>
        <a:graphic>
          <a:graphicData uri="http://schemas.openxmlformats.org/presentationml/2006/ole">
            <p:oleObj spid="_x0000_s12310" name="Документ" r:id="rId3" imgW="9266256" imgH="590784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14488"/>
            <a:ext cx="8229600" cy="200026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Наличие авторских программ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Новая папк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786347" cy="6444510"/>
          </a:xfrm>
          <a:prstGeom prst="rect">
            <a:avLst/>
          </a:prstGeom>
          <a:noFill/>
        </p:spPr>
      </p:pic>
      <p:pic>
        <p:nvPicPr>
          <p:cNvPr id="1027" name="Picture 3" descr="F:\Новая папка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928670"/>
            <a:ext cx="3596437" cy="5135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00240"/>
            <a:ext cx="8229600" cy="171451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Выступления на заседаниях методических советов, научно – практических конференциях, педагогических чтениях, семинарах, форумах, радиопередачах (</a:t>
            </a:r>
            <a:r>
              <a:rPr lang="ru-RU" sz="2800" b="1" dirty="0" err="1" smtClean="0"/>
              <a:t>очно</a:t>
            </a:r>
            <a:r>
              <a:rPr lang="ru-RU" sz="2800" b="1" dirty="0" smtClean="0"/>
              <a:t>)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2285984" y="141247"/>
          <a:ext cx="4572032" cy="6575506"/>
        </p:xfrm>
        <a:graphic>
          <a:graphicData uri="http://schemas.openxmlformats.org/presentationml/2006/ole">
            <p:oleObj spid="_x0000_s14357" name="Документ" r:id="rId3" imgW="6078322" imgH="874128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Новая папка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70" cy="6385720"/>
          </a:xfrm>
          <a:prstGeom prst="rect">
            <a:avLst/>
          </a:prstGeom>
          <a:noFill/>
        </p:spPr>
      </p:pic>
      <p:pic>
        <p:nvPicPr>
          <p:cNvPr id="15363" name="Picture 3" descr="F:\Новая папка\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289"/>
            <a:ext cx="4429156" cy="60909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F:\Новая папка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4363564" cy="6000792"/>
          </a:xfrm>
          <a:prstGeom prst="rect">
            <a:avLst/>
          </a:prstGeom>
          <a:noFill/>
        </p:spPr>
      </p:pic>
      <p:pic>
        <p:nvPicPr>
          <p:cNvPr id="16388" name="Picture 4" descr="C:\Users\Home\Desktop\дипломы\спра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8581" y="428604"/>
            <a:ext cx="4385419" cy="62023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Новая папка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457704" cy="6130254"/>
          </a:xfrm>
          <a:prstGeom prst="rect">
            <a:avLst/>
          </a:prstGeom>
          <a:noFill/>
        </p:spPr>
      </p:pic>
      <p:pic>
        <p:nvPicPr>
          <p:cNvPr id="17413" name="Picture 5" descr="F:\Новая папка\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982" y="285728"/>
            <a:ext cx="4363563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26" y="332657"/>
            <a:ext cx="8287621" cy="603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4573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28802"/>
            <a:ext cx="8229600" cy="200026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Проведение открытых занятий, мастер – классов, мероприятий (</a:t>
            </a:r>
            <a:r>
              <a:rPr lang="ru-RU" sz="2800" b="1" dirty="0" err="1" smtClean="0"/>
              <a:t>очно</a:t>
            </a:r>
            <a:r>
              <a:rPr lang="ru-RU" sz="2800" b="1" dirty="0" smtClean="0"/>
              <a:t>)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1531938" y="857232"/>
          <a:ext cx="6727153" cy="4692668"/>
        </p:xfrm>
        <a:graphic>
          <a:graphicData uri="http://schemas.openxmlformats.org/presentationml/2006/ole">
            <p:oleObj spid="_x0000_s19477" name="Документ" r:id="rId3" imgW="6078322" imgH="4240033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Новая папка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89"/>
            <a:ext cx="4786314" cy="6582159"/>
          </a:xfrm>
          <a:prstGeom prst="rect">
            <a:avLst/>
          </a:prstGeom>
          <a:noFill/>
        </p:spPr>
      </p:pic>
      <p:pic>
        <p:nvPicPr>
          <p:cNvPr id="20483" name="Picture 3" descr="F:\Новая папка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6542" y="285728"/>
            <a:ext cx="4467458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57364"/>
            <a:ext cx="8229600" cy="192882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Экспертная деятельность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4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Наличие собственного инновационного педагогического </a:t>
            </a:r>
            <a:r>
              <a:rPr lang="ru-RU" sz="2800" b="1" dirty="0" smtClean="0"/>
              <a:t>опыта по теме </a:t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i="1" dirty="0" smtClean="0"/>
              <a:t>«Развитие фонематического восприятия с помощью игр и упражнений»</a:t>
            </a:r>
            <a:endParaRPr lang="ru-RU" sz="28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2800" dirty="0" smtClean="0"/>
          </a:p>
          <a:p>
            <a:pPr algn="ctr">
              <a:buNone/>
            </a:pPr>
            <a:endParaRPr lang="ru-RU" sz="2800" dirty="0" smtClean="0">
              <a:hlinkClick r:id="rId2"/>
            </a:endParaRPr>
          </a:p>
          <a:p>
            <a:pPr algn="ctr">
              <a:buNone/>
            </a:pPr>
            <a:endParaRPr lang="ru-RU" sz="2800" dirty="0" smtClean="0">
              <a:hlinkClick r:id="rId3"/>
            </a:endParaRPr>
          </a:p>
          <a:p>
            <a:pPr algn="ctr">
              <a:buNone/>
            </a:pPr>
            <a:r>
              <a:rPr lang="en-US" sz="2800" dirty="0" smtClean="0">
                <a:hlinkClick r:id="rId3"/>
              </a:rPr>
              <a:t>https</a:t>
            </a:r>
            <a:r>
              <a:rPr lang="en-US" sz="2800" dirty="0" smtClean="0">
                <a:hlinkClick r:id="rId3"/>
              </a:rPr>
              <a:t>://solcham.schoolrm.ru/sveden/employees/43570/397804/</a:t>
            </a:r>
            <a:endParaRPr 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00240"/>
            <a:ext cx="8229600" cy="207170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Наставничество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28802"/>
            <a:ext cx="8229600" cy="207170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Общественно – педагогическая активность педагога:</a:t>
            </a:r>
            <a:br>
              <a:rPr lang="ru-RU" sz="2800" b="1" dirty="0" smtClean="0"/>
            </a:br>
            <a:r>
              <a:rPr lang="ru-RU" sz="2800" b="1" dirty="0" smtClean="0"/>
              <a:t>участие в работе педагогических сообществ, комиссиях, в жюри конкурсов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Новая папка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290"/>
            <a:ext cx="4664830" cy="6415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Новая папк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673" y="214290"/>
            <a:ext cx="4675247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71678"/>
            <a:ext cx="8229600" cy="192882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Участие педагога в профессиональных конкурсах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ome\Desktop\дипломы\Грамота Всеросийсу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5"/>
            <a:ext cx="3857652" cy="6054801"/>
          </a:xfrm>
          <a:prstGeom prst="rect">
            <a:avLst/>
          </a:prstGeom>
          <a:noFill/>
        </p:spPr>
      </p:pic>
      <p:pic>
        <p:nvPicPr>
          <p:cNvPr id="22531" name="Picture 3" descr="F:\Новая папка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311550" cy="5929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332226" y="500042"/>
          <a:ext cx="8477959" cy="5857916"/>
        </p:xfrm>
        <a:graphic>
          <a:graphicData uri="http://schemas.openxmlformats.org/presentationml/2006/ole">
            <p:oleObj spid="_x0000_s23575" name="Документ" r:id="rId3" imgW="9266256" imgH="6403098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00240"/>
            <a:ext cx="8229600" cy="185738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Награды и поощрения</a:t>
            </a:r>
            <a:endParaRPr lang="ru-RU" sz="28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Новая папка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4363564" cy="6000792"/>
          </a:xfrm>
          <a:prstGeom prst="rect">
            <a:avLst/>
          </a:prstGeom>
          <a:noFill/>
        </p:spPr>
      </p:pic>
      <p:pic>
        <p:nvPicPr>
          <p:cNvPr id="25603" name="Picture 3" descr="F:\Новая папка\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4429124" cy="6090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антиплагиат Кувак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4512382" cy="6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00174"/>
            <a:ext cx="8229600" cy="2786082"/>
          </a:xfrm>
        </p:spPr>
        <p:txBody>
          <a:bodyPr>
            <a:normAutofit/>
          </a:bodyPr>
          <a:lstStyle/>
          <a:p>
            <a:r>
              <a:rPr lang="ru-RU" sz="2800" b="1" dirty="0"/>
              <a:t>Соответствие данных первичного обследования и  диагноза перспективному плану индивидуальной или групповой коррекции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Новая папка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7" y="142851"/>
            <a:ext cx="4747602" cy="6528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292895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Динамика продвижения обучающихся в соответствии с перспективным планом коррекционной работы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Новая папка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363564" cy="6000792"/>
          </a:xfrm>
          <a:prstGeom prst="rect">
            <a:avLst/>
          </a:prstGeom>
          <a:noFill/>
        </p:spPr>
      </p:pic>
      <p:pic>
        <p:nvPicPr>
          <p:cNvPr id="5123" name="Picture 3" descr="F:\Новая папка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706" y="642918"/>
            <a:ext cx="4207722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57298"/>
            <a:ext cx="8229600" cy="300039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Взаимодействие с родителями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</TotalTime>
  <Words>176</Words>
  <Application>Microsoft Office PowerPoint</Application>
  <PresentationFormat>Экран (4:3)</PresentationFormat>
  <Paragraphs>34</Paragraphs>
  <Slides>38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Документ</vt:lpstr>
      <vt:lpstr> Министерство образования РМ Портфолио  Кувакиной Марины Николаевны учителя – логопеда структурного подразделения «Детский сад комбинированного вида «Солнышко» МБДОУ «Детский сад «Планета детства» комбинированного вида»</vt:lpstr>
      <vt:lpstr>Слайд 2</vt:lpstr>
      <vt:lpstr>Наличие собственного инновационного педагогического опыта по теме   «Развитие фонематического восприятия с помощью игр и упражнений»</vt:lpstr>
      <vt:lpstr>Слайд 4</vt:lpstr>
      <vt:lpstr>Соответствие данных первичного обследования и  диагноза перспективному плану индивидуальной или групповой коррекции </vt:lpstr>
      <vt:lpstr>Слайд 6</vt:lpstr>
      <vt:lpstr>Динамика продвижения обучающихся в соответствии с перспективным планом коррекционной работы</vt:lpstr>
      <vt:lpstr>Слайд 8</vt:lpstr>
      <vt:lpstr>Взаимодействие с родителями</vt:lpstr>
      <vt:lpstr>Слайд 10</vt:lpstr>
      <vt:lpstr>Слайд 11</vt:lpstr>
      <vt:lpstr>Результаты участия в инновационной (экспериментальной) деятельности</vt:lpstr>
      <vt:lpstr>Слайд 13</vt:lpstr>
      <vt:lpstr>Слайд 14</vt:lpstr>
      <vt:lpstr>Участие детей в заочных олимпиадах, открытых конкурсах, конференциях, выставках, турнирах, соревнованиях</vt:lpstr>
      <vt:lpstr>Наличие публикаций</vt:lpstr>
      <vt:lpstr>Слайд 17</vt:lpstr>
      <vt:lpstr>Слайд 18</vt:lpstr>
      <vt:lpstr>Наличие авторских программ</vt:lpstr>
      <vt:lpstr>Выступления на заседаниях методических советов, научно – практических конференциях, педагогических чтениях, семинарах, форумах, радиопередачах (очно)</vt:lpstr>
      <vt:lpstr>Слайд 21</vt:lpstr>
      <vt:lpstr>Слайд 22</vt:lpstr>
      <vt:lpstr>Слайд 23</vt:lpstr>
      <vt:lpstr>Слайд 24</vt:lpstr>
      <vt:lpstr>Слайд 25</vt:lpstr>
      <vt:lpstr>Проведение открытых занятий, мастер – классов, мероприятий (очно)</vt:lpstr>
      <vt:lpstr>Слайд 27</vt:lpstr>
      <vt:lpstr>Слайд 28</vt:lpstr>
      <vt:lpstr>Экспертная деятельность</vt:lpstr>
      <vt:lpstr>Наставничество</vt:lpstr>
      <vt:lpstr>Общественно – педагогическая активность педагога: участие в работе педагогических сообществ, комиссиях, в жюри конкурсов</vt:lpstr>
      <vt:lpstr>Слайд 32</vt:lpstr>
      <vt:lpstr>Слайд 33</vt:lpstr>
      <vt:lpstr>Участие педагога в профессиональных конкурсах</vt:lpstr>
      <vt:lpstr>Слайд 35</vt:lpstr>
      <vt:lpstr>Слайд 36</vt:lpstr>
      <vt:lpstr>Награды и поощрения</vt:lpstr>
      <vt:lpstr>Слайд 38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 Кувакиной Марины Николаевны учителя – логопеда структурного подразделения «Детский сад комбинированного вида «Солнышко» МБДОУ «Детский сад «Планета детства» комбинированного вида»</dc:title>
  <dc:creator>Home</dc:creator>
  <cp:lastModifiedBy>USER</cp:lastModifiedBy>
  <cp:revision>36</cp:revision>
  <dcterms:created xsi:type="dcterms:W3CDTF">2019-11-02T16:48:48Z</dcterms:created>
  <dcterms:modified xsi:type="dcterms:W3CDTF">2019-11-17T20:51:30Z</dcterms:modified>
</cp:coreProperties>
</file>