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4"/>
  </p:notesMasterIdLst>
  <p:sldIdLst>
    <p:sldId id="256" r:id="rId2"/>
    <p:sldId id="280" r:id="rId3"/>
    <p:sldId id="324" r:id="rId4"/>
    <p:sldId id="325" r:id="rId5"/>
    <p:sldId id="326" r:id="rId6"/>
    <p:sldId id="295" r:id="rId7"/>
    <p:sldId id="327" r:id="rId8"/>
    <p:sldId id="338" r:id="rId9"/>
    <p:sldId id="328" r:id="rId10"/>
    <p:sldId id="310" r:id="rId11"/>
    <p:sldId id="311" r:id="rId12"/>
    <p:sldId id="312" r:id="rId13"/>
    <p:sldId id="265" r:id="rId14"/>
    <p:sldId id="330" r:id="rId15"/>
    <p:sldId id="331" r:id="rId16"/>
    <p:sldId id="332" r:id="rId17"/>
    <p:sldId id="333" r:id="rId18"/>
    <p:sldId id="313" r:id="rId19"/>
    <p:sldId id="268" r:id="rId20"/>
    <p:sldId id="334" r:id="rId21"/>
    <p:sldId id="278" r:id="rId22"/>
    <p:sldId id="287" r:id="rId23"/>
    <p:sldId id="269" r:id="rId24"/>
    <p:sldId id="289" r:id="rId25"/>
    <p:sldId id="314" r:id="rId26"/>
    <p:sldId id="335" r:id="rId27"/>
    <p:sldId id="272" r:id="rId28"/>
    <p:sldId id="336" r:id="rId29"/>
    <p:sldId id="337" r:id="rId30"/>
    <p:sldId id="339" r:id="rId31"/>
    <p:sldId id="340" r:id="rId32"/>
    <p:sldId id="279" r:id="rId3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CC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4579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4580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4581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4582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4583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4584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4585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933450"/>
            <a:ext cx="4341813" cy="3351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6153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95813" cy="37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4182477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55533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02902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71335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56577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80447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1988" cy="3354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77133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1988" cy="3354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81555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1988" cy="3354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45511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35012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98780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23692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257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627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8684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7937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906588"/>
            <a:ext cx="3819525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89862" cy="186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89862" cy="4506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nsportal.ru/nachalnaya-shkola/okruzhayushchii-mir/2018/02/05/prezentatsiya-paporotniki-mhi-i-vodorosli" TargetMode="External"/><Relationship Id="rId3" Type="http://schemas.openxmlformats.org/officeDocument/2006/relationships/hyperlink" Target="https://nsportal.ru/nachalnaya-shkola/materialy-mo/2018/02/05/vnedrenie-sovremennyh-tehnologiy-urovnevoy" TargetMode="External"/><Relationship Id="rId7" Type="http://schemas.openxmlformats.org/officeDocument/2006/relationships/hyperlink" Target="https://nsportal.ru/nachalnaya-shkola/okruzhayushchii-mir/2018/02/05/konspekt-uroka-po-predmetu-okruzhayushchiy-mir-vo-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sportal.ru/nachalnaya-shkola/materialy-mo/2018/02/05/proektnaya-deyatelnost-v-nachalnyh-klassah" TargetMode="External"/><Relationship Id="rId5" Type="http://schemas.openxmlformats.org/officeDocument/2006/relationships/hyperlink" Target="https://nsportal.ru/nachalnaya-shkola/materialy-mo/2018/02/05/osobennosti-formirovaniya-uud-u-pervoklassnikov" TargetMode="External"/><Relationship Id="rId4" Type="http://schemas.openxmlformats.org/officeDocument/2006/relationships/hyperlink" Target="https://nsportal.ru/nachalnaya-shkola/materialy-mo/2018/02/05/vozmozhnost-bezotmetochnoy-i-reytingovoy-sistemy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715148"/>
          </a:xfrm>
        </p:spPr>
        <p:txBody>
          <a:bodyPr lIns="90000" tIns="46800" rIns="90000" bIns="46800"/>
          <a:lstStyle/>
          <a:p>
            <a:pPr marL="0" indent="0" algn="ctr" eaLnBrk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b="1" dirty="0" smtClean="0">
              <a:solidFill>
                <a:srgbClr val="B80047"/>
              </a:solidFill>
              <a:latin typeface="Times New Roman" pitchFamily="16" charset="0"/>
            </a:endParaRPr>
          </a:p>
          <a:p>
            <a:pPr marL="0" indent="0" algn="ctr" eaLnBrk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b="1" i="1" dirty="0" smtClean="0">
                <a:solidFill>
                  <a:srgbClr val="CC0000"/>
                </a:solidFill>
              </a:rPr>
              <a:t>Министерство образования РМ</a:t>
            </a:r>
            <a:r>
              <a:rPr lang="en-US" altLang="ru-RU" sz="3600" b="1" i="1" dirty="0" smtClean="0">
                <a:solidFill>
                  <a:srgbClr val="CC0000"/>
                </a:solidFill>
              </a:rPr>
              <a:t/>
            </a:r>
            <a:br>
              <a:rPr lang="en-US" altLang="ru-RU" sz="3600" b="1" i="1" dirty="0" smtClean="0">
                <a:solidFill>
                  <a:srgbClr val="CC0000"/>
                </a:solidFill>
              </a:rPr>
            </a:br>
            <a:r>
              <a:rPr lang="ru-RU" altLang="ru-RU" sz="3600" b="1" i="1" dirty="0" err="1" smtClean="0">
                <a:solidFill>
                  <a:srgbClr val="CC0000"/>
                </a:solidFill>
              </a:rPr>
              <a:t>Портфолио</a:t>
            </a:r>
            <a:r>
              <a:rPr lang="ru-RU" altLang="ru-RU" sz="3600" b="1" i="1" dirty="0" smtClean="0">
                <a:solidFill>
                  <a:srgbClr val="CC0000"/>
                </a:solidFill>
              </a:rPr>
              <a:t> </a:t>
            </a:r>
          </a:p>
          <a:p>
            <a:pPr marL="0" indent="0" algn="r" eaLnBrk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i="1" dirty="0" err="1" smtClean="0">
                <a:solidFill>
                  <a:schemeClr val="accent2">
                    <a:lumMod val="75000"/>
                  </a:schemeClr>
                </a:solidFill>
              </a:rPr>
              <a:t>Сергуниной</a:t>
            </a:r>
            <a:r>
              <a:rPr lang="ru-RU" altLang="ru-RU" sz="3600" i="1" dirty="0" smtClean="0">
                <a:solidFill>
                  <a:schemeClr val="accent2">
                    <a:lumMod val="75000"/>
                  </a:schemeClr>
                </a:solidFill>
              </a:rPr>
              <a:t> Елены Александровны</a:t>
            </a:r>
            <a:r>
              <a:rPr lang="ru-RU" altLang="ru-RU" sz="2800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br>
              <a:rPr lang="ru-RU" altLang="ru-RU" sz="28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altLang="ru-RU" sz="2800" i="1" dirty="0" smtClean="0">
                <a:solidFill>
                  <a:srgbClr val="000099"/>
                </a:solidFill>
              </a:rPr>
              <a:t>           учителя МОУ ЦО«</a:t>
            </a:r>
            <a:r>
              <a:rPr lang="ru-RU" altLang="ru-RU" sz="2800" i="1" dirty="0" err="1" smtClean="0">
                <a:solidFill>
                  <a:srgbClr val="000099"/>
                </a:solidFill>
              </a:rPr>
              <a:t>Тавла</a:t>
            </a:r>
            <a:r>
              <a:rPr lang="ru-RU" altLang="ru-RU" sz="2800" i="1" dirty="0" smtClean="0">
                <a:solidFill>
                  <a:srgbClr val="000099"/>
                </a:solidFill>
              </a:rPr>
              <a:t>»»</a:t>
            </a:r>
            <a:r>
              <a:rPr lang="ru-RU" sz="2800" i="1" dirty="0" smtClean="0">
                <a:solidFill>
                  <a:srgbClr val="000099"/>
                </a:solidFill>
              </a:rPr>
              <a:t>Средняя               </a:t>
            </a:r>
            <a:br>
              <a:rPr lang="ru-RU" sz="2800" i="1" dirty="0" smtClean="0">
                <a:solidFill>
                  <a:srgbClr val="000099"/>
                </a:solidFill>
              </a:rPr>
            </a:br>
            <a:r>
              <a:rPr lang="ru-RU" sz="2800" i="1" dirty="0" smtClean="0">
                <a:solidFill>
                  <a:srgbClr val="000099"/>
                </a:solidFill>
              </a:rPr>
              <a:t>                            общеобразовательная                </a:t>
            </a:r>
            <a:br>
              <a:rPr lang="ru-RU" sz="2800" i="1" dirty="0" smtClean="0">
                <a:solidFill>
                  <a:srgbClr val="000099"/>
                </a:solidFill>
              </a:rPr>
            </a:br>
            <a:r>
              <a:rPr lang="ru-RU" sz="2800" i="1" dirty="0" smtClean="0">
                <a:solidFill>
                  <a:srgbClr val="000099"/>
                </a:solidFill>
              </a:rPr>
              <a:t>                            школа №17</a:t>
            </a:r>
            <a:r>
              <a:rPr lang="ru-RU" altLang="ru-RU" sz="2800" i="1" dirty="0" smtClean="0">
                <a:solidFill>
                  <a:srgbClr val="000099"/>
                </a:solidFill>
              </a:rPr>
              <a:t>»ГО Саранск</a:t>
            </a:r>
            <a:r>
              <a:rPr lang="ru-RU" altLang="ru-RU" sz="2800" i="1" dirty="0" smtClean="0">
                <a:solidFill>
                  <a:srgbClr val="CC0000"/>
                </a:solidFill>
              </a:rPr>
              <a:t> </a:t>
            </a:r>
          </a:p>
          <a:p>
            <a:pPr marL="0" indent="0" algn="ctr" eaLnBrk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b="1" i="1" dirty="0" smtClean="0">
              <a:solidFill>
                <a:srgbClr val="CC0000"/>
              </a:solidFill>
              <a:latin typeface="Times New Roman" pitchFamily="16" charset="0"/>
            </a:endParaRPr>
          </a:p>
          <a:p>
            <a:pPr marL="0" indent="0" algn="ctr" eaLnBrk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b="1" i="1" dirty="0" smtClean="0">
              <a:solidFill>
                <a:srgbClr val="CC0000"/>
              </a:solidFill>
              <a:latin typeface="Times New Roman" pitchFamily="16" charset="0"/>
            </a:endParaRPr>
          </a:p>
          <a:p>
            <a:pPr marL="0" indent="0" algn="ctr" eaLnBrk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b="1" i="1" dirty="0" smtClean="0">
              <a:solidFill>
                <a:srgbClr val="CC0000"/>
              </a:solidFill>
              <a:latin typeface="Times New Roman" pitchFamily="16" charset="0"/>
            </a:endParaRPr>
          </a:p>
          <a:p>
            <a:pPr marL="0" indent="0" algn="ctr" eaLnBrk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b="1" i="1" dirty="0" smtClean="0">
              <a:solidFill>
                <a:srgbClr val="CC0000"/>
              </a:solidFill>
              <a:latin typeface="Times New Roman" pitchFamily="16" charset="0"/>
            </a:endParaRPr>
          </a:p>
          <a:p>
            <a:pPr marL="0" indent="0" algn="ctr" eaLnBrk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b="1" i="1" dirty="0" smtClean="0">
              <a:solidFill>
                <a:srgbClr val="CC0000"/>
              </a:solidFill>
              <a:latin typeface="Times New Roman" pitchFamily="16" charset="0"/>
            </a:endParaRPr>
          </a:p>
          <a:p>
            <a:pPr algn="l" eaLnBrk="1">
              <a:lnSpc>
                <a:spcPct val="10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CC3399"/>
                </a:solidFill>
                <a:latin typeface="Times New Roman" pitchFamily="16" charset="0"/>
              </a:rPr>
              <a:t>Дата рождения:31.07.1981 г.</a:t>
            </a:r>
          </a:p>
          <a:p>
            <a:pPr algn="l" eaLnBrk="1">
              <a:lnSpc>
                <a:spcPct val="10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CC3399"/>
                </a:solidFill>
                <a:latin typeface="Times New Roman" pitchFamily="16" charset="0"/>
              </a:rPr>
              <a:t>Профессиональное образование: учитель русского языка и литературы по специальности «Филология. Русский язык и литература» МГПИ им. М.Е. </a:t>
            </a:r>
            <a:r>
              <a:rPr lang="ru-RU" altLang="ru-RU" sz="1400" b="1" dirty="0" err="1">
                <a:solidFill>
                  <a:srgbClr val="CC3399"/>
                </a:solidFill>
                <a:latin typeface="Times New Roman" pitchFamily="16" charset="0"/>
              </a:rPr>
              <a:t>Евсевьева</a:t>
            </a:r>
            <a:r>
              <a:rPr lang="ru-RU" altLang="ru-RU" sz="1400" b="1" dirty="0">
                <a:solidFill>
                  <a:srgbClr val="CC3399"/>
                </a:solidFill>
                <a:latin typeface="Times New Roman" pitchFamily="16" charset="0"/>
              </a:rPr>
              <a:t> ВСБ 0450296 от 24 января 2004 года.</a:t>
            </a:r>
            <a:endParaRPr lang="ru-RU" altLang="ru-RU" sz="1400" b="1" dirty="0">
              <a:solidFill>
                <a:srgbClr val="CC3399"/>
              </a:solidFill>
              <a:latin typeface="Times New Roman" pitchFamily="16" charset="0"/>
              <a:cs typeface="Times New Roman" pitchFamily="16" charset="0"/>
            </a:endParaRPr>
          </a:p>
          <a:p>
            <a:pPr indent="-677863" algn="just" eaLnBrk="1">
              <a:lnSpc>
                <a:spcPct val="10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altLang="ru-RU" sz="1400" b="1" dirty="0">
                <a:solidFill>
                  <a:srgbClr val="CC3399"/>
                </a:solidFill>
                <a:latin typeface="Times New Roman" pitchFamily="16" charset="0"/>
                <a:cs typeface="Times New Roman" pitchFamily="16" charset="0"/>
              </a:rPr>
              <a:t>«Республиканский институт образования», по программе «Педагогика и методика начального образования», 21.11.2016. – 23.03.2017г., 462 часа.</a:t>
            </a:r>
            <a:endParaRPr lang="ru-RU" altLang="ru-RU" sz="1400" b="1" dirty="0">
              <a:solidFill>
                <a:srgbClr val="CC3399"/>
              </a:solidFill>
              <a:latin typeface="Times New Roman" pitchFamily="16" charset="0"/>
            </a:endParaRPr>
          </a:p>
          <a:p>
            <a:pPr algn="l" eaLnBrk="1">
              <a:lnSpc>
                <a:spcPct val="10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CC3399"/>
                </a:solidFill>
                <a:latin typeface="Times New Roman" pitchFamily="16" charset="0"/>
              </a:rPr>
              <a:t>Стаж педагогической работы (по специальности): 16 лет.</a:t>
            </a:r>
          </a:p>
          <a:p>
            <a:pPr algn="l" eaLnBrk="1">
              <a:lnSpc>
                <a:spcPct val="10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CC3399"/>
                </a:solidFill>
                <a:latin typeface="Times New Roman" pitchFamily="16" charset="0"/>
              </a:rPr>
              <a:t>Общий трудовой стаж: 16 лет.</a:t>
            </a:r>
          </a:p>
          <a:p>
            <a:pPr algn="l" eaLnBrk="1">
              <a:lnSpc>
                <a:spcPct val="10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CC3399"/>
                </a:solidFill>
                <a:latin typeface="Times New Roman" pitchFamily="16" charset="0"/>
              </a:rPr>
              <a:t>Наличие квалификационной категории: -</a:t>
            </a:r>
          </a:p>
          <a:p>
            <a:pPr algn="l" eaLnBrk="1">
              <a:lnSpc>
                <a:spcPct val="10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CC3399"/>
                </a:solidFill>
                <a:latin typeface="Times New Roman" pitchFamily="16" charset="0"/>
              </a:rPr>
              <a:t>Дата последней аттестации: -</a:t>
            </a:r>
          </a:p>
          <a:p>
            <a:pPr algn="l" eaLnBrk="1">
              <a:lnSpc>
                <a:spcPct val="10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CC3399"/>
                </a:solidFill>
                <a:latin typeface="Times New Roman" pitchFamily="16" charset="0"/>
              </a:rPr>
              <a:t>Звание:</a:t>
            </a:r>
          </a:p>
          <a:p>
            <a:pPr marL="0" indent="0" eaLnBrk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 smtClean="0">
              <a:solidFill>
                <a:srgbClr val="B80047"/>
              </a:solidFill>
              <a:latin typeface="Times New Roman" pitchFamily="16" charset="0"/>
            </a:endParaRPr>
          </a:p>
        </p:txBody>
      </p:sp>
      <p:pic>
        <p:nvPicPr>
          <p:cNvPr id="4" name="Picture 2" descr="C:\Users\MOI\Desktop\по1шт\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628800"/>
            <a:ext cx="2502320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Реализация программ углубленного изучения предмета, профильного обучения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Участие в инновационной 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экспериментальной) деятельности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Результаты участия обучающихся во Всероссийской предметной олимпиаде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-7938"/>
            <a:ext cx="7750175" cy="1812926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7. Позитивные результаты внеурочной деятельности обучающихся</a:t>
            </a:r>
            <a:br>
              <a:rPr lang="ru-RU" altLang="ru-RU" sz="280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 по учебным предметам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2625" y="1906588"/>
            <a:ext cx="7799388" cy="4951412"/>
          </a:xfrm>
        </p:spPr>
        <p:txBody>
          <a:bodyPr/>
          <a:lstStyle/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dirty="0" smtClean="0"/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Муниципальный уровень:</a:t>
            </a:r>
          </a:p>
          <a:p>
            <a:pPr algn="just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 smtClean="0">
                <a:solidFill>
                  <a:srgbClr val="280099"/>
                </a:solidFill>
                <a:latin typeface="Times New Roman" pitchFamily="16" charset="0"/>
                <a:cs typeface="Times New Roman" pitchFamily="16" charset="0"/>
              </a:rPr>
              <a:t>Победы и призовые места — </a:t>
            </a:r>
            <a:r>
              <a:rPr lang="ru-RU" altLang="ru-RU" sz="2400" b="1" dirty="0" smtClean="0">
                <a:solidFill>
                  <a:srgbClr val="280099"/>
                </a:solidFill>
                <a:latin typeface="Times New Roman" pitchFamily="16" charset="0"/>
                <a:cs typeface="Times New Roman" pitchFamily="16" charset="0"/>
              </a:rPr>
              <a:t>2</a:t>
            </a:r>
            <a:endParaRPr lang="en-US" altLang="ru-RU" sz="2400" b="1" dirty="0" smtClean="0">
              <a:solidFill>
                <a:srgbClr val="280099"/>
              </a:solidFill>
              <a:latin typeface="Times New Roman" pitchFamily="16" charset="0"/>
              <a:cs typeface="Times New Roman" pitchFamily="16" charset="0"/>
            </a:endParaRPr>
          </a:p>
          <a:p>
            <a:pPr marL="0" lvl="0" indent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Российский уровень:</a:t>
            </a: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 smtClean="0">
                <a:solidFill>
                  <a:srgbClr val="280099"/>
                </a:solidFill>
                <a:latin typeface="Times New Roman" pitchFamily="16" charset="0"/>
                <a:cs typeface="Times New Roman" pitchFamily="16" charset="0"/>
              </a:rPr>
              <a:t>Победы и призовые места </a:t>
            </a:r>
            <a:r>
              <a:rPr lang="ru-RU" altLang="ru-RU" sz="2400" b="1" dirty="0" smtClean="0">
                <a:solidFill>
                  <a:srgbClr val="280099"/>
                </a:solidFill>
                <a:latin typeface="Times New Roman" pitchFamily="16" charset="0"/>
                <a:cs typeface="Times New Roman" pitchFamily="16" charset="0"/>
              </a:rPr>
              <a:t>—</a:t>
            </a: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400" b="1" dirty="0">
              <a:solidFill>
                <a:srgbClr val="280099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Международный уровень:</a:t>
            </a:r>
          </a:p>
          <a:p>
            <a:pPr algn="just"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>
                <a:solidFill>
                  <a:srgbClr val="280099"/>
                </a:solidFill>
                <a:latin typeface="Times New Roman" pitchFamily="16" charset="0"/>
                <a:cs typeface="Times New Roman" pitchFamily="16" charset="0"/>
              </a:rPr>
              <a:t>Победы и призовые места </a:t>
            </a:r>
            <a:r>
              <a:rPr lang="ru-RU" altLang="ru-RU" sz="2400" b="1" dirty="0" smtClean="0">
                <a:solidFill>
                  <a:srgbClr val="280099"/>
                </a:solidFill>
                <a:latin typeface="Times New Roman" pitchFamily="16" charset="0"/>
                <a:cs typeface="Times New Roman" pitchFamily="16" charset="0"/>
              </a:rPr>
              <a:t>— 2 </a:t>
            </a:r>
            <a:endParaRPr lang="ru-RU" altLang="ru-RU" sz="2400" b="1" dirty="0">
              <a:solidFill>
                <a:srgbClr val="280099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 smtClean="0">
                <a:solidFill>
                  <a:srgbClr val="280099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endParaRPr lang="ru-RU" altLang="ru-RU" sz="2400" b="1" dirty="0" smtClean="0">
              <a:solidFill>
                <a:srgbClr val="280099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400" b="1" dirty="0" smtClean="0">
              <a:solidFill>
                <a:srgbClr val="280099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400" b="1" dirty="0" smtClean="0">
              <a:solidFill>
                <a:srgbClr val="280099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7. Позитивные результаты внеурочной деятельности обучающихся</a:t>
            </a:r>
            <a:br>
              <a:rPr lang="ru-RU" altLang="ru-RU" sz="320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320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 по учебным предметам</a:t>
            </a:r>
          </a:p>
        </p:txBody>
      </p:sp>
      <p:pic>
        <p:nvPicPr>
          <p:cNvPr id="7170" name="Picture 2" descr="F:\МОЯ АТТЕСТАЦИЯ\ДИПЛОМЫ\грамота5.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653798" y="2160588"/>
            <a:ext cx="2999292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МОЯ АТТЕСТАЦИЯ\ДИПЛОМЫ\грамота 6.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3913729" y="2160588"/>
            <a:ext cx="2999292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9756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7. Позитивные результаты внеурочной деятельности обучающихся</a:t>
            </a:r>
            <a:br>
              <a:rPr lang="ru-RU" altLang="ru-RU" sz="320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320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 по учебным предметам</a:t>
            </a:r>
          </a:p>
        </p:txBody>
      </p:sp>
      <p:pic>
        <p:nvPicPr>
          <p:cNvPr id="8194" name="Picture 2" descr="F:\МОЯ АТТЕСТАЦИЯ\ДИПЛОМЫ\грамота 6.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628346" y="2160588"/>
            <a:ext cx="2999292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МОЯ АТТЕСТАЦИЯ\ДИПЛОМЫ\555.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3913729" y="2160588"/>
            <a:ext cx="2999292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032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7. Позитивные результаты внеурочной деятельности обучающихся</a:t>
            </a:r>
            <a:br>
              <a:rPr lang="ru-RU" altLang="ru-RU" sz="320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320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 по учебным предметам</a:t>
            </a:r>
          </a:p>
        </p:txBody>
      </p:sp>
      <p:pic>
        <p:nvPicPr>
          <p:cNvPr id="6" name="Содержимое 9" descr="мун7.JPG"/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0733" y="2160588"/>
            <a:ext cx="2765421" cy="3881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811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139700"/>
            <a:ext cx="7750175" cy="1479550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8. Наличие публикаций, включая </a:t>
            </a:r>
            <a:br>
              <a:rPr lang="ru-RU" altLang="ru-RU" sz="320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320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интернет-публикации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>
          <a:xfrm>
            <a:off x="671513" y="1906588"/>
            <a:ext cx="7799387" cy="4665684"/>
          </a:xfrm>
        </p:spPr>
        <p:txBody>
          <a:bodyPr>
            <a:normAutofit fontScale="70000" lnSpcReduction="20000"/>
          </a:bodyPr>
          <a:lstStyle/>
          <a:p>
            <a:pPr algn="ctr" eaLnBrk="1"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 smtClean="0">
                <a:solidFill>
                  <a:srgbClr val="000099"/>
                </a:solidFill>
              </a:rPr>
              <a:t> </a:t>
            </a:r>
            <a:r>
              <a:rPr lang="ru-RU" altLang="ru-RU" sz="2800" b="1" dirty="0" smtClean="0">
                <a:solidFill>
                  <a:srgbClr val="280099"/>
                </a:solidFill>
                <a:latin typeface="Times New Roman" pitchFamily="16" charset="0"/>
                <a:cs typeface="Times New Roman" pitchFamily="16" charset="0"/>
              </a:rPr>
              <a:t>Список публикаций:</a:t>
            </a:r>
          </a:p>
          <a:p>
            <a:pPr eaLnBrk="1"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 smtClean="0">
                <a:solidFill>
                  <a:srgbClr val="99284C"/>
                </a:solidFill>
                <a:latin typeface="Times New Roman" pitchFamily="16" charset="0"/>
                <a:cs typeface="Times New Roman" pitchFamily="16" charset="0"/>
              </a:rPr>
              <a:t>Муниципальный уровень:</a:t>
            </a:r>
            <a:endParaRPr lang="en-US" altLang="ru-RU" sz="2800" b="1" dirty="0" smtClean="0">
              <a:solidFill>
                <a:srgbClr val="99284C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 smtClean="0">
                <a:solidFill>
                  <a:srgbClr val="99284C"/>
                </a:solidFill>
                <a:latin typeface="Times New Roman" pitchFamily="16" charset="0"/>
                <a:cs typeface="Times New Roman" pitchFamily="16" charset="0"/>
              </a:rPr>
              <a:t>Российский уровень:</a:t>
            </a:r>
          </a:p>
          <a:p>
            <a:pPr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b="1" dirty="0">
                <a:solidFill>
                  <a:srgbClr val="99284C"/>
                </a:solidFill>
                <a:latin typeface="Times New Roman" pitchFamily="16" charset="0"/>
                <a:cs typeface="Times New Roman" pitchFamily="16" charset="0"/>
                <a:hlinkClick r:id="rId3"/>
              </a:rPr>
              <a:t>https://</a:t>
            </a:r>
            <a:r>
              <a:rPr lang="en-US" altLang="ru-RU" b="1" dirty="0" smtClean="0">
                <a:solidFill>
                  <a:srgbClr val="99284C"/>
                </a:solidFill>
                <a:latin typeface="Times New Roman" pitchFamily="16" charset="0"/>
                <a:cs typeface="Times New Roman" pitchFamily="16" charset="0"/>
                <a:hlinkClick r:id="rId3"/>
              </a:rPr>
              <a:t>nsportal.ru/nachalnaya-shkola/materialy-mo/2018/02/05/vnedrenie-sovremennyh-tehnologiy-urovnevoy</a:t>
            </a:r>
            <a:endParaRPr lang="ru-RU" altLang="ru-RU" b="1" dirty="0" smtClean="0">
              <a:solidFill>
                <a:srgbClr val="99284C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b="1" dirty="0">
                <a:solidFill>
                  <a:srgbClr val="99284C"/>
                </a:solidFill>
                <a:latin typeface="Times New Roman" pitchFamily="16" charset="0"/>
                <a:cs typeface="Times New Roman" pitchFamily="16" charset="0"/>
                <a:hlinkClick r:id="rId4"/>
              </a:rPr>
              <a:t>https://</a:t>
            </a:r>
            <a:r>
              <a:rPr lang="en-US" altLang="ru-RU" b="1" dirty="0" smtClean="0">
                <a:solidFill>
                  <a:srgbClr val="99284C"/>
                </a:solidFill>
                <a:latin typeface="Times New Roman" pitchFamily="16" charset="0"/>
                <a:cs typeface="Times New Roman" pitchFamily="16" charset="0"/>
                <a:hlinkClick r:id="rId4"/>
              </a:rPr>
              <a:t>nsportal.ru/nachalnaya-shkola/materialy-mo/2018/02/05/vozmozhnost-bezotmetochnoy-i-reytingovoy-sistemy</a:t>
            </a:r>
            <a:endParaRPr lang="ru-RU" altLang="ru-RU" b="1" dirty="0" smtClean="0">
              <a:solidFill>
                <a:srgbClr val="99284C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b="1" dirty="0">
                <a:solidFill>
                  <a:srgbClr val="99284C"/>
                </a:solidFill>
                <a:latin typeface="Times New Roman" pitchFamily="16" charset="0"/>
                <a:cs typeface="Times New Roman" pitchFamily="16" charset="0"/>
                <a:hlinkClick r:id="rId5"/>
              </a:rPr>
              <a:t>https://</a:t>
            </a:r>
            <a:r>
              <a:rPr lang="en-US" altLang="ru-RU" b="1" dirty="0" smtClean="0">
                <a:solidFill>
                  <a:srgbClr val="99284C"/>
                </a:solidFill>
                <a:latin typeface="Times New Roman" pitchFamily="16" charset="0"/>
                <a:cs typeface="Times New Roman" pitchFamily="16" charset="0"/>
                <a:hlinkClick r:id="rId5"/>
              </a:rPr>
              <a:t>nsportal.ru/nachalnaya-shkola/materialy-mo/2018/02/05/osobennosti-formirovaniya-uud-u-pervoklassnikov</a:t>
            </a:r>
            <a:endParaRPr lang="ru-RU" altLang="ru-RU" b="1" dirty="0" smtClean="0">
              <a:solidFill>
                <a:srgbClr val="99284C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b="1" dirty="0">
                <a:solidFill>
                  <a:srgbClr val="99284C"/>
                </a:solidFill>
                <a:latin typeface="Times New Roman" pitchFamily="16" charset="0"/>
                <a:cs typeface="Times New Roman" pitchFamily="16" charset="0"/>
                <a:hlinkClick r:id="rId6"/>
              </a:rPr>
              <a:t>https://</a:t>
            </a:r>
            <a:r>
              <a:rPr lang="en-US" altLang="ru-RU" b="1" dirty="0" smtClean="0">
                <a:solidFill>
                  <a:srgbClr val="99284C"/>
                </a:solidFill>
                <a:latin typeface="Times New Roman" pitchFamily="16" charset="0"/>
                <a:cs typeface="Times New Roman" pitchFamily="16" charset="0"/>
                <a:hlinkClick r:id="rId6"/>
              </a:rPr>
              <a:t>nsportal.ru/nachalnaya-shkola/materialy-mo/2018/02/05/proektnaya-deyatelnost-v-nachalnyh-klassah</a:t>
            </a:r>
            <a:endParaRPr lang="ru-RU" altLang="ru-RU" b="1" dirty="0" smtClean="0">
              <a:solidFill>
                <a:srgbClr val="99284C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b="1" dirty="0">
                <a:solidFill>
                  <a:srgbClr val="99284C"/>
                </a:solidFill>
                <a:latin typeface="Times New Roman" pitchFamily="16" charset="0"/>
                <a:cs typeface="Times New Roman" pitchFamily="16" charset="0"/>
                <a:hlinkClick r:id="rId7"/>
              </a:rPr>
              <a:t>https://</a:t>
            </a:r>
            <a:r>
              <a:rPr lang="en-US" altLang="ru-RU" b="1" dirty="0" smtClean="0">
                <a:solidFill>
                  <a:srgbClr val="99284C"/>
                </a:solidFill>
                <a:latin typeface="Times New Roman" pitchFamily="16" charset="0"/>
                <a:cs typeface="Times New Roman" pitchFamily="16" charset="0"/>
                <a:hlinkClick r:id="rId7"/>
              </a:rPr>
              <a:t>nsportal.ru/nachalnaya-shkola/okruzhayushchii-mir/2018/02/05/konspekt-uroka-po-predmetu-okruzhayushchiy-mir-vo-2</a:t>
            </a:r>
            <a:endParaRPr lang="ru-RU" altLang="ru-RU" b="1" dirty="0" smtClean="0">
              <a:solidFill>
                <a:srgbClr val="99284C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b="1" dirty="0">
                <a:solidFill>
                  <a:srgbClr val="99284C"/>
                </a:solidFill>
                <a:latin typeface="Times New Roman" pitchFamily="16" charset="0"/>
                <a:cs typeface="Times New Roman" pitchFamily="16" charset="0"/>
                <a:hlinkClick r:id="rId8"/>
              </a:rPr>
              <a:t>https://</a:t>
            </a:r>
            <a:r>
              <a:rPr lang="en-US" altLang="ru-RU" b="1" dirty="0" smtClean="0">
                <a:solidFill>
                  <a:srgbClr val="99284C"/>
                </a:solidFill>
                <a:latin typeface="Times New Roman" pitchFamily="16" charset="0"/>
                <a:cs typeface="Times New Roman" pitchFamily="16" charset="0"/>
                <a:hlinkClick r:id="rId8"/>
              </a:rPr>
              <a:t>nsportal.ru/nachalnaya-shkola/okruzhayushchii-mir/2018/02/05/prezentatsiya-paporotniki-mhi-i-vodorosli</a:t>
            </a:r>
            <a:endParaRPr lang="ru-RU" altLang="ru-RU" b="1" dirty="0" smtClean="0">
              <a:solidFill>
                <a:srgbClr val="99284C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b="1" dirty="0" smtClean="0">
              <a:solidFill>
                <a:srgbClr val="99284C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 smtClean="0">
              <a:solidFill>
                <a:srgbClr val="99284C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ru-RU" sz="2800" b="1" dirty="0" smtClean="0">
              <a:solidFill>
                <a:srgbClr val="99284C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b="1" dirty="0" smtClean="0">
              <a:solidFill>
                <a:srgbClr val="000099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55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Наличие авторских программ, методических пособий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4150"/>
            <a:ext cx="8569325" cy="1779588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10.</a:t>
            </a:r>
            <a:r>
              <a:rPr lang="ru-RU" altLang="ru-RU" sz="2800" i="1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280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Выступления на научно-практических конференциях, педагогических чтениях, семинарах, секциях, методических объединениях </a:t>
            </a:r>
            <a:endParaRPr lang="ru-RU" altLang="ru-RU" sz="2800" i="1" smtClean="0">
              <a:solidFill>
                <a:srgbClr val="C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71513" y="1906588"/>
            <a:ext cx="7797800" cy="4514850"/>
          </a:xfrm>
        </p:spPr>
        <p:txBody>
          <a:bodyPr/>
          <a:lstStyle/>
          <a:p>
            <a:pPr marL="677863" indent="-677863" eaLnBrk="1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altLang="ru-RU" dirty="0" smtClean="0"/>
          </a:p>
          <a:p>
            <a:pPr marL="677863" indent="-677863" eaLnBrk="1">
              <a:buFont typeface="Times New Roman" pitchFamily="16" charset="0"/>
              <a:buChar char="•"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sz="2800" b="1" dirty="0" smtClean="0">
                <a:solidFill>
                  <a:srgbClr val="280099"/>
                </a:solidFill>
                <a:latin typeface="Times New Roman" pitchFamily="16" charset="0"/>
                <a:cs typeface="Times New Roman" pitchFamily="16" charset="0"/>
              </a:rPr>
              <a:t>Образовательная организация: 4</a:t>
            </a:r>
          </a:p>
          <a:p>
            <a:pPr marL="677863" indent="-677863" eaLnBrk="1">
              <a:buFont typeface="Times New Roman" pitchFamily="16" charset="0"/>
              <a:buChar char="•"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sz="2800" b="1" dirty="0" smtClean="0">
                <a:solidFill>
                  <a:srgbClr val="280099"/>
                </a:solidFill>
                <a:latin typeface="Times New Roman" pitchFamily="16" charset="0"/>
                <a:cs typeface="Times New Roman" pitchFamily="16" charset="0"/>
              </a:rPr>
              <a:t>Муниципальный уровень:</a:t>
            </a:r>
            <a:endParaRPr lang="ru-RU" altLang="ru-RU" sz="2800" b="1" dirty="0" smtClean="0">
              <a:solidFill>
                <a:srgbClr val="B80047"/>
              </a:solidFill>
              <a:latin typeface="Times New Roman" pitchFamily="16" charset="0"/>
              <a:cs typeface="Times New Roman" pitchFamily="16" charset="0"/>
            </a:endParaRPr>
          </a:p>
          <a:p>
            <a:pPr marL="677863" indent="-677863" eaLnBrk="1">
              <a:buFont typeface="Times New Roman" pitchFamily="16" charset="0"/>
              <a:buChar char="•"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sz="2800" b="1" dirty="0" smtClean="0">
                <a:solidFill>
                  <a:srgbClr val="280099"/>
                </a:solidFill>
                <a:latin typeface="Times New Roman" pitchFamily="16" charset="0"/>
                <a:cs typeface="Times New Roman" pitchFamily="16" charset="0"/>
              </a:rPr>
              <a:t>Республиканский уровень:  </a:t>
            </a:r>
            <a:endParaRPr lang="ru-RU" altLang="ru-RU" sz="2800" b="1" dirty="0" smtClean="0">
              <a:solidFill>
                <a:srgbClr val="B80047"/>
              </a:solidFill>
              <a:latin typeface="Times New Roman" pitchFamily="16" charset="0"/>
              <a:cs typeface="Times New Roman" pitchFamily="16" charset="0"/>
            </a:endParaRPr>
          </a:p>
          <a:p>
            <a:pPr marL="677863" indent="-677863" eaLnBrk="1">
              <a:buFont typeface="Times New Roman" pitchFamily="16" charset="0"/>
              <a:buChar char="•"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sz="2800" b="1" dirty="0" smtClean="0">
                <a:solidFill>
                  <a:srgbClr val="280099"/>
                </a:solidFill>
                <a:latin typeface="Times New Roman" pitchFamily="16" charset="0"/>
                <a:cs typeface="Times New Roman" pitchFamily="16" charset="0"/>
              </a:rPr>
              <a:t>Российский уровень:</a:t>
            </a:r>
            <a:endParaRPr lang="ru-RU" altLang="ru-RU" sz="2800" b="1" dirty="0" smtClean="0">
              <a:solidFill>
                <a:srgbClr val="B80047"/>
              </a:solidFill>
              <a:latin typeface="Times New Roman" pitchFamily="16" charset="0"/>
              <a:cs typeface="Times New Roman" pitchFamily="16" charset="0"/>
            </a:endParaRPr>
          </a:p>
          <a:p>
            <a:pPr marL="677863" indent="-677863" eaLnBrk="1">
              <a:buFont typeface="Times New Roman" pitchFamily="16" charset="0"/>
              <a:buChar char="•"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sz="2800" b="1" dirty="0" smtClean="0">
                <a:solidFill>
                  <a:srgbClr val="280099"/>
                </a:solidFill>
                <a:latin typeface="Times New Roman" pitchFamily="16" charset="0"/>
                <a:cs typeface="Times New Roman" pitchFamily="16" charset="0"/>
              </a:rPr>
              <a:t>Международный уровень:</a:t>
            </a:r>
            <a:endParaRPr lang="ru-RU" altLang="ru-RU" sz="2800" b="1" dirty="0" smtClean="0">
              <a:solidFill>
                <a:srgbClr val="B80047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539750" y="360363"/>
            <a:ext cx="8280400" cy="63007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F:\МОЯ АТТЕСТАЦИЯ\Характеристика\х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3781" y="310500"/>
            <a:ext cx="4029509" cy="63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МОЯ АТТЕСТАЦИЯ\Характеристика\хр1.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83292" y="360360"/>
            <a:ext cx="4236857" cy="605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10.</a:t>
            </a:r>
            <a:r>
              <a:rPr lang="ru-RU" altLang="ru-RU" sz="2800" i="1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280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Выступления на научно-практических конференциях, педагогических чтениях, семинарах, секциях, методических объединениях </a:t>
            </a:r>
            <a:endParaRPr lang="ru-RU" altLang="ru-RU" sz="2800" i="1" smtClean="0">
              <a:solidFill>
                <a:srgbClr val="C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9218" name="Picture 2" descr="F:\МОЯ АТТЕСТАЦИЯ\СПРАВКИ\справка.4 —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2555776" y="2008188"/>
            <a:ext cx="3960440" cy="466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356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560513"/>
          </a:xfrm>
        </p:spPr>
        <p:txBody>
          <a:bodyPr/>
          <a:lstStyle/>
          <a:p>
            <a:r>
              <a:rPr lang="ru-RU" altLang="ru-RU" sz="280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11. Проведение открытых уроков,</a:t>
            </a:r>
            <a:br>
              <a:rPr lang="ru-RU" altLang="ru-RU" sz="280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80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 мастер-классов, мероприятий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77863" indent="-677863" eaLnBrk="1">
              <a:buFont typeface="Times New Roman" pitchFamily="16" charset="0"/>
              <a:buChar char="•"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sz="2800" b="1" dirty="0" smtClean="0">
                <a:solidFill>
                  <a:srgbClr val="280099"/>
                </a:solidFill>
                <a:latin typeface="Times New Roman" pitchFamily="16" charset="0"/>
                <a:cs typeface="Times New Roman" pitchFamily="16" charset="0"/>
              </a:rPr>
              <a:t>Образовательная организация:2</a:t>
            </a:r>
          </a:p>
          <a:p>
            <a:pPr marL="677863" indent="-677863" eaLnBrk="1">
              <a:buFont typeface="Times New Roman" pitchFamily="16" charset="0"/>
              <a:buChar char="•"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sz="2800" b="1" dirty="0" smtClean="0">
                <a:solidFill>
                  <a:srgbClr val="280099"/>
                </a:solidFill>
                <a:latin typeface="Times New Roman" pitchFamily="16" charset="0"/>
                <a:cs typeface="Times New Roman" pitchFamily="16" charset="0"/>
              </a:rPr>
              <a:t>Муниципальный уровень:</a:t>
            </a:r>
            <a:endParaRPr lang="ru-RU" altLang="ru-RU" sz="2800" b="1" dirty="0" smtClean="0">
              <a:solidFill>
                <a:srgbClr val="B80047"/>
              </a:solidFill>
              <a:latin typeface="Times New Roman" pitchFamily="16" charset="0"/>
              <a:cs typeface="Times New Roman" pitchFamily="16" charset="0"/>
            </a:endParaRPr>
          </a:p>
          <a:p>
            <a:pPr marL="677863" indent="-677863" eaLnBrk="1">
              <a:buFont typeface="Times New Roman" pitchFamily="16" charset="0"/>
              <a:buChar char="•"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sz="2800" b="1" dirty="0" smtClean="0">
                <a:solidFill>
                  <a:srgbClr val="280099"/>
                </a:solidFill>
                <a:latin typeface="Times New Roman" pitchFamily="16" charset="0"/>
                <a:cs typeface="Times New Roman" pitchFamily="16" charset="0"/>
              </a:rPr>
              <a:t>Республиканский уровень:  1</a:t>
            </a:r>
            <a:endParaRPr lang="ru-RU" altLang="ru-RU" sz="2800" b="1" dirty="0" smtClean="0">
              <a:solidFill>
                <a:srgbClr val="B80047"/>
              </a:solidFill>
              <a:latin typeface="Times New Roman" pitchFamily="16" charset="0"/>
              <a:cs typeface="Times New Roman" pitchFamily="16" charset="0"/>
            </a:endParaRPr>
          </a:p>
          <a:p>
            <a:pPr marL="677863" indent="-677863" eaLnBrk="1">
              <a:buFont typeface="Times New Roman" pitchFamily="16" charset="0"/>
              <a:buChar char="•"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sz="2800" b="1" dirty="0" smtClean="0">
                <a:solidFill>
                  <a:srgbClr val="280099"/>
                </a:solidFill>
                <a:latin typeface="Times New Roman" pitchFamily="16" charset="0"/>
                <a:cs typeface="Times New Roman" pitchFamily="16" charset="0"/>
              </a:rPr>
              <a:t>Российский уровень:</a:t>
            </a:r>
            <a:endParaRPr lang="ru-RU" altLang="ru-RU" sz="2800" b="1" dirty="0" smtClean="0">
              <a:solidFill>
                <a:srgbClr val="B80047"/>
              </a:solidFill>
              <a:latin typeface="Times New Roman" pitchFamily="16" charset="0"/>
              <a:cs typeface="Times New Roman" pitchFamily="16" charset="0"/>
            </a:endParaRPr>
          </a:p>
          <a:p>
            <a:pPr marL="677863" indent="-677863" eaLnBrk="1">
              <a:buFont typeface="Times New Roman" pitchFamily="16" charset="0"/>
              <a:buChar char="•"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sz="2800" b="1" dirty="0" smtClean="0">
                <a:solidFill>
                  <a:srgbClr val="280099"/>
                </a:solidFill>
                <a:latin typeface="Times New Roman" pitchFamily="16" charset="0"/>
                <a:cs typeface="Times New Roman" pitchFamily="16" charset="0"/>
              </a:rPr>
              <a:t>Международный уровень:</a:t>
            </a:r>
            <a:endParaRPr lang="ru-RU" altLang="ru-RU" sz="2800" b="1" dirty="0" smtClean="0">
              <a:solidFill>
                <a:srgbClr val="B80047"/>
              </a:solidFill>
              <a:latin typeface="Times New Roman" pitchFamily="16" charset="0"/>
              <a:cs typeface="Times New Roman" pitchFamily="16" charset="0"/>
            </a:endParaRPr>
          </a:p>
          <a:p>
            <a:pPr marL="677863" indent="-677863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11. Проведение открытых уроков,</a:t>
            </a:r>
            <a:br>
              <a:rPr lang="ru-RU" altLang="ru-RU" sz="280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80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 мастер-классов, мероприятий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F:\МОЯ АТТЕСТАЦИЯ\СПРАВКИ\справка.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5424" y="1958132"/>
            <a:ext cx="3988052" cy="4506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84150"/>
            <a:ext cx="8243888" cy="1435100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12. Общественно-педагогическая активность педагога: участие в экспертных комиссиях, апелляционных комиссиях, предметных комиссиях по проверке ОГЭ и ЕГЭ, в жюри конкурсов, депутатская деятельность и т.д.</a:t>
            </a:r>
            <a:endParaRPr lang="ru-RU" altLang="ru-RU" sz="2400" i="1" dirty="0" smtClean="0">
              <a:solidFill>
                <a:srgbClr val="C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71513" y="1906588"/>
            <a:ext cx="7797800" cy="4514850"/>
          </a:xfrm>
        </p:spPr>
        <p:txBody>
          <a:bodyPr/>
          <a:lstStyle/>
          <a:p>
            <a:pPr marL="677863" indent="-677863" eaLnBrk="1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altLang="ru-RU" sz="2800" b="1" dirty="0" smtClean="0">
                <a:solidFill>
                  <a:srgbClr val="B80047"/>
                </a:solidFill>
                <a:latin typeface="Times New Roman" pitchFamily="16" charset="0"/>
                <a:cs typeface="Times New Roman" pitchFamily="16" charset="0"/>
              </a:rPr>
              <a:t>Муниципальный уровень</a:t>
            </a:r>
            <a:r>
              <a:rPr lang="ru-RU" altLang="ru-RU" sz="2800" b="1" dirty="0" smtClean="0">
                <a:latin typeface="Times New Roman" pitchFamily="16" charset="0"/>
                <a:cs typeface="Times New Roman" pitchFamily="16" charset="0"/>
              </a:rPr>
              <a:t>: </a:t>
            </a:r>
            <a:r>
              <a:rPr lang="ru-RU" altLang="ru-RU" sz="2400" b="1" dirty="0" smtClean="0">
                <a:latin typeface="Times New Roman" pitchFamily="16" charset="0"/>
                <a:cs typeface="Times New Roman" pitchFamily="16" charset="0"/>
              </a:rPr>
              <a:t>-</a:t>
            </a: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b="1" dirty="0" smtClean="0">
                <a:solidFill>
                  <a:srgbClr val="B80047"/>
                </a:solidFill>
                <a:latin typeface="Times New Roman" pitchFamily="16" charset="0"/>
                <a:cs typeface="Times New Roman" pitchFamily="16" charset="0"/>
              </a:rPr>
              <a:t>Республиканский уровень</a:t>
            </a:r>
            <a:r>
              <a:rPr lang="ru-RU" altLang="ru-RU" sz="2800" b="1" dirty="0" smtClean="0">
                <a:latin typeface="Times New Roman" pitchFamily="16" charset="0"/>
                <a:cs typeface="Times New Roman" pitchFamily="16" charset="0"/>
              </a:rPr>
              <a:t>: </a:t>
            </a:r>
            <a:r>
              <a:rPr lang="ru-RU" altLang="ru-RU" sz="2400" b="1" dirty="0" smtClean="0">
                <a:latin typeface="Times New Roman" pitchFamily="16" charset="0"/>
                <a:cs typeface="Times New Roman" pitchFamily="16" charset="0"/>
              </a:rPr>
              <a:t>1</a:t>
            </a:r>
          </a:p>
          <a:p>
            <a:pPr lvl="0">
              <a:buFont typeface="Arial" pitchFamily="34" charset="0"/>
              <a:buChar char="•"/>
            </a:pPr>
            <a:r>
              <a:rPr lang="ru-RU" altLang="ru-RU" sz="1600" dirty="0" smtClean="0">
                <a:latin typeface="Times New Roman" pitchFamily="16" charset="0"/>
                <a:cs typeface="Times New Roman" pitchFamily="16" charset="0"/>
              </a:rPr>
              <a:t>Организатор ЕГЭ и ГИА 2013-2014г.г.</a:t>
            </a:r>
          </a:p>
          <a:p>
            <a:pPr lvl="0"/>
            <a:endParaRPr lang="ru-RU" altLang="ru-RU" sz="1600" dirty="0" smtClean="0">
              <a:latin typeface="Times New Roman" pitchFamily="16" charset="0"/>
              <a:cs typeface="Times New Roman" pitchFamily="16" charset="0"/>
            </a:endParaRPr>
          </a:p>
          <a:p>
            <a:pPr marL="677863" indent="-677863" eaLnBrk="1">
              <a:buClrTx/>
              <a:buSzTx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altLang="ru-RU" sz="2800" b="1" dirty="0" smtClean="0">
                <a:solidFill>
                  <a:srgbClr val="B80047"/>
                </a:solidFill>
                <a:latin typeface="Times New Roman" pitchFamily="16" charset="0"/>
                <a:cs typeface="Times New Roman" pitchFamily="16" charset="0"/>
              </a:rPr>
              <a:t>Российский уровень: 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1 </a:t>
            </a:r>
          </a:p>
          <a:p>
            <a:pPr marL="677863" indent="-677863" eaLnBrk="1">
              <a:buClrTx/>
              <a:buSzTx/>
              <a:buFont typeface="Arial" pitchFamily="34" charset="0"/>
              <a:buChar char="•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altLang="ru-RU" sz="1600" dirty="0" smtClean="0">
                <a:latin typeface="Times New Roman" pitchFamily="16" charset="0"/>
                <a:cs typeface="Times New Roman" pitchFamily="16" charset="0"/>
              </a:rPr>
              <a:t>Член инициативной группы на выборах 2016г.</a:t>
            </a:r>
          </a:p>
          <a:p>
            <a:pPr marL="677863" indent="-677863" eaLnBrk="1">
              <a:buClrTx/>
              <a:buSzTx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dirty="0" smtClean="0">
              <a:latin typeface="Times New Roman" pitchFamily="16" charset="0"/>
              <a:cs typeface="Times New Roman" pitchFamily="16" charset="0"/>
            </a:endParaRPr>
          </a:p>
          <a:p>
            <a:pPr marL="677863" indent="-677863" eaLnBrk="1">
              <a:buClrTx/>
              <a:buSzTx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dirty="0" smtClean="0">
              <a:latin typeface="Times New Roman" pitchFamily="16" charset="0"/>
              <a:cs typeface="Times New Roman" pitchFamily="16" charset="0"/>
            </a:endParaRPr>
          </a:p>
          <a:p>
            <a:pPr marL="677863" indent="-677863" eaLnBrk="1">
              <a:buClrTx/>
              <a:buSzTx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dirty="0" smtClean="0">
              <a:latin typeface="Times New Roman" pitchFamily="16" charset="0"/>
              <a:cs typeface="Times New Roman" pitchFamily="16" charset="0"/>
            </a:endParaRPr>
          </a:p>
          <a:p>
            <a:pPr marL="677863" indent="-677863" eaLnBrk="1">
              <a:buClrTx/>
              <a:buSzTx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dirty="0" smtClean="0">
              <a:latin typeface="Times New Roman" pitchFamily="16" charset="0"/>
              <a:cs typeface="Times New Roman" pitchFamily="16" charset="0"/>
            </a:endParaRPr>
          </a:p>
          <a:p>
            <a:pPr marL="677863" indent="-677863" eaLnBrk="1">
              <a:buClrTx/>
              <a:buSzTx/>
              <a:buFontTx/>
              <a:buNone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dirty="0" smtClean="0"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12. Общественно-педагогическая активность педагога: участие в экспертных комиссиях, апелляционных комиссиях, предметных комиссиях по проверке ОГЭ и ЕГЭ, в жюри конкурсов, депутатская деятельность и т.д.</a:t>
            </a:r>
            <a:endParaRPr lang="ru-RU" altLang="ru-RU" sz="2400" i="1" smtClean="0">
              <a:solidFill>
                <a:srgbClr val="C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F:\МОЯ АТТЕСТАЦИЯ\СПРАВКИ\справка.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391" y="1906588"/>
            <a:ext cx="3828777" cy="45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13. Участие педагога в профессиональных конкурсах</a:t>
            </a:r>
            <a:endParaRPr lang="ru-RU" altLang="ru-RU" sz="2400" i="1" dirty="0" smtClean="0">
              <a:solidFill>
                <a:srgbClr val="C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677863" indent="-677863" eaLnBrk="1">
              <a:buClrTx/>
              <a:buSzTx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dirty="0" smtClean="0">
              <a:latin typeface="Times New Roman" pitchFamily="16" charset="0"/>
              <a:cs typeface="Times New Roman" pitchFamily="16" charset="0"/>
            </a:endParaRPr>
          </a:p>
          <a:p>
            <a:pPr marL="677863" indent="-677863" eaLnBrk="1">
              <a:buClrTx/>
              <a:buSzTx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dirty="0" smtClean="0">
              <a:latin typeface="Times New Roman" pitchFamily="16" charset="0"/>
              <a:cs typeface="Times New Roman" pitchFamily="16" charset="0"/>
            </a:endParaRPr>
          </a:p>
          <a:p>
            <a:pPr marL="677863" indent="-677863" eaLnBrk="1">
              <a:buClrTx/>
              <a:buSzTx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dirty="0" smtClean="0">
              <a:latin typeface="Times New Roman" pitchFamily="16" charset="0"/>
              <a:cs typeface="Times New Roman" pitchFamily="16" charset="0"/>
            </a:endParaRPr>
          </a:p>
          <a:p>
            <a:pPr marL="677863" indent="-677863" eaLnBrk="1">
              <a:buClrTx/>
              <a:buSzTx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dirty="0" smtClean="0">
              <a:latin typeface="Times New Roman" pitchFamily="16" charset="0"/>
              <a:cs typeface="Times New Roman" pitchFamily="16" charset="0"/>
            </a:endParaRPr>
          </a:p>
          <a:p>
            <a:pPr marL="677863" indent="-677863" eaLnBrk="1">
              <a:buClrTx/>
              <a:buSzTx/>
              <a:buFontTx/>
              <a:buNone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dirty="0" smtClean="0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5536" y="1906588"/>
            <a:ext cx="8280920" cy="4506912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99284C"/>
                </a:solidFill>
                <a:latin typeface="Times New Roman" pitchFamily="16" charset="0"/>
                <a:cs typeface="Times New Roman" pitchFamily="16" charset="0"/>
              </a:rPr>
              <a:t>Российский уровень:</a:t>
            </a:r>
          </a:p>
          <a:p>
            <a:pPr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Диплом победителя (</a:t>
            </a:r>
            <a:r>
              <a:rPr lang="en-US" altLang="ru-RU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II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место) во Всероссийском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тестировании «Социализация, гражданское и патриотическое воспитание обучающихся в условиях реализации требований ФГОС»;</a:t>
            </a:r>
          </a:p>
          <a:p>
            <a:pPr>
              <a:buFont typeface="Arial" pitchFamily="34" charset="0"/>
              <a:buChar char="•"/>
            </a:pPr>
            <a:r>
              <a:rPr lang="ru-RU" altLang="ru-RU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Диплом победителя (</a:t>
            </a:r>
            <a:r>
              <a:rPr lang="en-US" altLang="ru-RU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II</a:t>
            </a:r>
            <a:r>
              <a:rPr lang="en-US" altLang="ru-RU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I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место) во Всероссийском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конкурсе «Совокупность обязательных требований ФГОС к системе основного общего образования».</a:t>
            </a:r>
            <a:endParaRPr lang="ru-RU" altLang="ru-RU" b="1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Font typeface="Arial" pitchFamily="34" charset="0"/>
              <a:buChar char="•"/>
            </a:pPr>
            <a:endParaRPr lang="ru-RU" altLang="ru-RU" b="1" dirty="0" smtClean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Font typeface="Arial" pitchFamily="34" charset="0"/>
              <a:buChar char="•"/>
            </a:pPr>
            <a:endParaRPr lang="ru-RU" altLang="ru-RU" b="1" dirty="0" smtClean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13. Участие педагога в профессиональных конкурсах</a:t>
            </a:r>
            <a:endParaRPr lang="ru-RU" altLang="ru-RU" sz="2400" i="1" dirty="0" smtClean="0">
              <a:solidFill>
                <a:srgbClr val="C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677863" indent="-677863" eaLnBrk="1">
              <a:buClrTx/>
              <a:buSzTx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dirty="0" smtClean="0">
              <a:latin typeface="Times New Roman" pitchFamily="16" charset="0"/>
              <a:cs typeface="Times New Roman" pitchFamily="16" charset="0"/>
            </a:endParaRPr>
          </a:p>
          <a:p>
            <a:pPr marL="677863" indent="-677863" eaLnBrk="1">
              <a:buClrTx/>
              <a:buSzTx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dirty="0" smtClean="0">
              <a:latin typeface="Times New Roman" pitchFamily="16" charset="0"/>
              <a:cs typeface="Times New Roman" pitchFamily="16" charset="0"/>
            </a:endParaRPr>
          </a:p>
          <a:p>
            <a:pPr marL="677863" indent="-677863" eaLnBrk="1">
              <a:buClrTx/>
              <a:buSzTx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dirty="0" smtClean="0">
              <a:latin typeface="Times New Roman" pitchFamily="16" charset="0"/>
              <a:cs typeface="Times New Roman" pitchFamily="16" charset="0"/>
            </a:endParaRPr>
          </a:p>
          <a:p>
            <a:pPr marL="677863" indent="-677863" eaLnBrk="1">
              <a:buClrTx/>
              <a:buSzTx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dirty="0" smtClean="0">
              <a:latin typeface="Times New Roman" pitchFamily="16" charset="0"/>
              <a:cs typeface="Times New Roman" pitchFamily="16" charset="0"/>
            </a:endParaRPr>
          </a:p>
          <a:p>
            <a:pPr marL="677863" indent="-677863" eaLnBrk="1">
              <a:buClrTx/>
              <a:buSzTx/>
              <a:buFontTx/>
              <a:buNone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dirty="0" smtClean="0"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73393"/>
            <a:ext cx="3672408" cy="4945974"/>
          </a:xfrm>
        </p:spPr>
      </p:pic>
      <p:pic>
        <p:nvPicPr>
          <p:cNvPr id="12291" name="Picture 3" descr="F:\МОЯ АТТЕСТАЦИЯ\ДИПЛОМЫ\грамота 6.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1560" y="1700809"/>
            <a:ext cx="3888432" cy="503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1934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184150"/>
            <a:ext cx="7797800" cy="1779588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14. Награды и поощрения педагога в межаттестационный период </a:t>
            </a:r>
            <a:endParaRPr lang="ru-RU" altLang="ru-RU" sz="2800" i="1" smtClean="0">
              <a:solidFill>
                <a:srgbClr val="C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71513" y="1906588"/>
            <a:ext cx="7797800" cy="4514850"/>
          </a:xfrm>
        </p:spPr>
        <p:txBody>
          <a:bodyPr/>
          <a:lstStyle/>
          <a:p>
            <a:pPr marL="677863" indent="-677863" eaLnBrk="1">
              <a:buFont typeface="Times New Roman" pitchFamily="16" charset="0"/>
              <a:buChar char="•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800" b="1" dirty="0" smtClean="0">
              <a:solidFill>
                <a:srgbClr val="99284C"/>
              </a:solidFill>
              <a:latin typeface="Times New Roman" pitchFamily="16" charset="0"/>
              <a:cs typeface="Times New Roman" pitchFamily="16" charset="0"/>
            </a:endParaRPr>
          </a:p>
          <a:p>
            <a:pPr marL="677863" indent="-677863" eaLnBrk="1">
              <a:buFont typeface="Times New Roman" pitchFamily="16" charset="0"/>
              <a:buChar char="•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altLang="ru-RU" sz="2800" b="1" dirty="0" smtClean="0">
                <a:solidFill>
                  <a:srgbClr val="99284C"/>
                </a:solidFill>
                <a:latin typeface="Times New Roman" pitchFamily="16" charset="0"/>
                <a:cs typeface="Times New Roman" pitchFamily="16" charset="0"/>
              </a:rPr>
              <a:t>Муниципальный уровень:</a:t>
            </a:r>
          </a:p>
          <a:p>
            <a:pPr marL="0" indent="0" eaLnBrk="1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800" b="1" dirty="0" smtClean="0">
              <a:solidFill>
                <a:srgbClr val="280099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184150"/>
            <a:ext cx="7797800" cy="1779588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15.</a:t>
            </a:r>
            <a:r>
              <a:rPr lang="ru-RU" altLang="ru-RU" sz="3600" i="1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320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Повышение квалификации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>
          <a:xfrm>
            <a:off x="671513" y="1906588"/>
            <a:ext cx="7797800" cy="4951412"/>
          </a:xfrm>
        </p:spPr>
        <p:txBody>
          <a:bodyPr>
            <a:normAutofit/>
          </a:bodyPr>
          <a:lstStyle/>
          <a:p>
            <a:pPr marL="677863" indent="-677863" algn="just" eaLnBrk="1">
              <a:buFont typeface="Times New Roman" pitchFamily="16" charset="0"/>
              <a:buChar char="•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dirty="0" smtClean="0">
              <a:solidFill>
                <a:srgbClr val="280099"/>
              </a:solidFill>
              <a:latin typeface="Times New Roman" pitchFamily="16" charset="0"/>
              <a:cs typeface="Times New Roman" pitchFamily="16" charset="0"/>
            </a:endParaRPr>
          </a:p>
          <a:p>
            <a:pPr marL="0" indent="0" algn="just" eaLnBrk="1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altLang="ru-RU" sz="2000" b="1" dirty="0" smtClean="0">
                <a:solidFill>
                  <a:srgbClr val="280099"/>
                </a:solidFill>
                <a:latin typeface="Times New Roman" pitchFamily="16" charset="0"/>
                <a:cs typeface="Times New Roman" pitchFamily="16" charset="0"/>
              </a:rPr>
              <a:t>           </a:t>
            </a:r>
          </a:p>
          <a:p>
            <a:pPr algn="just" eaLnBrk="1">
              <a:buFont typeface="Arial" panose="020B0604020202020204" pitchFamily="34" charset="0"/>
              <a:buChar char="•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altLang="ru-RU" sz="2000" b="1" dirty="0">
                <a:solidFill>
                  <a:srgbClr val="280099"/>
                </a:solidFill>
                <a:latin typeface="Times New Roman" pitchFamily="16" charset="0"/>
                <a:cs typeface="Times New Roman" pitchFamily="16" charset="0"/>
              </a:rPr>
              <a:t>Профессиональная переподготовка, ГБУ ДПО «Мордовский республиканский институт образования», по программе «Педагогика и методика начального образования», </a:t>
            </a:r>
          </a:p>
          <a:p>
            <a:pPr marL="0" indent="0" algn="just" eaLnBrk="1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altLang="ru-RU" sz="2000" b="1" dirty="0">
                <a:solidFill>
                  <a:srgbClr val="280099"/>
                </a:solidFill>
                <a:latin typeface="Times New Roman" pitchFamily="16" charset="0"/>
                <a:cs typeface="Times New Roman" pitchFamily="16" charset="0"/>
              </a:rPr>
              <a:t>           </a:t>
            </a:r>
            <a:r>
              <a:rPr lang="ru-RU" altLang="ru-RU" sz="2000" b="1" dirty="0" smtClean="0">
                <a:solidFill>
                  <a:srgbClr val="280099"/>
                </a:solidFill>
                <a:latin typeface="Times New Roman" pitchFamily="16" charset="0"/>
                <a:cs typeface="Times New Roman" pitchFamily="16" charset="0"/>
              </a:rPr>
              <a:t>21.11. 2016– 23.03.2017г</a:t>
            </a:r>
            <a:r>
              <a:rPr lang="ru-RU" altLang="ru-RU" sz="2000" b="1" dirty="0">
                <a:solidFill>
                  <a:srgbClr val="280099"/>
                </a:solidFill>
                <a:latin typeface="Times New Roman" pitchFamily="16" charset="0"/>
                <a:cs typeface="Times New Roman" pitchFamily="16" charset="0"/>
              </a:rPr>
              <a:t>., </a:t>
            </a:r>
            <a:r>
              <a:rPr lang="ru-RU" altLang="ru-RU" sz="2000" b="1" dirty="0" smtClean="0">
                <a:solidFill>
                  <a:srgbClr val="280099"/>
                </a:solidFill>
                <a:latin typeface="Times New Roman" pitchFamily="16" charset="0"/>
                <a:cs typeface="Times New Roman" pitchFamily="16" charset="0"/>
              </a:rPr>
              <a:t>462 часа.</a:t>
            </a:r>
          </a:p>
          <a:p>
            <a:pPr marL="0" indent="0" algn="just" eaLnBrk="1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dirty="0" smtClean="0">
              <a:solidFill>
                <a:srgbClr val="280099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>
              <a:buFont typeface="Arial" panose="020B0604020202020204" pitchFamily="34" charset="0"/>
              <a:buChar char="•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altLang="ru-RU" sz="2000" b="1" dirty="0">
                <a:solidFill>
                  <a:srgbClr val="280099"/>
                </a:solidFill>
                <a:latin typeface="Times New Roman" pitchFamily="16" charset="0"/>
                <a:cs typeface="Times New Roman" pitchFamily="16" charset="0"/>
              </a:rPr>
              <a:t>ГБУ ДПО «Мордовский республиканский институт образования», по дополнительной профессиональной программе «Идеология экстремизма и пути противодействия ему», 2016г., 24 часа.</a:t>
            </a:r>
          </a:p>
          <a:p>
            <a:pPr marL="0" indent="0" algn="just" eaLnBrk="1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dirty="0">
              <a:solidFill>
                <a:srgbClr val="280099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>
              <a:buFont typeface="Arial" panose="020B0604020202020204" pitchFamily="34" charset="0"/>
              <a:buChar char="•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altLang="ru-RU" sz="2000" b="1" dirty="0" smtClean="0">
                <a:solidFill>
                  <a:srgbClr val="280099"/>
                </a:solidFill>
                <a:latin typeface="Times New Roman" pitchFamily="16" charset="0"/>
                <a:cs typeface="Times New Roman" pitchFamily="16" charset="0"/>
              </a:rPr>
              <a:t>ГБУ </a:t>
            </a:r>
            <a:r>
              <a:rPr lang="ru-RU" altLang="ru-RU" sz="2000" b="1" dirty="0">
                <a:solidFill>
                  <a:srgbClr val="280099"/>
                </a:solidFill>
                <a:latin typeface="Times New Roman" pitchFamily="16" charset="0"/>
                <a:cs typeface="Times New Roman" pitchFamily="16" charset="0"/>
              </a:rPr>
              <a:t>ДПО «Мордовский республиканский институт образования», по дополнительной профессиональной программе </a:t>
            </a:r>
            <a:r>
              <a:rPr lang="ru-RU" altLang="ru-RU" sz="2000" b="1" dirty="0" smtClean="0">
                <a:solidFill>
                  <a:srgbClr val="280099"/>
                </a:solidFill>
                <a:latin typeface="Times New Roman" pitchFamily="16" charset="0"/>
                <a:cs typeface="Times New Roman" pitchFamily="16" charset="0"/>
              </a:rPr>
              <a:t>«Инновационные технологии организации учебной деятельности младших школьников в современных условиях», 2016г., 72 часа.</a:t>
            </a:r>
            <a:endParaRPr lang="ru-RU" altLang="ru-RU" sz="2000" b="1" dirty="0">
              <a:solidFill>
                <a:srgbClr val="280099"/>
              </a:solidFill>
              <a:latin typeface="Times New Roman" pitchFamily="16" charset="0"/>
              <a:cs typeface="Times New Roman" pitchFamily="16" charset="0"/>
            </a:endParaRPr>
          </a:p>
          <a:p>
            <a:pPr marL="677863" indent="-677863" algn="just" eaLnBrk="1">
              <a:buFont typeface="Times New Roman" pitchFamily="16" charset="0"/>
              <a:buChar char="•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dirty="0" smtClean="0">
              <a:solidFill>
                <a:srgbClr val="280099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02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15.</a:t>
            </a:r>
            <a:r>
              <a:rPr lang="ru-RU" altLang="ru-RU" sz="3600" i="1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320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Повышение квалификации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F:\МОЯ АТТЕСТАЦИЯ\ДИПЛОМЫ\грамота 6.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86378" y="21933"/>
            <a:ext cx="5355219" cy="813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785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539750" y="360363"/>
            <a:ext cx="8280400" cy="63007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МОЯ АТТЕСТАЦИЯ\ДИПЛОМЫ\диплом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91211" y="-591096"/>
            <a:ext cx="6377482" cy="82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6853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15.</a:t>
            </a:r>
            <a:r>
              <a:rPr lang="ru-RU" altLang="ru-RU" sz="3600" i="1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320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Повышение квалификации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2604" y="363536"/>
            <a:ext cx="5050805" cy="8136905"/>
          </a:xfrm>
        </p:spPr>
      </p:pic>
    </p:spTree>
    <p:extLst>
      <p:ext uri="{BB962C8B-B14F-4D97-AF65-F5344CB8AC3E}">
        <p14:creationId xmlns:p14="http://schemas.microsoft.com/office/powerpoint/2010/main" val="741483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15.</a:t>
            </a:r>
            <a:r>
              <a:rPr lang="ru-RU" altLang="ru-RU" sz="3600" i="1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320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Повышение квалификации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F:\МОЯ АТТЕСТАЦИЯ\ДИПЛОМЫ\грамота 6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91125" y="88206"/>
            <a:ext cx="5032648" cy="76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130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Дополнительная информация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539750" y="360363"/>
            <a:ext cx="8280400" cy="63007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F:\МОЯ АТТЕСТАЦИЯ\ДИПЛОМЫ\грамота 6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44017" y="-543904"/>
            <a:ext cx="6471865" cy="82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737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МОЯ АТТЕСТАЦИЯ\ДИПЛОМЫ\диплом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09326" y="-869171"/>
            <a:ext cx="6741371" cy="871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13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/>
          <a:p>
            <a:r>
              <a:rPr lang="ru-RU" dirty="0" smtClean="0"/>
              <a:t>Представление собственного опыта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7158" y="1785926"/>
            <a:ext cx="8786842" cy="3852874"/>
          </a:xfrm>
        </p:spPr>
        <p:txBody>
          <a:bodyPr/>
          <a:lstStyle/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1. Качество знаний  по итогам внутреннего мониторинга  учебных достижений обучающихся за </a:t>
            </a:r>
            <a:r>
              <a:rPr lang="ru-RU" altLang="ru-RU" sz="2800" dirty="0" err="1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межаттестационный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 период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F:\МОЯ АТТЕСТАЦИЯ\СПРАВКИ\справка.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4685718" y="1772816"/>
            <a:ext cx="406274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МОЯ АТТЕСТАЦИЯ\СПРАВКИ\справка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5442" y="1772816"/>
            <a:ext cx="424400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9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2. Качество знаний по  итогам внешнего  мониторинга учебных достижений обучающихся за межаттестационный  период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1772816"/>
            <a:ext cx="3751974" cy="4824536"/>
          </a:xfrm>
        </p:spPr>
      </p:pic>
    </p:spTree>
    <p:extLst>
      <p:ext uri="{BB962C8B-B14F-4D97-AF65-F5344CB8AC3E}">
        <p14:creationId xmlns:p14="http://schemas.microsoft.com/office/powerpoint/2010/main" val="216426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3. Применение  информационно-коммуникационных технологий </a:t>
            </a:r>
          </a:p>
        </p:txBody>
      </p:sp>
      <p:pic>
        <p:nvPicPr>
          <p:cNvPr id="4" name="Picture 2" descr="F:\МОЯ АТТЕСТАЦИЯ\СПРАВКИ\СПАРАВКИ.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1772816"/>
            <a:ext cx="388843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9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498</Words>
  <Application>Microsoft Office PowerPoint</Application>
  <PresentationFormat>Экран (4:3)</PresentationFormat>
  <Paragraphs>104</Paragraphs>
  <Slides>32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MS Gothic</vt:lpstr>
      <vt:lpstr>Arial</vt:lpstr>
      <vt:lpstr>Lucida Sans Unicode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Представление собственного опыта</vt:lpstr>
      <vt:lpstr>1. Качество знаний  по итогам внутреннего мониторинга  учебных достижений обучающихся за межаттестационный период</vt:lpstr>
      <vt:lpstr>2. Качество знаний по  итогам внешнего  мониторинга учебных достижений обучающихся за межаттестационный  период</vt:lpstr>
      <vt:lpstr>3. Применение  информационно-коммуникационных технологий </vt:lpstr>
      <vt:lpstr>4. Реализация программ углубленного изучения предмета, профильного обучения</vt:lpstr>
      <vt:lpstr>5. Участие в инновационной  ( экспериментальной) деятельности</vt:lpstr>
      <vt:lpstr>6. Результаты участия обучающихся во Всероссийской предметной олимпиаде</vt:lpstr>
      <vt:lpstr>7. Позитивные результаты внеурочной деятельности обучающихся  по учебным предметам</vt:lpstr>
      <vt:lpstr>7. Позитивные результаты внеурочной деятельности обучающихся  по учебным предметам</vt:lpstr>
      <vt:lpstr>7. Позитивные результаты внеурочной деятельности обучающихся  по учебным предметам</vt:lpstr>
      <vt:lpstr>7. Позитивные результаты внеурочной деятельности обучающихся  по учебным предметам</vt:lpstr>
      <vt:lpstr>8. Наличие публикаций, включая  интернет-публикации</vt:lpstr>
      <vt:lpstr>9. Наличие авторских программ, методических пособий</vt:lpstr>
      <vt:lpstr>10. Выступления на научно-практических конференциях, педагогических чтениях, семинарах, секциях, методических объединениях </vt:lpstr>
      <vt:lpstr>10. Выступления на научно-практических конференциях, педагогических чтениях, семинарах, секциях, методических объединениях </vt:lpstr>
      <vt:lpstr>11. Проведение открытых уроков,  мастер-классов, мероприятий</vt:lpstr>
      <vt:lpstr>11. Проведение открытых уроков,  мастер-классов, мероприятий</vt:lpstr>
      <vt:lpstr>12. Общественно-педагогическая активность педагога: участие в экспертных комиссиях, апелляционных комиссиях, предметных комиссиях по проверке ОГЭ и ЕГЭ, в жюри конкурсов, депутатская деятельность и т.д.</vt:lpstr>
      <vt:lpstr>12. Общественно-педагогическая активность педагога: участие в экспертных комиссиях, апелляционных комиссиях, предметных комиссиях по проверке ОГЭ и ЕГЭ, в жюри конкурсов, депутатская деятельность и т.д.</vt:lpstr>
      <vt:lpstr>13. Участие педагога в профессиональных конкурсах</vt:lpstr>
      <vt:lpstr>13. Участие педагога в профессиональных конкурсах</vt:lpstr>
      <vt:lpstr>14. Награды и поощрения педагога в межаттестационный период </vt:lpstr>
      <vt:lpstr>15. Повышение квалификации</vt:lpstr>
      <vt:lpstr>15. Повышение квалификации</vt:lpstr>
      <vt:lpstr>15. Повышение квалификации</vt:lpstr>
      <vt:lpstr>15. Повышение квалификации</vt:lpstr>
      <vt:lpstr>Дополнительная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ПНПО в развитии (модернизации) образования страны</dc:title>
  <dc:creator>User User</dc:creator>
  <cp:lastModifiedBy>Пользователь Windows</cp:lastModifiedBy>
  <cp:revision>178</cp:revision>
  <cp:lastPrinted>1601-01-01T00:00:00Z</cp:lastPrinted>
  <dcterms:created xsi:type="dcterms:W3CDTF">2010-08-04T11:06:49Z</dcterms:created>
  <dcterms:modified xsi:type="dcterms:W3CDTF">2018-03-16T10:31:38Z</dcterms:modified>
</cp:coreProperties>
</file>