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5" r:id="rId1"/>
  </p:sldMasterIdLst>
  <p:notesMasterIdLst>
    <p:notesMasterId r:id="rId31"/>
  </p:notesMasterIdLst>
  <p:handoutMasterIdLst>
    <p:handoutMasterId r:id="rId32"/>
  </p:handoutMasterIdLst>
  <p:sldIdLst>
    <p:sldId id="256" r:id="rId2"/>
    <p:sldId id="483" r:id="rId3"/>
    <p:sldId id="484" r:id="rId4"/>
    <p:sldId id="468" r:id="rId5"/>
    <p:sldId id="457" r:id="rId6"/>
    <p:sldId id="415" r:id="rId7"/>
    <p:sldId id="480" r:id="rId8"/>
    <p:sldId id="458" r:id="rId9"/>
    <p:sldId id="414" r:id="rId10"/>
    <p:sldId id="471" r:id="rId11"/>
    <p:sldId id="481" r:id="rId12"/>
    <p:sldId id="485" r:id="rId13"/>
    <p:sldId id="427" r:id="rId14"/>
    <p:sldId id="482" r:id="rId15"/>
    <p:sldId id="470" r:id="rId16"/>
    <p:sldId id="473" r:id="rId17"/>
    <p:sldId id="464" r:id="rId18"/>
    <p:sldId id="474" r:id="rId19"/>
    <p:sldId id="486" r:id="rId20"/>
    <p:sldId id="487" r:id="rId21"/>
    <p:sldId id="454" r:id="rId22"/>
    <p:sldId id="479" r:id="rId23"/>
    <p:sldId id="478" r:id="rId24"/>
    <p:sldId id="447" r:id="rId25"/>
    <p:sldId id="476" r:id="rId26"/>
    <p:sldId id="477" r:id="rId27"/>
    <p:sldId id="466" r:id="rId28"/>
    <p:sldId id="475" r:id="rId29"/>
    <p:sldId id="467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CC00FF"/>
    <a:srgbClr val="FF3399"/>
    <a:srgbClr val="00FF00"/>
    <a:srgbClr val="3333FF"/>
    <a:srgbClr val="000066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5341" autoAdjust="0"/>
  </p:normalViewPr>
  <p:slideViewPr>
    <p:cSldViewPr>
      <p:cViewPr>
        <p:scale>
          <a:sx n="75" d="100"/>
          <a:sy n="75" d="100"/>
        </p:scale>
        <p:origin x="-1146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8E318B8-BEA5-4AB3-9112-F8C543328BF7}" type="datetimeFigureOut">
              <a:rPr lang="ru-RU"/>
              <a:pPr>
                <a:defRPr/>
              </a:pPr>
              <a:t>27.08.2020</a:t>
            </a:fld>
            <a:endParaRPr lang="ru-RU" dirty="0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496B307-CE53-4B48-8F29-B701C027A1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24884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AC68FA6-A35F-4BCD-A839-4C008EBE1C64}" type="datetimeFigureOut">
              <a:rPr lang="ru-RU"/>
              <a:pPr>
                <a:defRPr/>
              </a:pPr>
              <a:t>27.08.2020</a:t>
            </a:fld>
            <a:endParaRPr lang="ru-RU" dirty="0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05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79C63B7-9177-42A6-BF40-DD2285C427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91985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9C63B7-9177-42A6-BF40-DD2285C4275B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9C63B7-9177-42A6-BF40-DD2285C4275B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05293-BF19-4E1B-B5E7-486A90C6C0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505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644CC-A158-44B5-A7F8-F29CA1D410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182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4572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0C1F2-7D3C-46ED-8079-68265DC331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7106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90600" y="18288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6D3FC-D537-4687-8C91-E1AECED752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79771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90600" y="39624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23162-F6EF-4E55-B8F2-68CB64E7AC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2208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D737D-1626-4839-A93B-2C76F052C0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185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02369-6363-4DC9-BAED-7C782F2916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9991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48A02-510A-4F6D-9A6E-1D2BE2D10A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2928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61C6D-6D4A-4F7E-82FF-8AB10B7898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0340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183F9-0E78-4562-9A28-D0343FC808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586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32DA4-A2B1-4DC5-AF0E-53F253108B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83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DDDDF-ABB6-406E-A4FD-ECAA768752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100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BE3FC-6D8C-4A10-B84E-E0B9B03EB4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0502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8C73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2056" name="Rectangle 3" descr="Stationery"/>
            <p:cNvSpPr>
              <a:spLocks noChangeArrowheads="1"/>
            </p:cNvSpPr>
            <p:nvPr/>
          </p:nvSpPr>
          <p:spPr bwMode="white">
            <a:xfrm>
              <a:off x="336" y="150"/>
              <a:ext cx="5253" cy="4026"/>
            </a:xfrm>
            <a:prstGeom prst="rect">
              <a:avLst/>
            </a:prstGeom>
            <a:blipFill dpi="0" rotWithShape="0">
              <a:blip r:embed="rId15" cstate="print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ru-RU" altLang="ru-RU" sz="2400" dirty="0" smtClean="0">
                <a:latin typeface="Times New Roman" pitchFamily="18" charset="0"/>
              </a:endParaRPr>
            </a:p>
          </p:txBody>
        </p:sp>
        <p:pic>
          <p:nvPicPr>
            <p:cNvPr id="1033" name="Picture 4" descr="minispir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2025" y="6100763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A08366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0425" y="6100763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A08366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6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100763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A08366"/>
                </a:solidFill>
                <a:latin typeface="+mn-lt"/>
              </a:defRPr>
            </a:lvl1pPr>
          </a:lstStyle>
          <a:p>
            <a:pPr>
              <a:defRPr/>
            </a:pPr>
            <a:fld id="{D4DDA507-1727-4011-B039-985F5F0B46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 pitchFamily="2" charset="2"/>
        <a:buChar char="4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15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olnins.schoolrm.ru/sveden/employees/30788/308687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sportal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13873" t="15607" r="14451" b="11560"/>
          <a:stretch>
            <a:fillRect/>
          </a:stretch>
        </p:blipFill>
        <p:spPr bwMode="auto">
          <a:xfrm>
            <a:off x="6588224" y="3356992"/>
            <a:ext cx="223224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0" name="Rectangl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903288" y="2205038"/>
            <a:ext cx="7772400" cy="1651000"/>
          </a:xfrm>
        </p:spPr>
        <p:txBody>
          <a:bodyPr/>
          <a:lstStyle/>
          <a:p>
            <a:pPr algn="ctr"/>
            <a:r>
              <a:rPr lang="ru-RU" altLang="ru-RU" sz="2800" b="1" dirty="0" err="1" smtClean="0">
                <a:solidFill>
                  <a:srgbClr val="FF0000"/>
                </a:solidFill>
              </a:rPr>
              <a:t>Жалновой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 Светланы Андреевны</a:t>
            </a:r>
            <a:br>
              <a:rPr lang="ru-RU" altLang="ru-RU" sz="2800" b="1" dirty="0" smtClean="0">
                <a:solidFill>
                  <a:srgbClr val="FF0000"/>
                </a:solidFill>
              </a:rPr>
            </a:br>
            <a:r>
              <a:rPr lang="ru-RU" altLang="ru-RU" sz="2800" b="1" dirty="0" smtClean="0">
                <a:solidFill>
                  <a:srgbClr val="FF0000"/>
                </a:solidFill>
              </a:rPr>
              <a:t>воспитателя</a:t>
            </a:r>
            <a:br>
              <a:rPr lang="ru-RU" altLang="ru-RU" sz="2800" b="1" dirty="0" smtClean="0">
                <a:solidFill>
                  <a:srgbClr val="FF0000"/>
                </a:solidFill>
              </a:rPr>
            </a:br>
            <a:r>
              <a:rPr lang="ru-RU" altLang="ru-RU" sz="2800" b="1" dirty="0" smtClean="0">
                <a:solidFill>
                  <a:srgbClr val="FF0000"/>
                </a:solidFill>
              </a:rPr>
              <a:t>МБДОУ «</a:t>
            </a:r>
            <a:r>
              <a:rPr lang="ru-RU" altLang="ru-RU" sz="2800" b="1" dirty="0" err="1" smtClean="0">
                <a:solidFill>
                  <a:srgbClr val="FF0000"/>
                </a:solidFill>
              </a:rPr>
              <a:t>Инсарский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 детский сад «Солнышко»</a:t>
            </a:r>
          </a:p>
        </p:txBody>
      </p:sp>
      <p:sp>
        <p:nvSpPr>
          <p:cNvPr id="2051" name="Rectangle 6"/>
          <p:cNvSpPr>
            <a:spLocks noGrp="1" noChangeArrowheads="1"/>
          </p:cNvSpPr>
          <p:nvPr>
            <p:ph type="subTitle" idx="4294967295"/>
          </p:nvPr>
        </p:nvSpPr>
        <p:spPr>
          <a:xfrm>
            <a:off x="1259632" y="1484785"/>
            <a:ext cx="6400800" cy="720080"/>
          </a:xfrm>
        </p:spPr>
        <p:txBody>
          <a:bodyPr/>
          <a:lstStyle/>
          <a:p>
            <a:pPr marL="0" indent="0" algn="ctr">
              <a:buFont typeface="Monotype Sorts" pitchFamily="2" charset="2"/>
              <a:buNone/>
            </a:pPr>
            <a:r>
              <a:rPr lang="ru-RU" altLang="ru-RU" b="1" i="1" dirty="0" smtClean="0">
                <a:solidFill>
                  <a:srgbClr val="993300"/>
                </a:solidFill>
                <a:latin typeface="Arial" charset="0"/>
              </a:rPr>
              <a:t>     </a:t>
            </a:r>
            <a:r>
              <a:rPr lang="ru-RU" altLang="ru-RU" b="1" i="1" dirty="0" smtClean="0">
                <a:solidFill>
                  <a:schemeClr val="accent2"/>
                </a:solidFill>
                <a:latin typeface="Georgia" pitchFamily="18" charset="0"/>
              </a:rPr>
              <a:t>Портфолио </a:t>
            </a:r>
            <a:r>
              <a:rPr lang="ru-RU" altLang="ru-RU" b="1" i="1" dirty="0" smtClean="0">
                <a:solidFill>
                  <a:srgbClr val="993300"/>
                </a:solidFill>
                <a:latin typeface="Georgia" pitchFamily="18" charset="0"/>
              </a:rPr>
              <a:t> </a:t>
            </a:r>
          </a:p>
          <a:p>
            <a:pPr marL="914400" lvl="2" indent="0" algn="ctr">
              <a:buFontTx/>
              <a:buNone/>
            </a:pPr>
            <a:endParaRPr lang="ru-RU" altLang="ru-RU" i="1" dirty="0" smtClean="0">
              <a:latin typeface="Georgia" pitchFamily="18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1403350" y="2205038"/>
            <a:ext cx="72723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2000" dirty="0"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ru-RU" sz="2000" dirty="0"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ru-RU" sz="2000" dirty="0"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3" name="Text Box 17"/>
          <p:cNvSpPr txBox="1">
            <a:spLocks noChangeArrowheads="1"/>
          </p:cNvSpPr>
          <p:nvPr/>
        </p:nvSpPr>
        <p:spPr bwMode="auto">
          <a:xfrm>
            <a:off x="2771800" y="476672"/>
            <a:ext cx="5688012" cy="25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1800" b="1" dirty="0"/>
              <a:t>Министерство Образования </a:t>
            </a:r>
            <a:r>
              <a:rPr kumimoji="0" lang="ru-RU" altLang="ru-RU" sz="1800" b="1" dirty="0" smtClean="0"/>
              <a:t>Республики Мордовия</a:t>
            </a:r>
            <a:endParaRPr kumimoji="0" lang="ru-RU" altLang="ru-RU" sz="1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27584" y="324312"/>
            <a:ext cx="1944216" cy="18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\Desktop\20191122_103442.jpg"/>
          <p:cNvPicPr>
            <a:picLocks noChangeAspect="1" noChangeArrowheads="1"/>
          </p:cNvPicPr>
          <p:nvPr/>
        </p:nvPicPr>
        <p:blipFill>
          <a:blip r:embed="rId2" cstate="print"/>
          <a:srcRect l="5364" t="2499" b="1912"/>
          <a:stretch>
            <a:fillRect/>
          </a:stretch>
        </p:blipFill>
        <p:spPr bwMode="auto">
          <a:xfrm rot="10800000">
            <a:off x="1043608" y="548680"/>
            <a:ext cx="2520281" cy="3600400"/>
          </a:xfrm>
          <a:prstGeom prst="rect">
            <a:avLst/>
          </a:prstGeom>
          <a:noFill/>
        </p:spPr>
      </p:pic>
      <p:pic>
        <p:nvPicPr>
          <p:cNvPr id="2051" name="Picture 3" descr="C:\Users\svetl\Desktop\20191122_103854.jpg"/>
          <p:cNvPicPr>
            <a:picLocks noChangeAspect="1" noChangeArrowheads="1"/>
          </p:cNvPicPr>
          <p:nvPr/>
        </p:nvPicPr>
        <p:blipFill>
          <a:blip r:embed="rId3" cstate="print"/>
          <a:srcRect l="6735" t="3175" r="5712" b="1587"/>
          <a:stretch>
            <a:fillRect/>
          </a:stretch>
        </p:blipFill>
        <p:spPr bwMode="auto">
          <a:xfrm rot="10800000">
            <a:off x="6228184" y="2348880"/>
            <a:ext cx="2592288" cy="3988136"/>
          </a:xfrm>
          <a:prstGeom prst="rect">
            <a:avLst/>
          </a:prstGeom>
          <a:noFill/>
        </p:spPr>
      </p:pic>
      <p:pic>
        <p:nvPicPr>
          <p:cNvPr id="2052" name="Picture 4" descr="C:\Users\svetl\Desktop\20191122_103736.jpg"/>
          <p:cNvPicPr>
            <a:picLocks noChangeAspect="1" noChangeArrowheads="1"/>
          </p:cNvPicPr>
          <p:nvPr/>
        </p:nvPicPr>
        <p:blipFill>
          <a:blip r:embed="rId4" cstate="print"/>
          <a:srcRect l="5712" t="5000" r="4714" b="3333"/>
          <a:stretch>
            <a:fillRect/>
          </a:stretch>
        </p:blipFill>
        <p:spPr bwMode="auto">
          <a:xfrm rot="10800000">
            <a:off x="3491880" y="1412776"/>
            <a:ext cx="2736304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158" t="2233"/>
          <a:stretch>
            <a:fillRect/>
          </a:stretch>
        </p:blipFill>
        <p:spPr bwMode="auto">
          <a:xfrm>
            <a:off x="971600" y="404664"/>
            <a:ext cx="2208000" cy="315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7692"/>
          <a:stretch>
            <a:fillRect/>
          </a:stretch>
        </p:blipFill>
        <p:spPr bwMode="auto">
          <a:xfrm>
            <a:off x="6732240" y="3356992"/>
            <a:ext cx="2088232" cy="3199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6287" t="2222"/>
          <a:stretch>
            <a:fillRect/>
          </a:stretch>
        </p:blipFill>
        <p:spPr bwMode="auto">
          <a:xfrm>
            <a:off x="2771800" y="3356992"/>
            <a:ext cx="214677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svetl\Desktop\20191122_103610.jpg"/>
          <p:cNvPicPr>
            <a:picLocks noChangeAspect="1" noChangeArrowheads="1"/>
          </p:cNvPicPr>
          <p:nvPr/>
        </p:nvPicPr>
        <p:blipFill>
          <a:blip r:embed="rId5" cstate="print"/>
          <a:srcRect l="4552" t="4725" r="5615" b="1985"/>
          <a:stretch>
            <a:fillRect/>
          </a:stretch>
        </p:blipFill>
        <p:spPr bwMode="auto">
          <a:xfrm rot="10800000">
            <a:off x="4644008" y="260648"/>
            <a:ext cx="2255229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5. Наличие авторских программ, методических пособий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332656"/>
            <a:ext cx="7715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6</a:t>
            </a:r>
            <a:r>
              <a:rPr lang="ru-RU" sz="2800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i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радиопередачах; </a:t>
            </a:r>
            <a:endParaRPr lang="ru-RU" sz="2800" b="1" i="1" dirty="0">
              <a:latin typeface="+mj-lt"/>
            </a:endParaRPr>
          </a:p>
        </p:txBody>
      </p:sp>
      <p:pic>
        <p:nvPicPr>
          <p:cNvPr id="17" name="Picture 4" descr="G:\пОРТФОЛИО жАЛНОВА\20150904_153723.jpg"/>
          <p:cNvPicPr>
            <a:picLocks noChangeAspect="1" noChangeArrowheads="1"/>
          </p:cNvPicPr>
          <p:nvPr/>
        </p:nvPicPr>
        <p:blipFill>
          <a:blip r:embed="rId3" cstate="print"/>
          <a:srcRect l="5443" t="2751" b="2751"/>
          <a:stretch>
            <a:fillRect/>
          </a:stretch>
        </p:blipFill>
        <p:spPr bwMode="auto">
          <a:xfrm>
            <a:off x="6516216" y="2060848"/>
            <a:ext cx="2139382" cy="3024336"/>
          </a:xfrm>
          <a:prstGeom prst="rect">
            <a:avLst/>
          </a:prstGeom>
          <a:noFill/>
        </p:spPr>
      </p:pic>
      <p:pic>
        <p:nvPicPr>
          <p:cNvPr id="4105" name="Picture 9" descr="E:\сканер\20200807_164930.jpg"/>
          <p:cNvPicPr>
            <a:picLocks noChangeAspect="1" noChangeArrowheads="1"/>
          </p:cNvPicPr>
          <p:nvPr/>
        </p:nvPicPr>
        <p:blipFill>
          <a:blip r:embed="rId4" cstate="print"/>
          <a:srcRect l="8319" t="3922" r="8485" b="52941"/>
          <a:stretch>
            <a:fillRect/>
          </a:stretch>
        </p:blipFill>
        <p:spPr bwMode="auto">
          <a:xfrm>
            <a:off x="3347864" y="4403508"/>
            <a:ext cx="2954263" cy="2166460"/>
          </a:xfrm>
          <a:prstGeom prst="rect">
            <a:avLst/>
          </a:prstGeom>
          <a:noFill/>
        </p:spPr>
      </p:pic>
      <p:pic>
        <p:nvPicPr>
          <p:cNvPr id="4104" name="Picture 8" descr="E:\сканер\20200807_165200.jpg"/>
          <p:cNvPicPr>
            <a:picLocks noChangeAspect="1" noChangeArrowheads="1"/>
          </p:cNvPicPr>
          <p:nvPr/>
        </p:nvPicPr>
        <p:blipFill>
          <a:blip r:embed="rId5" cstate="print"/>
          <a:srcRect l="3333" t="1032"/>
          <a:stretch>
            <a:fillRect/>
          </a:stretch>
        </p:blipFill>
        <p:spPr bwMode="auto">
          <a:xfrm rot="5400000">
            <a:off x="3815700" y="1593012"/>
            <a:ext cx="2088663" cy="3024336"/>
          </a:xfrm>
          <a:prstGeom prst="rect">
            <a:avLst/>
          </a:prstGeom>
          <a:noFill/>
        </p:spPr>
      </p:pic>
      <p:pic>
        <p:nvPicPr>
          <p:cNvPr id="1026" name="Picture 2" descr="C:\Users\1\Desktop\справки\IMG_20200810_135759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971600" y="2780928"/>
            <a:ext cx="2283718" cy="3044957"/>
          </a:xfrm>
          <a:prstGeom prst="rect">
            <a:avLst/>
          </a:prstGeom>
          <a:noFill/>
        </p:spPr>
      </p:pic>
      <p:pic>
        <p:nvPicPr>
          <p:cNvPr id="16" name="Picture 3" descr="G:\пОРТФОЛИО жАЛНОВА\20150904_153422.jpg"/>
          <p:cNvPicPr>
            <a:picLocks noChangeAspect="1" noChangeArrowheads="1"/>
          </p:cNvPicPr>
          <p:nvPr/>
        </p:nvPicPr>
        <p:blipFill>
          <a:blip r:embed="rId7" cstate="print"/>
          <a:srcRect l="5443" t="2751" b="3801"/>
          <a:stretch>
            <a:fillRect/>
          </a:stretch>
        </p:blipFill>
        <p:spPr bwMode="auto">
          <a:xfrm>
            <a:off x="6372200" y="3429000"/>
            <a:ext cx="2214930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сканер\20200807_164628.jpg"/>
          <p:cNvPicPr>
            <a:picLocks noChangeAspect="1" noChangeArrowheads="1"/>
          </p:cNvPicPr>
          <p:nvPr/>
        </p:nvPicPr>
        <p:blipFill>
          <a:blip r:embed="rId2" cstate="print"/>
          <a:srcRect l="5419" t="3831" b="52174"/>
          <a:stretch>
            <a:fillRect/>
          </a:stretch>
        </p:blipFill>
        <p:spPr bwMode="auto">
          <a:xfrm rot="5400000">
            <a:off x="520671" y="639569"/>
            <a:ext cx="2215124" cy="1457282"/>
          </a:xfrm>
          <a:prstGeom prst="rect">
            <a:avLst/>
          </a:prstGeom>
          <a:noFill/>
        </p:spPr>
      </p:pic>
      <p:pic>
        <p:nvPicPr>
          <p:cNvPr id="5123" name="Picture 3" descr="E:\сканер\20200807_164534.jpg"/>
          <p:cNvPicPr>
            <a:picLocks noChangeAspect="1" noChangeArrowheads="1"/>
          </p:cNvPicPr>
          <p:nvPr/>
        </p:nvPicPr>
        <p:blipFill>
          <a:blip r:embed="rId3" cstate="print"/>
          <a:srcRect l="6160" t="54337" r="4400"/>
          <a:stretch>
            <a:fillRect/>
          </a:stretch>
        </p:blipFill>
        <p:spPr bwMode="auto">
          <a:xfrm rot="16200000">
            <a:off x="2032755" y="567646"/>
            <a:ext cx="2209224" cy="1595227"/>
          </a:xfrm>
          <a:prstGeom prst="rect">
            <a:avLst/>
          </a:prstGeom>
          <a:noFill/>
        </p:spPr>
      </p:pic>
      <p:pic>
        <p:nvPicPr>
          <p:cNvPr id="5124" name="Picture 4" descr="E:\сканер\20200807_164734.jpg"/>
          <p:cNvPicPr>
            <a:picLocks noChangeAspect="1" noChangeArrowheads="1"/>
          </p:cNvPicPr>
          <p:nvPr/>
        </p:nvPicPr>
        <p:blipFill>
          <a:blip r:embed="rId4" cstate="print"/>
          <a:srcRect l="2565" t="4513" r="2038" b="48970"/>
          <a:stretch>
            <a:fillRect/>
          </a:stretch>
        </p:blipFill>
        <p:spPr bwMode="auto">
          <a:xfrm rot="5400000">
            <a:off x="3743907" y="584684"/>
            <a:ext cx="2088233" cy="1440160"/>
          </a:xfrm>
          <a:prstGeom prst="rect">
            <a:avLst/>
          </a:prstGeom>
          <a:noFill/>
        </p:spPr>
      </p:pic>
      <p:pic>
        <p:nvPicPr>
          <p:cNvPr id="5125" name="Picture 5" descr="E:\сканер\20200807_164831.jpg"/>
          <p:cNvPicPr>
            <a:picLocks noChangeAspect="1" noChangeArrowheads="1"/>
          </p:cNvPicPr>
          <p:nvPr/>
        </p:nvPicPr>
        <p:blipFill>
          <a:blip r:embed="rId5" cstate="print"/>
          <a:srcRect l="7765" t="12155" r="9408"/>
          <a:stretch>
            <a:fillRect/>
          </a:stretch>
        </p:blipFill>
        <p:spPr bwMode="auto">
          <a:xfrm rot="5400000">
            <a:off x="6102170" y="-261410"/>
            <a:ext cx="2088233" cy="3132350"/>
          </a:xfrm>
          <a:prstGeom prst="rect">
            <a:avLst/>
          </a:prstGeom>
          <a:noFill/>
        </p:spPr>
      </p:pic>
      <p:pic>
        <p:nvPicPr>
          <p:cNvPr id="5127" name="Picture 7" descr="E:\к аттестации\справки к аттестации\20200212_1546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2636912"/>
            <a:ext cx="2291105" cy="3240360"/>
          </a:xfrm>
          <a:prstGeom prst="rect">
            <a:avLst/>
          </a:prstGeom>
          <a:noFill/>
        </p:spPr>
      </p:pic>
      <p:pic>
        <p:nvPicPr>
          <p:cNvPr id="5128" name="Picture 8" descr="E:\к аттестации\справки к аттестации\20200212_1547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2708920"/>
            <a:ext cx="2261287" cy="31981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E:\сканер\20200807_173241.jpg"/>
          <p:cNvPicPr>
            <a:picLocks noChangeAspect="1" noChangeArrowheads="1"/>
          </p:cNvPicPr>
          <p:nvPr/>
        </p:nvPicPr>
        <p:blipFill>
          <a:blip r:embed="rId2" cstate="print"/>
          <a:srcRect l="15684" t="26614" r="15308" b="197"/>
          <a:stretch>
            <a:fillRect/>
          </a:stretch>
        </p:blipFill>
        <p:spPr bwMode="auto">
          <a:xfrm>
            <a:off x="1331640" y="2420888"/>
            <a:ext cx="2304256" cy="3456384"/>
          </a:xfrm>
          <a:prstGeom prst="rect">
            <a:avLst/>
          </a:prstGeom>
          <a:noFill/>
        </p:spPr>
      </p:pic>
      <p:pic>
        <p:nvPicPr>
          <p:cNvPr id="3" name="Picture 13" descr="E:\сканер\20200807_173400.jpg"/>
          <p:cNvPicPr>
            <a:picLocks noChangeAspect="1" noChangeArrowheads="1"/>
          </p:cNvPicPr>
          <p:nvPr/>
        </p:nvPicPr>
        <p:blipFill>
          <a:blip r:embed="rId3" cstate="print"/>
          <a:srcRect l="13623" t="4444" b="4444"/>
          <a:stretch>
            <a:fillRect/>
          </a:stretch>
        </p:blipFill>
        <p:spPr bwMode="auto">
          <a:xfrm rot="5400000">
            <a:off x="4052842" y="-84290"/>
            <a:ext cx="1695463" cy="2529355"/>
          </a:xfrm>
          <a:prstGeom prst="rect">
            <a:avLst/>
          </a:prstGeom>
          <a:noFill/>
        </p:spPr>
      </p:pic>
      <p:pic>
        <p:nvPicPr>
          <p:cNvPr id="4" name="Picture 12" descr="E:\сканер\20200807_174138.jpg"/>
          <p:cNvPicPr>
            <a:picLocks noChangeAspect="1" noChangeArrowheads="1"/>
          </p:cNvPicPr>
          <p:nvPr/>
        </p:nvPicPr>
        <p:blipFill>
          <a:blip r:embed="rId4" cstate="print"/>
          <a:srcRect l="6027" t="3866" b="1778"/>
          <a:stretch>
            <a:fillRect/>
          </a:stretch>
        </p:blipFill>
        <p:spPr bwMode="auto">
          <a:xfrm rot="5400000">
            <a:off x="6606202" y="-117370"/>
            <a:ext cx="1799739" cy="2555776"/>
          </a:xfrm>
          <a:prstGeom prst="rect">
            <a:avLst/>
          </a:prstGeom>
          <a:noFill/>
        </p:spPr>
      </p:pic>
      <p:pic>
        <p:nvPicPr>
          <p:cNvPr id="5" name="Picture 11" descr="E:\сканер\20200807_174344.jpg"/>
          <p:cNvPicPr>
            <a:picLocks noChangeAspect="1" noChangeArrowheads="1"/>
          </p:cNvPicPr>
          <p:nvPr/>
        </p:nvPicPr>
        <p:blipFill>
          <a:blip r:embed="rId5" cstate="print"/>
          <a:srcRect l="11434" t="6063" r="2812" b="967"/>
          <a:stretch>
            <a:fillRect/>
          </a:stretch>
        </p:blipFill>
        <p:spPr bwMode="auto">
          <a:xfrm rot="5400000">
            <a:off x="1362948" y="-130700"/>
            <a:ext cx="1737584" cy="2664296"/>
          </a:xfrm>
          <a:prstGeom prst="rect">
            <a:avLst/>
          </a:prstGeom>
          <a:noFill/>
        </p:spPr>
      </p:pic>
      <p:pic>
        <p:nvPicPr>
          <p:cNvPr id="6" name="Picture 10" descr="E:\сканер\20200807_164412.jpg"/>
          <p:cNvPicPr>
            <a:picLocks noChangeAspect="1" noChangeArrowheads="1"/>
          </p:cNvPicPr>
          <p:nvPr/>
        </p:nvPicPr>
        <p:blipFill>
          <a:blip r:embed="rId6" cstate="print"/>
          <a:srcRect l="6108" t="1961" r="2377" b="3922"/>
          <a:stretch>
            <a:fillRect/>
          </a:stretch>
        </p:blipFill>
        <p:spPr bwMode="auto">
          <a:xfrm>
            <a:off x="5220072" y="2564904"/>
            <a:ext cx="2313257" cy="3364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:\сканер\20200807_172753.jpg"/>
          <p:cNvPicPr>
            <a:picLocks noChangeAspect="1" noChangeArrowheads="1"/>
          </p:cNvPicPr>
          <p:nvPr/>
        </p:nvPicPr>
        <p:blipFill>
          <a:blip r:embed="rId2" cstate="print"/>
          <a:srcRect l="4866" t="5381" r="2675" b="3440"/>
          <a:stretch>
            <a:fillRect/>
          </a:stretch>
        </p:blipFill>
        <p:spPr bwMode="auto">
          <a:xfrm rot="5400000">
            <a:off x="3167845" y="-279412"/>
            <a:ext cx="2736304" cy="381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6" descr="E:\сканер\20200807_173608.jpg"/>
          <p:cNvPicPr>
            <a:picLocks noChangeAspect="1" noChangeArrowheads="1"/>
          </p:cNvPicPr>
          <p:nvPr/>
        </p:nvPicPr>
        <p:blipFill>
          <a:blip r:embed="rId3" cstate="print"/>
          <a:srcRect t="1754" r="749"/>
          <a:stretch>
            <a:fillRect/>
          </a:stretch>
        </p:blipFill>
        <p:spPr bwMode="auto">
          <a:xfrm>
            <a:off x="3923928" y="3717032"/>
            <a:ext cx="200593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E:\сканер\20200807_174009.jpg"/>
          <p:cNvPicPr>
            <a:picLocks noChangeAspect="1" noChangeArrowheads="1"/>
          </p:cNvPicPr>
          <p:nvPr/>
        </p:nvPicPr>
        <p:blipFill>
          <a:blip r:embed="rId4" cstate="print"/>
          <a:srcRect t="3333" r="3355"/>
          <a:stretch>
            <a:fillRect/>
          </a:stretch>
        </p:blipFill>
        <p:spPr bwMode="auto">
          <a:xfrm>
            <a:off x="899592" y="3068960"/>
            <a:ext cx="249420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E:\сканер\20200807_173816.jpg"/>
          <p:cNvPicPr>
            <a:picLocks noChangeAspect="1" noChangeArrowheads="1"/>
          </p:cNvPicPr>
          <p:nvPr/>
        </p:nvPicPr>
        <p:blipFill>
          <a:blip r:embed="rId5" cstate="print"/>
          <a:srcRect l="2783" t="1613" b="1968"/>
          <a:stretch>
            <a:fillRect/>
          </a:stretch>
        </p:blipFill>
        <p:spPr bwMode="auto">
          <a:xfrm>
            <a:off x="6423535" y="3068960"/>
            <a:ext cx="246406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428605"/>
            <a:ext cx="77153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50800"/>
                <a:latin typeface="+mj-lt"/>
                <a:cs typeface="Calibri" pitchFamily="34" charset="0"/>
              </a:rPr>
              <a:t>7. Проведение открытых занятий, мастер-классов, мероприятий</a:t>
            </a:r>
            <a:endParaRPr lang="ru-RU" sz="3200" b="1" i="1" dirty="0">
              <a:latin typeface="+mj-lt"/>
            </a:endParaRPr>
          </a:p>
        </p:txBody>
      </p:sp>
      <p:pic>
        <p:nvPicPr>
          <p:cNvPr id="6147" name="Picture 3" descr="C:\Users\svetl\Desktop\IMG_20200809_185151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4598" t="3448"/>
          <a:stretch>
            <a:fillRect/>
          </a:stretch>
        </p:blipFill>
        <p:spPr bwMode="auto">
          <a:xfrm>
            <a:off x="5076056" y="1988840"/>
            <a:ext cx="2988332" cy="4032448"/>
          </a:xfrm>
          <a:prstGeom prst="rect">
            <a:avLst/>
          </a:prstGeom>
          <a:noFill/>
        </p:spPr>
      </p:pic>
      <p:pic>
        <p:nvPicPr>
          <p:cNvPr id="4098" name="Picture 2" descr="C:\Users\1\Desktop\справки\IMG_20200810_135705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r="3509"/>
          <a:stretch>
            <a:fillRect/>
          </a:stretch>
        </p:blipFill>
        <p:spPr bwMode="auto">
          <a:xfrm>
            <a:off x="1529662" y="1916832"/>
            <a:ext cx="2970330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1966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:\пОРТФОЛИО жАЛНОВА\20150904_154133.jpg"/>
          <p:cNvPicPr>
            <a:picLocks noChangeAspect="1" noChangeArrowheads="1"/>
          </p:cNvPicPr>
          <p:nvPr/>
        </p:nvPicPr>
        <p:blipFill>
          <a:blip r:embed="rId2" cstate="print"/>
          <a:srcRect l="52362" r="2751" b="6557"/>
          <a:stretch>
            <a:fillRect/>
          </a:stretch>
        </p:blipFill>
        <p:spPr bwMode="auto">
          <a:xfrm>
            <a:off x="6300192" y="2348880"/>
            <a:ext cx="2465919" cy="3875125"/>
          </a:xfrm>
          <a:prstGeom prst="rect">
            <a:avLst/>
          </a:prstGeom>
          <a:noFill/>
        </p:spPr>
      </p:pic>
      <p:pic>
        <p:nvPicPr>
          <p:cNvPr id="3" name="Picture 5" descr="G:\пОРТФОЛИО жАЛНОВА\20150904_160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12776"/>
            <a:ext cx="2448272" cy="3701956"/>
          </a:xfrm>
          <a:prstGeom prst="rect">
            <a:avLst/>
          </a:prstGeom>
          <a:noFill/>
        </p:spPr>
      </p:pic>
      <p:pic>
        <p:nvPicPr>
          <p:cNvPr id="4" name="Picture 6" descr="G:\пОРТФОЛИО жАЛНОВА\20150904_154751.jpg"/>
          <p:cNvPicPr>
            <a:picLocks noChangeAspect="1" noChangeArrowheads="1"/>
          </p:cNvPicPr>
          <p:nvPr/>
        </p:nvPicPr>
        <p:blipFill>
          <a:blip r:embed="rId4" cstate="print"/>
          <a:srcRect l="5443" t="2751" b="2751"/>
          <a:stretch>
            <a:fillRect/>
          </a:stretch>
        </p:blipFill>
        <p:spPr bwMode="auto">
          <a:xfrm>
            <a:off x="899593" y="332657"/>
            <a:ext cx="2448271" cy="3460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8. Экспертная деятельность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Общие сведения 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5576" y="1412773"/>
          <a:ext cx="8007424" cy="4717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3712"/>
                <a:gridCol w="4003712"/>
              </a:tblGrid>
              <a:tr h="4081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ФИО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Жалнова</a:t>
                      </a:r>
                      <a:r>
                        <a:rPr lang="ru-RU" sz="1600" dirty="0" smtClean="0"/>
                        <a:t> Светлана Андреевна</a:t>
                      </a:r>
                      <a:endParaRPr lang="ru-RU" sz="1600" dirty="0"/>
                    </a:p>
                  </a:txBody>
                  <a:tcPr/>
                </a:tc>
              </a:tr>
              <a:tr h="4081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Дата рождения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11.09.1991г.</a:t>
                      </a:r>
                      <a:endParaRPr lang="ru-RU" sz="1600" dirty="0"/>
                    </a:p>
                  </a:txBody>
                  <a:tcPr/>
                </a:tc>
              </a:tr>
              <a:tr h="20974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Образование, квалификация по диплому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33400" marR="0" lvl="0" indent="-533400" algn="just" defTabSz="914400" rtl="0" eaLnBrk="0" fontAlgn="base" latinLnBrk="0" hangingPunct="0">
                        <a:lnSpc>
                          <a:spcPct val="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endParaRPr kumimoji="1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endParaRPr kumimoji="1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533400" marR="0" lvl="0" indent="-533400" algn="ctr" defTabSz="914400" rtl="0" eaLnBrk="0" fontAlgn="base" latinLnBrk="0" hangingPunct="0">
                        <a:lnSpc>
                          <a:spcPct val="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                                                                      Высшее.</a:t>
                      </a:r>
                    </a:p>
                    <a:p>
                      <a:pPr marL="533400" marR="0" lvl="0" indent="-5334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Мордовский государственный педагогический институт им. М. Е. </a:t>
                      </a:r>
                      <a:r>
                        <a:rPr kumimoji="1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Евсевьева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533400" marR="0" lvl="0" indent="-5334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Квалификация: Учитель по специальности «Родной язык и литература с доп. спец. «Русский язык и литература</a:t>
                      </a:r>
                      <a:r>
                        <a:rPr kumimoji="1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4081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Занимаемая должность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Воспитатель</a:t>
                      </a:r>
                      <a:endParaRPr lang="ru-RU" sz="1600" dirty="0"/>
                    </a:p>
                  </a:txBody>
                  <a:tcPr/>
                </a:tc>
              </a:tr>
              <a:tr h="4081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Стаж педагогической работы 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 лет</a:t>
                      </a:r>
                      <a:endParaRPr lang="ru-RU" sz="1600" dirty="0"/>
                    </a:p>
                  </a:txBody>
                  <a:tcPr/>
                </a:tc>
              </a:tr>
              <a:tr h="4081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Общий трудовой стаж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 лет</a:t>
                      </a:r>
                      <a:endParaRPr lang="ru-RU" sz="1600" dirty="0"/>
                    </a:p>
                  </a:txBody>
                  <a:tcPr/>
                </a:tc>
              </a:tr>
              <a:tr h="4081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Дата последней аттестации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19.11.2015г.</a:t>
                      </a:r>
                    </a:p>
                    <a:p>
                      <a:pPr algn="ctr"/>
                      <a:r>
                        <a:rPr lang="ru-RU" sz="1600" dirty="0" smtClean="0"/>
                        <a:t>(приказ №1044)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571480"/>
            <a:ext cx="7858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+mj-lt"/>
                <a:cs typeface="Arial" pitchFamily="34" charset="0"/>
              </a:rPr>
              <a:t>10. Позитивные результаты работы с воспитанниками</a:t>
            </a:r>
            <a:endParaRPr lang="ru-RU" dirty="0">
              <a:latin typeface="+mj-lt"/>
            </a:endParaRPr>
          </a:p>
        </p:txBody>
      </p:sp>
      <p:pic>
        <p:nvPicPr>
          <p:cNvPr id="5122" name="Picture 2" descr="C:\Users\1\Desktop\справки\IMG_20200810_135710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2083" t="1563" r="10226"/>
          <a:stretch>
            <a:fillRect/>
          </a:stretch>
        </p:blipFill>
        <p:spPr bwMode="auto">
          <a:xfrm>
            <a:off x="1043609" y="2492896"/>
            <a:ext cx="1800200" cy="2694435"/>
          </a:xfrm>
          <a:prstGeom prst="rect">
            <a:avLst/>
          </a:prstGeom>
          <a:noFill/>
        </p:spPr>
      </p:pic>
      <p:pic>
        <p:nvPicPr>
          <p:cNvPr id="5123" name="Picture 3" descr="C:\Users\1\Desktop\справки\IMG_20200810_135716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t="2564" r="14530"/>
          <a:stretch>
            <a:fillRect/>
          </a:stretch>
        </p:blipFill>
        <p:spPr bwMode="auto">
          <a:xfrm>
            <a:off x="5076056" y="2492896"/>
            <a:ext cx="1728192" cy="2626852"/>
          </a:xfrm>
          <a:prstGeom prst="rect">
            <a:avLst/>
          </a:prstGeom>
          <a:noFill/>
        </p:spPr>
      </p:pic>
      <p:pic>
        <p:nvPicPr>
          <p:cNvPr id="5124" name="Picture 4" descr="C:\Users\1\Desktop\справки\IMG_20200810_135733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r="6306"/>
          <a:stretch>
            <a:fillRect/>
          </a:stretch>
        </p:blipFill>
        <p:spPr bwMode="auto">
          <a:xfrm>
            <a:off x="2987824" y="2492896"/>
            <a:ext cx="1872208" cy="2664296"/>
          </a:xfrm>
          <a:prstGeom prst="rect">
            <a:avLst/>
          </a:prstGeom>
          <a:noFill/>
        </p:spPr>
      </p:pic>
      <p:pic>
        <p:nvPicPr>
          <p:cNvPr id="5125" name="Picture 5" descr="C:\Users\1\Desktop\справки\IMG_20200810_135745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r="2804"/>
          <a:stretch>
            <a:fillRect/>
          </a:stretch>
        </p:blipFill>
        <p:spPr bwMode="auto">
          <a:xfrm>
            <a:off x="6876256" y="2492896"/>
            <a:ext cx="1872208" cy="25682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03494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11. Уровень удовлетворенности родителей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3756" t="5634" r="2347"/>
          <a:stretch>
            <a:fillRect/>
          </a:stretch>
        </p:blipFill>
        <p:spPr bwMode="auto">
          <a:xfrm>
            <a:off x="3203848" y="1988840"/>
            <a:ext cx="300929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12. Работа с детьми из социально-неблагополучных семей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1\Desktop\справки\IMG_20200810_135643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t="2326" r="4651"/>
          <a:stretch>
            <a:fillRect/>
          </a:stretch>
        </p:blipFill>
        <p:spPr bwMode="auto">
          <a:xfrm>
            <a:off x="3563888" y="1916832"/>
            <a:ext cx="2952328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428604"/>
            <a:ext cx="77867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+mj-lt"/>
                <a:cs typeface="Arial" pitchFamily="34" charset="0"/>
              </a:rPr>
              <a:t>13. Участие педагога в профессиональных конкурсах</a:t>
            </a:r>
            <a:endParaRPr lang="ru-RU" sz="3200" b="1" i="1" dirty="0">
              <a:latin typeface="+mj-lt"/>
            </a:endParaRPr>
          </a:p>
        </p:txBody>
      </p:sp>
      <p:pic>
        <p:nvPicPr>
          <p:cNvPr id="4099" name="Picture 3" descr="E:\сканер\20200807_170747.jpg"/>
          <p:cNvPicPr>
            <a:picLocks noChangeAspect="1" noChangeArrowheads="1"/>
          </p:cNvPicPr>
          <p:nvPr/>
        </p:nvPicPr>
        <p:blipFill>
          <a:blip r:embed="rId2" cstate="print"/>
          <a:srcRect l="4637"/>
          <a:stretch>
            <a:fillRect/>
          </a:stretch>
        </p:blipFill>
        <p:spPr bwMode="auto">
          <a:xfrm>
            <a:off x="5724128" y="1268760"/>
            <a:ext cx="2961704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E:\сканер\20200807_172555.jpg"/>
          <p:cNvPicPr>
            <a:picLocks noChangeAspect="1" noChangeArrowheads="1"/>
          </p:cNvPicPr>
          <p:nvPr/>
        </p:nvPicPr>
        <p:blipFill>
          <a:blip r:embed="rId3" cstate="print"/>
          <a:srcRect l="6956" t="3279"/>
          <a:stretch>
            <a:fillRect/>
          </a:stretch>
        </p:blipFill>
        <p:spPr bwMode="auto">
          <a:xfrm>
            <a:off x="3203848" y="2348880"/>
            <a:ext cx="2889696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1\Desktop\справки\IMG_20200810_135610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t="3125" r="4167"/>
          <a:stretch>
            <a:fillRect/>
          </a:stretch>
        </p:blipFill>
        <p:spPr bwMode="auto">
          <a:xfrm>
            <a:off x="899592" y="1484784"/>
            <a:ext cx="1656184" cy="2232248"/>
          </a:xfrm>
          <a:prstGeom prst="rect">
            <a:avLst/>
          </a:prstGeom>
          <a:noFill/>
        </p:spPr>
      </p:pic>
      <p:pic>
        <p:nvPicPr>
          <p:cNvPr id="8195" name="Picture 3" descr="C:\Users\1\Desktop\справки\IMG_20200810_135616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r="8911"/>
          <a:stretch>
            <a:fillRect/>
          </a:stretch>
        </p:blipFill>
        <p:spPr bwMode="auto">
          <a:xfrm>
            <a:off x="899592" y="3933056"/>
            <a:ext cx="1656184" cy="2424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213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:\сканер\20200807_165941.jpg"/>
          <p:cNvPicPr>
            <a:picLocks noChangeAspect="1" noChangeArrowheads="1"/>
          </p:cNvPicPr>
          <p:nvPr/>
        </p:nvPicPr>
        <p:blipFill>
          <a:blip r:embed="rId2" cstate="print"/>
          <a:srcRect l="4996" t="1766"/>
          <a:stretch>
            <a:fillRect/>
          </a:stretch>
        </p:blipFill>
        <p:spPr bwMode="auto">
          <a:xfrm>
            <a:off x="3563888" y="3573016"/>
            <a:ext cx="2041590" cy="298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 descr="E:\сканер\20200807_170211.jpg"/>
          <p:cNvPicPr>
            <a:picLocks noChangeAspect="1" noChangeArrowheads="1"/>
          </p:cNvPicPr>
          <p:nvPr/>
        </p:nvPicPr>
        <p:blipFill>
          <a:blip r:embed="rId3" cstate="print"/>
          <a:srcRect l="7896" t="5583" b="-495"/>
          <a:stretch>
            <a:fillRect/>
          </a:stretch>
        </p:blipFill>
        <p:spPr bwMode="auto">
          <a:xfrm rot="5400000">
            <a:off x="1204473" y="243799"/>
            <a:ext cx="2592289" cy="3778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E:\сканер\20200807_170102.jpg"/>
          <p:cNvPicPr>
            <a:picLocks noChangeAspect="1" noChangeArrowheads="1"/>
          </p:cNvPicPr>
          <p:nvPr/>
        </p:nvPicPr>
        <p:blipFill>
          <a:blip r:embed="rId4" cstate="print"/>
          <a:srcRect l="11802" t="5216" b="1940"/>
          <a:stretch>
            <a:fillRect/>
          </a:stretch>
        </p:blipFill>
        <p:spPr bwMode="auto">
          <a:xfrm rot="5400000">
            <a:off x="5511236" y="185509"/>
            <a:ext cx="2664297" cy="396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svetl\Desktop\IMG_20200809_152608.jpg"/>
          <p:cNvPicPr>
            <a:picLocks noChangeAspect="1" noChangeArrowheads="1"/>
          </p:cNvPicPr>
          <p:nvPr/>
        </p:nvPicPr>
        <p:blipFill>
          <a:blip r:embed="rId5" cstate="print"/>
          <a:srcRect l="9276" t="2319" r="4143" b="278"/>
          <a:stretch>
            <a:fillRect/>
          </a:stretch>
        </p:blipFill>
        <p:spPr bwMode="auto">
          <a:xfrm>
            <a:off x="899592" y="3573016"/>
            <a:ext cx="201622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E:\сканер\20200807_173102.jpg"/>
          <p:cNvPicPr>
            <a:picLocks noChangeAspect="1" noChangeArrowheads="1"/>
          </p:cNvPicPr>
          <p:nvPr/>
        </p:nvPicPr>
        <p:blipFill>
          <a:blip r:embed="rId6" cstate="print"/>
          <a:srcRect l="2797" t="4255" r="3918"/>
          <a:stretch>
            <a:fillRect/>
          </a:stretch>
        </p:blipFill>
        <p:spPr bwMode="auto">
          <a:xfrm>
            <a:off x="6084168" y="3566048"/>
            <a:ext cx="2088231" cy="3031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сканер\20200807_171115.jpg"/>
          <p:cNvPicPr>
            <a:picLocks noChangeAspect="1" noChangeArrowheads="1"/>
          </p:cNvPicPr>
          <p:nvPr/>
        </p:nvPicPr>
        <p:blipFill>
          <a:blip r:embed="rId2" cstate="print"/>
          <a:srcRect l="11314" t="4000" r="997" b="2000"/>
          <a:stretch>
            <a:fillRect/>
          </a:stretch>
        </p:blipFill>
        <p:spPr bwMode="auto">
          <a:xfrm rot="5400000">
            <a:off x="3710227" y="3282661"/>
            <a:ext cx="2520280" cy="3821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E:\сканер\20200807_165727.jpg"/>
          <p:cNvPicPr>
            <a:picLocks noChangeAspect="1" noChangeArrowheads="1"/>
          </p:cNvPicPr>
          <p:nvPr/>
        </p:nvPicPr>
        <p:blipFill>
          <a:blip r:embed="rId3" cstate="print"/>
          <a:srcRect l="4714" t="1531" r="2166"/>
          <a:stretch>
            <a:fillRect/>
          </a:stretch>
        </p:blipFill>
        <p:spPr bwMode="auto">
          <a:xfrm>
            <a:off x="5292080" y="404664"/>
            <a:ext cx="2311096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E:\сканер\20200807_170329.jpg"/>
          <p:cNvPicPr>
            <a:picLocks noChangeAspect="1" noChangeArrowheads="1"/>
          </p:cNvPicPr>
          <p:nvPr/>
        </p:nvPicPr>
        <p:blipFill>
          <a:blip r:embed="rId4" cstate="print"/>
          <a:srcRect l="4063" t="1436"/>
          <a:stretch>
            <a:fillRect/>
          </a:stretch>
        </p:blipFill>
        <p:spPr bwMode="auto">
          <a:xfrm>
            <a:off x="2267744" y="404664"/>
            <a:ext cx="2401171" cy="3489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1538" y="357166"/>
            <a:ext cx="7286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+mj-lt"/>
                <a:cs typeface="Arial" pitchFamily="34" charset="0"/>
              </a:rPr>
              <a:t>14. Награды и поощрения педагога</a:t>
            </a:r>
            <a:endParaRPr lang="ru-RU" sz="3200" b="1" i="1" dirty="0">
              <a:latin typeface="+mj-lt"/>
            </a:endParaRPr>
          </a:p>
        </p:txBody>
      </p:sp>
      <p:pic>
        <p:nvPicPr>
          <p:cNvPr id="3075" name="Picture 3" descr="E:\сканер\20200807_190710.jpg"/>
          <p:cNvPicPr>
            <a:picLocks noChangeAspect="1" noChangeArrowheads="1"/>
          </p:cNvPicPr>
          <p:nvPr/>
        </p:nvPicPr>
        <p:blipFill>
          <a:blip r:embed="rId3" cstate="print"/>
          <a:srcRect l="3075" t="2174"/>
          <a:stretch>
            <a:fillRect/>
          </a:stretch>
        </p:blipFill>
        <p:spPr bwMode="auto">
          <a:xfrm>
            <a:off x="5940152" y="1988840"/>
            <a:ext cx="2342018" cy="3343149"/>
          </a:xfrm>
          <a:prstGeom prst="rect">
            <a:avLst/>
          </a:prstGeom>
          <a:noFill/>
        </p:spPr>
      </p:pic>
      <p:pic>
        <p:nvPicPr>
          <p:cNvPr id="3077" name="Picture 5" descr="E:\сканер\20200807_170936.jpg"/>
          <p:cNvPicPr>
            <a:picLocks noChangeAspect="1" noChangeArrowheads="1"/>
          </p:cNvPicPr>
          <p:nvPr/>
        </p:nvPicPr>
        <p:blipFill>
          <a:blip r:embed="rId4" cstate="print"/>
          <a:srcRect l="5901" t="1852" b="1852"/>
          <a:stretch>
            <a:fillRect/>
          </a:stretch>
        </p:blipFill>
        <p:spPr bwMode="auto">
          <a:xfrm>
            <a:off x="1619672" y="1988840"/>
            <a:ext cx="2288572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22169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сканер\20200807_165507.jpg"/>
          <p:cNvPicPr>
            <a:picLocks noChangeAspect="1" noChangeArrowheads="1"/>
          </p:cNvPicPr>
          <p:nvPr/>
        </p:nvPicPr>
        <p:blipFill>
          <a:blip r:embed="rId2" cstate="print"/>
          <a:srcRect l="2031" t="4309" r="457" b="2326"/>
          <a:stretch>
            <a:fillRect/>
          </a:stretch>
        </p:blipFill>
        <p:spPr bwMode="auto">
          <a:xfrm>
            <a:off x="1043608" y="332656"/>
            <a:ext cx="2392881" cy="3240360"/>
          </a:xfrm>
          <a:prstGeom prst="rect">
            <a:avLst/>
          </a:prstGeom>
          <a:noFill/>
        </p:spPr>
      </p:pic>
      <p:pic>
        <p:nvPicPr>
          <p:cNvPr id="2050" name="Picture 2" descr="E:\сканер\20200807_170646.jpg"/>
          <p:cNvPicPr>
            <a:picLocks noChangeAspect="1" noChangeArrowheads="1"/>
          </p:cNvPicPr>
          <p:nvPr/>
        </p:nvPicPr>
        <p:blipFill>
          <a:blip r:embed="rId3" cstate="print"/>
          <a:srcRect l="4877" t="2667" b="1333"/>
          <a:stretch>
            <a:fillRect/>
          </a:stretch>
        </p:blipFill>
        <p:spPr bwMode="auto">
          <a:xfrm>
            <a:off x="3491880" y="1268760"/>
            <a:ext cx="2664296" cy="3802888"/>
          </a:xfrm>
          <a:prstGeom prst="rect">
            <a:avLst/>
          </a:prstGeom>
          <a:noFill/>
        </p:spPr>
      </p:pic>
      <p:pic>
        <p:nvPicPr>
          <p:cNvPr id="2" name="Picture 4" descr="H:\сВЕТА\20131231_115331.jpg"/>
          <p:cNvPicPr>
            <a:picLocks noChangeAspect="1" noChangeArrowheads="1"/>
          </p:cNvPicPr>
          <p:nvPr/>
        </p:nvPicPr>
        <p:blipFill>
          <a:blip r:embed="rId4" cstate="print"/>
          <a:srcRect l="1992"/>
          <a:stretch>
            <a:fillRect/>
          </a:stretch>
        </p:blipFill>
        <p:spPr bwMode="auto">
          <a:xfrm>
            <a:off x="6300192" y="2527858"/>
            <a:ext cx="2520280" cy="3637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сканер\20200807_172647.jpg"/>
          <p:cNvPicPr>
            <a:picLocks noChangeAspect="1" noChangeArrowheads="1"/>
          </p:cNvPicPr>
          <p:nvPr/>
        </p:nvPicPr>
        <p:blipFill>
          <a:blip r:embed="rId2" cstate="print"/>
          <a:srcRect l="9732" t="6881" r="242" b="1940"/>
          <a:stretch>
            <a:fillRect/>
          </a:stretch>
        </p:blipFill>
        <p:spPr bwMode="auto">
          <a:xfrm rot="5400000">
            <a:off x="5251210" y="3037822"/>
            <a:ext cx="2808312" cy="40227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357166"/>
            <a:ext cx="7772400" cy="571504"/>
          </a:xfrm>
        </p:spPr>
        <p:txBody>
          <a:bodyPr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Повышение квалификации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7043" t="1660" r="3740" b="2072"/>
          <a:stretch>
            <a:fillRect/>
          </a:stretch>
        </p:blipFill>
        <p:spPr bwMode="auto">
          <a:xfrm rot="5400000">
            <a:off x="1763688" y="476672"/>
            <a:ext cx="273630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Ссылка на электронное </a:t>
            </a:r>
            <a:r>
              <a:rPr lang="ru-RU" dirty="0" err="1" smtClean="0">
                <a:solidFill>
                  <a:schemeClr val="tx1"/>
                </a:solidFill>
              </a:rPr>
              <a:t>портфолио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https://dsolnins.schoolrm.ru/sveden/employees/30788/308687/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Характеристика-представление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1619672" y="1556792"/>
            <a:ext cx="3471850" cy="462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292080" y="1412776"/>
            <a:ext cx="3491880" cy="465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14412"/>
          </a:xfrm>
        </p:spPr>
        <p:txBody>
          <a:bodyPr/>
          <a:lstStyle/>
          <a:p>
            <a:pPr algn="ctr"/>
            <a:r>
              <a:rPr lang="ru-RU" sz="2800" b="1" i="1" dirty="0" smtClean="0">
                <a:ln w="50800"/>
                <a:solidFill>
                  <a:schemeClr val="tx1"/>
                </a:solidFill>
                <a:cs typeface="Arial" pitchFamily="34" charset="0"/>
              </a:rPr>
              <a:t> Применение  </a:t>
            </a:r>
            <a:br>
              <a:rPr lang="ru-RU" sz="2800" b="1" i="1" dirty="0" smtClean="0">
                <a:ln w="50800"/>
                <a:solidFill>
                  <a:schemeClr val="tx1"/>
                </a:solidFill>
                <a:cs typeface="Arial" pitchFamily="34" charset="0"/>
              </a:rPr>
            </a:br>
            <a:r>
              <a:rPr lang="ru-RU" sz="2800" b="1" i="1" dirty="0" smtClean="0">
                <a:ln w="50800"/>
                <a:solidFill>
                  <a:schemeClr val="tx1"/>
                </a:solidFill>
                <a:cs typeface="Arial" pitchFamily="34" charset="0"/>
              </a:rPr>
              <a:t> информационно – коммуникационных технологий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348880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ru-RU" kern="50" dirty="0">
                <a:solidFill>
                  <a:srgbClr val="0070C0"/>
                </a:solidFill>
                <a:latin typeface="Times New Roman"/>
                <a:ea typeface="Arial"/>
              </a:rPr>
              <a:t> </a:t>
            </a:r>
            <a:endParaRPr lang="ru-RU" sz="3600" kern="50" dirty="0">
              <a:solidFill>
                <a:srgbClr val="0000FF"/>
              </a:solidFill>
              <a:effectLst/>
              <a:latin typeface="Courier New"/>
              <a:ea typeface="Arial"/>
            </a:endParaRPr>
          </a:p>
        </p:txBody>
      </p:sp>
      <p:pic>
        <p:nvPicPr>
          <p:cNvPr id="1027" name="Picture 3" descr="G:\ПОРФЕЛЬ\20151005_145857.jpg"/>
          <p:cNvPicPr>
            <a:picLocks noChangeAspect="1" noChangeArrowheads="1"/>
          </p:cNvPicPr>
          <p:nvPr/>
        </p:nvPicPr>
        <p:blipFill>
          <a:blip r:embed="rId2" cstate="print"/>
          <a:srcRect l="5658" t="2000" b="2042"/>
          <a:stretch>
            <a:fillRect/>
          </a:stretch>
        </p:blipFill>
        <p:spPr bwMode="auto">
          <a:xfrm>
            <a:off x="1763688" y="2780928"/>
            <a:ext cx="2524405" cy="3557870"/>
          </a:xfrm>
          <a:prstGeom prst="rect">
            <a:avLst/>
          </a:prstGeom>
          <a:noFill/>
        </p:spPr>
      </p:pic>
      <p:pic>
        <p:nvPicPr>
          <p:cNvPr id="1028" name="Picture 4" descr="G:\ПОРФЕЛЬ\сканированные порт\20151005_124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564904"/>
            <a:ext cx="2520280" cy="35649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43608" y="1700808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http://nsportal.ru/zhalnova-svetlana-andreevna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01828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71600" y="457200"/>
            <a:ext cx="7772400" cy="1143000"/>
          </a:xfrm>
        </p:spPr>
        <p:txBody>
          <a:bodyPr/>
          <a:lstStyle/>
          <a:p>
            <a:pPr algn="ctr"/>
            <a:r>
              <a:rPr lang="ru-RU" sz="3200" b="1" i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1. Участие в инновационной (экспериментальной) деятельности</a:t>
            </a:r>
            <a:endParaRPr lang="ru-RU" altLang="ru-RU" sz="3200" b="1" i="1" dirty="0" smtClean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1\Desktop\справки\IMG_20200810_135533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1403648" y="2132856"/>
            <a:ext cx="2592288" cy="3456384"/>
          </a:xfrm>
          <a:prstGeom prst="rect">
            <a:avLst/>
          </a:prstGeom>
          <a:noFill/>
        </p:spPr>
      </p:pic>
      <p:pic>
        <p:nvPicPr>
          <p:cNvPr id="2051" name="Picture 3" descr="C:\Users\1\Desktop\справки\IMG_20200810_135555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580112" y="2060848"/>
            <a:ext cx="2556284" cy="3408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2. Наставничество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1\Desktop\справки\IMG_20200810_135752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8744" t="1639" r="3825" b="4918"/>
          <a:stretch>
            <a:fillRect/>
          </a:stretch>
        </p:blipFill>
        <p:spPr bwMode="auto">
          <a:xfrm>
            <a:off x="3347864" y="1844824"/>
            <a:ext cx="2880320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428605"/>
            <a:ext cx="7858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3. Наличие публикаций,  включая интернет - публикации</a:t>
            </a:r>
            <a:endParaRPr lang="ru-RU" sz="3200" b="1" i="1" dirty="0">
              <a:latin typeface="+mj-lt"/>
            </a:endParaRPr>
          </a:p>
        </p:txBody>
      </p:sp>
      <p:pic>
        <p:nvPicPr>
          <p:cNvPr id="7170" name="Picture 2" descr="C:\Users\svetl\Desktop\svidetelstvo-4290506-1010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484784"/>
            <a:ext cx="3362405" cy="4752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283177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svetl\Desktop\ВСЁ\Работа 2020\к аттестации\20191122_103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411760" y="3140968"/>
            <a:ext cx="2376264" cy="336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571480"/>
            <a:ext cx="7772400" cy="571504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Результаты участия воспитанников</a:t>
            </a:r>
            <a:b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(конкурсах, выставках, соревнованиях, фестивалях)</a:t>
            </a:r>
            <a:endParaRPr lang="ru-RU" alt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E:\сканер\20200807_165941.jpg"/>
          <p:cNvPicPr>
            <a:picLocks noChangeAspect="1" noChangeArrowheads="1"/>
          </p:cNvPicPr>
          <p:nvPr/>
        </p:nvPicPr>
        <p:blipFill>
          <a:blip r:embed="rId3" cstate="print"/>
          <a:srcRect l="4996" t="1766"/>
          <a:stretch>
            <a:fillRect/>
          </a:stretch>
        </p:blipFill>
        <p:spPr bwMode="auto">
          <a:xfrm>
            <a:off x="4355976" y="1556792"/>
            <a:ext cx="2337027" cy="3417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svetl\Desktop\IMG_20200809_152608.jpg"/>
          <p:cNvPicPr>
            <a:picLocks noChangeAspect="1" noChangeArrowheads="1"/>
          </p:cNvPicPr>
          <p:nvPr/>
        </p:nvPicPr>
        <p:blipFill>
          <a:blip r:embed="rId4" cstate="print"/>
          <a:srcRect l="9276" t="2319" r="4143" b="278"/>
          <a:stretch>
            <a:fillRect/>
          </a:stretch>
        </p:blipFill>
        <p:spPr bwMode="auto">
          <a:xfrm>
            <a:off x="6444208" y="2924944"/>
            <a:ext cx="240026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\Desktop\справки\IMG_20200810_135652.jpg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755576" y="1340768"/>
            <a:ext cx="1728192" cy="2304258"/>
          </a:xfrm>
          <a:prstGeom prst="rect">
            <a:avLst/>
          </a:prstGeom>
          <a:noFill/>
        </p:spPr>
      </p:pic>
      <p:pic>
        <p:nvPicPr>
          <p:cNvPr id="1027" name="Picture 3" descr="C:\Users\1\Desktop\справки\IMG_20200810_135659.jpg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755576" y="3933056"/>
            <a:ext cx="1674186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традь">
  <a:themeElements>
    <a:clrScheme name="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FFFFFF"/>
      </a:accent3>
      <a:accent4>
        <a:srgbClr val="000000"/>
      </a:accent4>
      <a:accent5>
        <a:srgbClr val="E6B1AB"/>
      </a:accent5>
      <a:accent6>
        <a:srgbClr val="8C281B"/>
      </a:accent6>
      <a:hlink>
        <a:srgbClr val="CC9900"/>
      </a:hlink>
      <a:folHlink>
        <a:srgbClr val="96A9A9"/>
      </a:folHlink>
    </a:clrScheme>
    <a:fontScheme name="1_Тетрад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Тетрадь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Тетрадь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Тетрад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Тетрадь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9937</TotalTime>
  <Words>225</Words>
  <Application>Microsoft Office PowerPoint</Application>
  <PresentationFormat>Экран (4:3)</PresentationFormat>
  <Paragraphs>50</Paragraphs>
  <Slides>29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1_Тетрадь</vt:lpstr>
      <vt:lpstr>Жалновой Светланы Андреевны воспитателя МБДОУ «Инсарский детский сад «Солнышко»</vt:lpstr>
      <vt:lpstr>Общие сведения </vt:lpstr>
      <vt:lpstr>Ссылка на электронное портфолио</vt:lpstr>
      <vt:lpstr>Характеристика-представление</vt:lpstr>
      <vt:lpstr> Применение    информационно – коммуникационных технологий</vt:lpstr>
      <vt:lpstr>1. Участие в инновационной (экспериментальной) деятельности</vt:lpstr>
      <vt:lpstr>2. Наставничество</vt:lpstr>
      <vt:lpstr>Слайд 8</vt:lpstr>
      <vt:lpstr>4. Результаты участия воспитанников (конкурсах, выставках, соревнованиях, фестивалях)</vt:lpstr>
      <vt:lpstr>Слайд 10</vt:lpstr>
      <vt:lpstr>Слайд 11</vt:lpstr>
      <vt:lpstr>5. Наличие авторских программ, методических пособий</vt:lpstr>
      <vt:lpstr>Слайд 13</vt:lpstr>
      <vt:lpstr>Слайд 14</vt:lpstr>
      <vt:lpstr>Слайд 15</vt:lpstr>
      <vt:lpstr>Слайд 16</vt:lpstr>
      <vt:lpstr>Слайд 17</vt:lpstr>
      <vt:lpstr>Слайд 18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</vt:lpstr>
      <vt:lpstr>Слайд 21</vt:lpstr>
      <vt:lpstr>11. Уровень удовлетворенности родителей</vt:lpstr>
      <vt:lpstr>12. Работа с детьми из социально-неблагополучных семей</vt:lpstr>
      <vt:lpstr>Слайд 24</vt:lpstr>
      <vt:lpstr>Слайд 25</vt:lpstr>
      <vt:lpstr>Слайд 26</vt:lpstr>
      <vt:lpstr>Слайд 27</vt:lpstr>
      <vt:lpstr>Слайд 28</vt:lpstr>
      <vt:lpstr>Повышение квалификации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ПРОБЛЕМНО-ДИАЛОГИЧЕСКОЕ ОБУЧЕНИЕ:  понятие и технология</dc:title>
  <dc:creator>Мельникова</dc:creator>
  <cp:lastModifiedBy>1</cp:lastModifiedBy>
  <cp:revision>365</cp:revision>
  <dcterms:created xsi:type="dcterms:W3CDTF">2006-04-15T12:30:35Z</dcterms:created>
  <dcterms:modified xsi:type="dcterms:W3CDTF">2020-08-27T10:52:19Z</dcterms:modified>
</cp:coreProperties>
</file>