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4" r:id="rId4"/>
    <p:sldId id="266" r:id="rId5"/>
    <p:sldId id="259" r:id="rId6"/>
    <p:sldId id="267" r:id="rId7"/>
    <p:sldId id="262" r:id="rId8"/>
    <p:sldId id="263" r:id="rId9"/>
    <p:sldId id="270" r:id="rId10"/>
    <p:sldId id="316" r:id="rId11"/>
    <p:sldId id="272" r:id="rId12"/>
    <p:sldId id="313" r:id="rId13"/>
    <p:sldId id="273" r:id="rId14"/>
    <p:sldId id="312" r:id="rId15"/>
    <p:sldId id="275" r:id="rId16"/>
    <p:sldId id="318" r:id="rId17"/>
    <p:sldId id="319" r:id="rId18"/>
    <p:sldId id="278" r:id="rId19"/>
    <p:sldId id="280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322" r:id="rId29"/>
    <p:sldId id="290" r:id="rId30"/>
    <p:sldId id="321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9" r:id="rId39"/>
    <p:sldId id="300" r:id="rId40"/>
    <p:sldId id="301" r:id="rId41"/>
    <p:sldId id="320" r:id="rId42"/>
    <p:sldId id="311" r:id="rId43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AD34F-9283-4481-9E46-F542FE7CB003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3BF4A-E2CC-4FC2-B28C-E302DB11A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3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60D01-3C76-4596-8708-FD40647E7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F5C552-591C-495F-84AD-DDC25E839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0FEC38-C389-4C22-8BDD-40E51579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84FE28-90E2-4F9D-B16C-2F90313E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04E196-EC85-44BA-8166-EFE68088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94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F42DA-104C-4445-B409-E7A7D837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D58C67-3354-4CD9-A564-7A6D667C6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1F1A6E-9C50-4978-8750-4614562F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D907B1-A49C-483E-BDD9-4FBDA792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F62C8-B1D2-4857-B316-0295E23D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93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3AEF84-00D1-4E37-8DA4-DF57BA65F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DA1668-14F7-4BBB-B691-35EB3A8E6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B144AD-2786-4036-9EEB-0B3F4845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0F2C35-0278-4C3B-8DA3-6BF1B3A1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64C280-D5D3-4C21-9301-1D5AE151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60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D5676-9E03-4722-BEF1-AB84EFBA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782458-EACD-4D1F-8605-5E25D2C3F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A54893-3158-46F5-B458-816B9B5E4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F04DFB-05FD-459B-9E95-2AF241FA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BD76E3-5B63-4BC0-8270-47236D35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12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A073B-C350-483B-9E31-708ACBFD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847546-66E8-4E90-A75D-3A3F2747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BE342-D175-4E87-8ACC-C99748D9C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FEBD26-9486-4F3C-8B57-56A120075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19B124-5418-4563-8B0E-1317C8E2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30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CB412-2509-4655-9E13-1E5AF0B8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6204DD-ABF2-4927-ACE9-7DEBD0114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1DEC81-A347-4C54-A9C6-D25F71D0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B7B3E8-972C-47D7-8A47-B3DDEDAF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CB7BB7-22AD-4583-90B7-E81CBAAB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ADB6C2-C69E-4D9B-BCEE-F4E215D6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86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40E95-BD0F-48A9-88FD-5A4EE6F11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9A84C3-3B92-4F1C-A3FE-F2994F85D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B1B40F-8E98-4A94-8CAD-252375038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A33683-30D4-418C-BAB9-41696AFA4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6050A3-8A7B-4D96-888A-2B3147320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62E23F-1FC0-4803-99AD-FB076502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D5A66C-AFA0-499F-8DC3-6427B286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ECFCE5-B0BE-4BE3-970E-C16F23B7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94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06B64-8417-4646-96FA-4FF854CC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0CA15F-D4D9-42C1-B5C9-4A31CE4B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710120-A769-4C57-AF97-FAEEA9C1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12D098-10E9-46CF-A508-FA3102981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15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017012-7118-44A9-8934-31DA81E6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7AB07E-AEC6-4762-80E2-924020A1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938779-D493-4023-85C8-7F5910EA6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66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163A3-0599-47A1-9526-CC39569C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6A3304-6EE3-493B-BD3E-4F82289F0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EC9673-374E-4EB3-8F0B-F4A34BF56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0D5CCE-13F3-47A2-8B4B-900873B2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3E1E32-8C73-4EFC-8C6B-5FCDFE7D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2C5791-18E6-4545-B3B2-61D93A7C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01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A6738-B74B-465A-961D-72B840C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67C795-2D4F-40FC-9791-358CD8EE6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46769A-F022-4BB6-B2B1-9AA35DA85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F979D-BC30-4F10-AF51-36FAC2AE0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5CD8C3-22AB-43E7-9E57-D0D0ADB4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089D4B-FFA2-4DA1-995D-53FDE644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2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038C0-5D0D-4178-A339-09810025A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4D1DD2-6699-4DAD-9A50-5BB4B758A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D2CBE0-2A4A-4064-A2FA-510D0943E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7C802-CC7D-40B6-B4E6-3674A2FAC76B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060BC-9908-4C3D-B626-41CBAE8D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A5FC5E-8EF9-4B31-91FF-656547BE7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5BA89-3BF4-4499-B3D7-012E11D40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63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5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72.tiff"/><Relationship Id="rId7" Type="http://schemas.openxmlformats.org/officeDocument/2006/relationships/image" Target="../media/image7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10" Type="http://schemas.openxmlformats.org/officeDocument/2006/relationships/image" Target="../media/image79.tiff"/><Relationship Id="rId4" Type="http://schemas.openxmlformats.org/officeDocument/2006/relationships/image" Target="../media/image73.tiff"/><Relationship Id="rId9" Type="http://schemas.openxmlformats.org/officeDocument/2006/relationships/image" Target="../media/image7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package" Target="../embeddings/_________Microsoft_Word.docx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1.docx"/><Relationship Id="rId5" Type="http://schemas.openxmlformats.org/officeDocument/2006/relationships/image" Target="../media/image14.tmp"/><Relationship Id="rId4" Type="http://schemas.openxmlformats.org/officeDocument/2006/relationships/image" Target="../media/image12.em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цветной, окрашенный, сидит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8AB06EAB-B4CA-48B9-9A90-2911D7E03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-145549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BE75B-9EF2-471C-9A1A-66A583FD6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0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br>
              <a:rPr lang="ru-RU" sz="20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0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8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8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32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>ПОРТФОЛИО</a:t>
            </a:r>
            <a:r>
              <a:rPr lang="ru-RU" sz="20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0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0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8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8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altLang="ru-RU" sz="3200" b="1" i="1" u="sng" dirty="0">
                <a:solidFill>
                  <a:srgbClr val="0070C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Тихоновой Оксаны Владимировны</a:t>
            </a:r>
            <a:br>
              <a:rPr lang="ru-RU" altLang="ru-RU" sz="3200" b="1" i="1" u="sng" dirty="0">
                <a:solidFill>
                  <a:srgbClr val="0070C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</a:br>
            <a:r>
              <a:rPr lang="ru-RU" sz="32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32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70C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B901E-29AD-4169-9245-968E55A7A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770" y="3241964"/>
            <a:ext cx="11419115" cy="25404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altLang="ru-RU" dirty="0">
                <a:solidFill>
                  <a:srgbClr val="0070C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Тренера-преподавателя по спортивной гимнастике Муниципального учреждения дополнительного образования «</a:t>
            </a:r>
            <a:r>
              <a:rPr lang="ru-RU" altLang="ru-RU" dirty="0" err="1">
                <a:solidFill>
                  <a:srgbClr val="0070C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Детско</a:t>
            </a:r>
            <a:r>
              <a:rPr lang="ru-RU" altLang="ru-RU" dirty="0">
                <a:solidFill>
                  <a:srgbClr val="0070C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–юношеская спортивная школа №1»</a:t>
            </a:r>
            <a:br>
              <a:rPr lang="ru-RU" altLang="ru-RU" dirty="0">
                <a:solidFill>
                  <a:srgbClr val="0070C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</a:b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50829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074" name="Picture 2" descr="E:\спраки тихоновой\справка 02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36" y="207483"/>
            <a:ext cx="4517414" cy="62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93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014" y="365129"/>
            <a:ext cx="9776298" cy="1055109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 Black" pitchFamily="34" charset="0"/>
              </a:rPr>
              <a:t>      3. Сохранность контингента воспитанников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               на этапах спортивной подготовки.</a:t>
            </a:r>
            <a:endParaRPr lang="ru-RU" sz="2400" dirty="0"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850469"/>
              </p:ext>
            </p:extLst>
          </p:nvPr>
        </p:nvGraphicFramePr>
        <p:xfrm>
          <a:off x="612844" y="1575880"/>
          <a:ext cx="8688100" cy="4383192"/>
        </p:xfrm>
        <a:graphic>
          <a:graphicData uri="http://schemas.openxmlformats.org/drawingml/2006/table">
            <a:tbl>
              <a:tblPr/>
              <a:tblGrid>
                <a:gridCol w="1644584">
                  <a:extLst>
                    <a:ext uri="{9D8B030D-6E8A-4147-A177-3AD203B41FA5}">
                      <a16:colId xmlns:a16="http://schemas.microsoft.com/office/drawing/2014/main" val="1653466796"/>
                    </a:ext>
                  </a:extLst>
                </a:gridCol>
                <a:gridCol w="1292174">
                  <a:extLst>
                    <a:ext uri="{9D8B030D-6E8A-4147-A177-3AD203B41FA5}">
                      <a16:colId xmlns:a16="http://schemas.microsoft.com/office/drawing/2014/main" val="2993343558"/>
                    </a:ext>
                  </a:extLst>
                </a:gridCol>
                <a:gridCol w="1174703">
                  <a:extLst>
                    <a:ext uri="{9D8B030D-6E8A-4147-A177-3AD203B41FA5}">
                      <a16:colId xmlns:a16="http://schemas.microsoft.com/office/drawing/2014/main" val="3584706328"/>
                    </a:ext>
                  </a:extLst>
                </a:gridCol>
                <a:gridCol w="1084257">
                  <a:extLst>
                    <a:ext uri="{9D8B030D-6E8A-4147-A177-3AD203B41FA5}">
                      <a16:colId xmlns:a16="http://schemas.microsoft.com/office/drawing/2014/main" val="1789633892"/>
                    </a:ext>
                  </a:extLst>
                </a:gridCol>
                <a:gridCol w="1199012">
                  <a:extLst>
                    <a:ext uri="{9D8B030D-6E8A-4147-A177-3AD203B41FA5}">
                      <a16:colId xmlns:a16="http://schemas.microsoft.com/office/drawing/2014/main" val="2565624795"/>
                    </a:ext>
                  </a:extLst>
                </a:gridCol>
                <a:gridCol w="1298932">
                  <a:extLst>
                    <a:ext uri="{9D8B030D-6E8A-4147-A177-3AD203B41FA5}">
                      <a16:colId xmlns:a16="http://schemas.microsoft.com/office/drawing/2014/main" val="3321966191"/>
                    </a:ext>
                  </a:extLst>
                </a:gridCol>
                <a:gridCol w="994438">
                  <a:extLst>
                    <a:ext uri="{9D8B030D-6E8A-4147-A177-3AD203B41FA5}">
                      <a16:colId xmlns:a16="http://schemas.microsoft.com/office/drawing/2014/main" val="3161064024"/>
                    </a:ext>
                  </a:extLst>
                </a:gridCol>
              </a:tblGrid>
              <a:tr h="1067841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– 2020 учебный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2020– 2021 учебный год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111776"/>
                  </a:ext>
                </a:extLst>
              </a:tr>
              <a:tr h="788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883543"/>
                  </a:ext>
                </a:extLst>
              </a:tr>
              <a:tr h="84232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УТГ – 2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49145"/>
                  </a:ext>
                </a:extLst>
              </a:tr>
              <a:tr h="8423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УТГ – 1 г.о.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931605"/>
                  </a:ext>
                </a:extLst>
              </a:tr>
              <a:tr h="8423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ГНП – 2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089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636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098" name="Picture 2" descr="E:\спраки тихоновой\справка 02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68" y="390867"/>
            <a:ext cx="4231732" cy="581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0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5332778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017" y="1582341"/>
            <a:ext cx="96401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CC00"/>
              </a:buClr>
              <a:defRPr/>
            </a:pPr>
            <a:r>
              <a:rPr lang="ru-RU" sz="2200" b="1" kern="0" dirty="0">
                <a:latin typeface="Times New Roman" pitchFamily="18" charset="0"/>
                <a:cs typeface="Times New Roman" pitchFamily="18" charset="0"/>
              </a:rPr>
              <a:t>Согласно нормативных документов, имеется следующая учебная документация</a:t>
            </a:r>
            <a:r>
              <a:rPr lang="ru-RU" sz="2200" b="1" kern="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200" b="1" kern="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200" b="1" kern="0" dirty="0">
                <a:latin typeface="Times New Roman" pitchFamily="18" charset="0"/>
                <a:cs typeface="Times New Roman" pitchFamily="18" charset="0"/>
              </a:rPr>
              <a:t>Журнал учета работы учебных групп</a:t>
            </a:r>
          </a:p>
          <a:p>
            <a:pPr algn="just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200" b="1" kern="0" dirty="0">
                <a:latin typeface="Times New Roman" pitchFamily="18" charset="0"/>
                <a:cs typeface="Times New Roman" pitchFamily="18" charset="0"/>
              </a:rPr>
              <a:t>Личные дела на  обучающихся (заявление, личные карточки)</a:t>
            </a:r>
          </a:p>
          <a:p>
            <a:pPr algn="just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200" b="1" kern="0" dirty="0">
                <a:latin typeface="Times New Roman" pitchFamily="18" charset="0"/>
                <a:cs typeface="Times New Roman" pitchFamily="18" charset="0"/>
              </a:rPr>
              <a:t>Протоколы контрольных переводных нормативов</a:t>
            </a:r>
          </a:p>
          <a:p>
            <a:pPr algn="just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200" b="1" kern="0" dirty="0">
                <a:latin typeface="Times New Roman" pitchFamily="18" charset="0"/>
                <a:cs typeface="Times New Roman" pitchFamily="18" charset="0"/>
              </a:rPr>
              <a:t>Календарный план спортивно-массовых мероприятий</a:t>
            </a:r>
          </a:p>
          <a:p>
            <a:pPr algn="just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200" b="1" kern="0" dirty="0">
                <a:latin typeface="Times New Roman" pitchFamily="18" charset="0"/>
                <a:cs typeface="Times New Roman" pitchFamily="18" charset="0"/>
              </a:rPr>
              <a:t>Протоколы, положения соревнований</a:t>
            </a:r>
          </a:p>
          <a:p>
            <a:pPr algn="just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200" b="1" kern="0" dirty="0">
                <a:latin typeface="Times New Roman" pitchFamily="18" charset="0"/>
                <a:cs typeface="Times New Roman" pitchFamily="18" charset="0"/>
              </a:rPr>
              <a:t>Учебные планы и рабочий план конспект</a:t>
            </a:r>
          </a:p>
          <a:p>
            <a:pPr algn="just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200" b="1" kern="0" dirty="0">
                <a:latin typeface="Times New Roman" pitchFamily="18" charset="0"/>
                <a:cs typeface="Times New Roman" pitchFamily="18" charset="0"/>
              </a:rPr>
              <a:t>План воспитательной  и культурно-массовой работы с обучающимися</a:t>
            </a:r>
          </a:p>
          <a:p>
            <a:pPr algn="just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200" b="1" kern="0" dirty="0">
                <a:latin typeface="Times New Roman" pitchFamily="18" charset="0"/>
                <a:cs typeface="Times New Roman" pitchFamily="18" charset="0"/>
              </a:rPr>
              <a:t>Перспективный план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2298" y="690664"/>
            <a:ext cx="905645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4.Результаты анализа текущей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643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Спр2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122" name="Picture 2" descr="E:\спраки тихоновой\справка 02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93" y="1"/>
            <a:ext cx="4252714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спраки тихоновой\справка 0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80" y="1"/>
            <a:ext cx="4180806" cy="57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4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146" name="Picture 2" descr="E:\спраки тихоновой\справка 02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66699"/>
            <a:ext cx="4215576" cy="579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9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050" name="Picture 2" descr="E:\план окси 0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40" y="365129"/>
            <a:ext cx="3886200" cy="53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план окси 00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0878" y="474770"/>
            <a:ext cx="3903884" cy="53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23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736"/>
            <a:ext cx="12192000" cy="6858000"/>
          </a:xfrm>
        </p:spPr>
      </p:pic>
      <p:pic>
        <p:nvPicPr>
          <p:cNvPr id="3074" name="Picture 2" descr="E:\план окси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"/>
          <a:stretch/>
        </p:blipFill>
        <p:spPr bwMode="auto">
          <a:xfrm rot="5400000">
            <a:off x="2416309" y="-558324"/>
            <a:ext cx="4972865" cy="784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8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           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                   План  конспект .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3074" name="Picture 2" descr="E:\план -конспект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8" y="1516572"/>
            <a:ext cx="2781299" cy="422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цели и задачи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57" y="1574937"/>
            <a:ext cx="2996118" cy="410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0" t="22656" r="30893" b="21614"/>
          <a:stretch/>
        </p:blipFill>
        <p:spPr bwMode="auto">
          <a:xfrm>
            <a:off x="6539415" y="1317626"/>
            <a:ext cx="3581076" cy="422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0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Календарный план спортивно- массовых мероприятий 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8194" name="Picture 2" descr="E:\календарный план ВАСЯ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r="17080" b="3694"/>
          <a:stretch/>
        </p:blipFill>
        <p:spPr bwMode="auto">
          <a:xfrm rot="5400000">
            <a:off x="1449860" y="282545"/>
            <a:ext cx="3405829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календарный план ВАСЯ 00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r="24765" b="2639"/>
          <a:stretch/>
        </p:blipFill>
        <p:spPr bwMode="auto">
          <a:xfrm rot="5400000">
            <a:off x="6533471" y="1256622"/>
            <a:ext cx="3067047" cy="588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7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цветной, окрашенный, сидит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54C8DA02-A73A-4EAB-AD0A-8402400A6A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3" r="-2" b="-2"/>
          <a:stretch/>
        </p:blipFill>
        <p:spPr>
          <a:xfrm>
            <a:off x="6172151" y="2524760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6" name="Picture 1" descr="C:\Users\Admin\Desktop\атестация октябрь\Тихонова О.В\010 — копия.jpg">
            <a:extLst>
              <a:ext uri="{FF2B5EF4-FFF2-40B4-BE49-F238E27FC236}">
                <a16:creationId xmlns:a16="http://schemas.microsoft.com/office/drawing/2014/main" id="{1423B5BA-711D-449F-97E8-312F6321F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r="-1" b="18365"/>
          <a:stretch/>
        </p:blipFill>
        <p:spPr bwMode="auto">
          <a:xfrm>
            <a:off x="6169841" y="-140349"/>
            <a:ext cx="626364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1F66CAD2-3CE8-4514-B379-AC3CF68F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9" y="142722"/>
            <a:ext cx="634597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4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br>
              <a:rPr lang="ru-RU" sz="14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14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14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>ПОРТФОЛИО</a:t>
            </a:r>
            <a:endParaRPr lang="en-US" sz="2000" kern="1200" dirty="0">
              <a:solidFill>
                <a:srgbClr val="0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682E75C0-F7D3-483D-9AB2-01D952B8E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61" y="1594735"/>
            <a:ext cx="7794171" cy="4324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Дата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рождения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19.04.1980</a:t>
            </a:r>
            <a:r>
              <a:rPr lang="ru-RU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г.</a:t>
            </a:r>
          </a:p>
          <a:p>
            <a:pPr indent="-2286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Профессиональное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образование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Мордовский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государственный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университет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им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.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Н.П.Огарева</a:t>
            </a:r>
            <a:endParaRPr lang="en-US" altLang="ru-RU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Квалификация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Художественный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руководитель</a:t>
            </a:r>
            <a:endParaRPr lang="ru-RU" altLang="ru-RU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ru-RU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хореографического коллектива, преподаватель по специальности «Н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ародно</a:t>
            </a:r>
            <a:r>
              <a:rPr lang="ru-RU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е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художествен</a:t>
            </a:r>
            <a:r>
              <a:rPr lang="ru-RU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ное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творчеств</a:t>
            </a:r>
            <a:r>
              <a:rPr lang="ru-RU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о»</a:t>
            </a:r>
            <a:endParaRPr lang="en-US" altLang="ru-RU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№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диплома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ВВС 0031412</a:t>
            </a:r>
          </a:p>
          <a:p>
            <a:pPr indent="-2286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Дата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выдачи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: 30.06.2004 г.</a:t>
            </a:r>
          </a:p>
          <a:p>
            <a:pPr indent="-2286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Стаж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педагогической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работы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(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по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специальности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):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8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лет</a:t>
            </a:r>
            <a:endParaRPr lang="en-US" altLang="ru-RU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Общий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трудовой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стаж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9 </a:t>
            </a:r>
            <a:r>
              <a:rPr lang="en-US" altLang="ru-RU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лет</a:t>
            </a:r>
            <a:endParaRPr lang="en-US" altLang="ru-RU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Наличие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квалификационной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u="sng" dirty="0" err="1">
                <a:solidFill>
                  <a:srgbClr val="000000"/>
                </a:solidFill>
                <a:latin typeface="Arial Black" panose="020B0A04020102020204" pitchFamily="34" charset="0"/>
              </a:rPr>
              <a:t>категории</a:t>
            </a:r>
            <a:r>
              <a:rPr lang="en-US" altLang="ru-RU" b="1" u="sng" dirty="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b="1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первая</a:t>
            </a:r>
            <a:endParaRPr lang="ru-RU" altLang="ru-RU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Дата последней аттестации: 22.12.2015 г.</a:t>
            </a:r>
            <a:endParaRPr lang="en-US" altLang="ru-RU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2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smtClean="0">
                <a:latin typeface="Arial Black" pitchFamily="34" charset="0"/>
              </a:rPr>
              <a:t>5. выполнение воспитанниками требований для присвоение спортивных званий и  разрядов.</a:t>
            </a:r>
            <a:endParaRPr lang="ru-RU" sz="26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828800"/>
            <a:ext cx="11449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       *1юн.  Разряд  -     6 </a:t>
            </a:r>
            <a:r>
              <a:rPr lang="ru-RU" sz="2400" dirty="0">
                <a:latin typeface="Arial Black" pitchFamily="34" charset="0"/>
              </a:rPr>
              <a:t>человек</a:t>
            </a:r>
          </a:p>
          <a:p>
            <a:r>
              <a:rPr lang="ru-RU" sz="2400" dirty="0" smtClean="0">
                <a:latin typeface="Arial Black" pitchFamily="34" charset="0"/>
              </a:rPr>
              <a:t>       *2юн</a:t>
            </a:r>
            <a:r>
              <a:rPr lang="ru-RU" sz="2400" dirty="0">
                <a:latin typeface="Arial Black" pitchFamily="34" charset="0"/>
              </a:rPr>
              <a:t>. </a:t>
            </a:r>
            <a:r>
              <a:rPr lang="ru-RU" sz="2400" dirty="0" smtClean="0">
                <a:latin typeface="Arial Black" pitchFamily="34" charset="0"/>
              </a:rPr>
              <a:t> Разряд   -    4 человека</a:t>
            </a:r>
            <a:endParaRPr lang="ru-RU" sz="2400" dirty="0">
              <a:latin typeface="Arial Black" pitchFamily="34" charset="0"/>
            </a:endParaRPr>
          </a:p>
          <a:p>
            <a:r>
              <a:rPr lang="ru-RU" sz="2400" dirty="0" smtClean="0">
                <a:latin typeface="Arial Black" pitchFamily="34" charset="0"/>
              </a:rPr>
              <a:t>       *3юн.  Разряд   -    9 человек</a:t>
            </a:r>
            <a:endParaRPr lang="ru-RU" sz="2400" dirty="0">
              <a:latin typeface="Arial Black" pitchFamily="34" charset="0"/>
            </a:endParaRPr>
          </a:p>
          <a:p>
            <a:pPr algn="just"/>
            <a:r>
              <a:rPr lang="ru-RU" sz="2400" dirty="0" smtClean="0">
                <a:latin typeface="Arial Black" pitchFamily="34" charset="0"/>
              </a:rPr>
              <a:t>       *1вз.   Разряд  -    1человек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94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приказы на разряды детей\приказ 0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01" y="361950"/>
            <a:ext cx="3740170" cy="51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7"/>
            <a:ext cx="12192000" cy="6858000"/>
          </a:xfrm>
        </p:spPr>
      </p:pic>
      <p:pic>
        <p:nvPicPr>
          <p:cNvPr id="2051" name="Picture 3" descr="E:\приказы на разряды детей\приказ 00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2852" r="6863" b="3758"/>
          <a:stretch/>
        </p:blipFill>
        <p:spPr bwMode="auto">
          <a:xfrm>
            <a:off x="476250" y="514349"/>
            <a:ext cx="3390900" cy="499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приказы на разряды детей\приказ 004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4376" r="6121" b="5116"/>
          <a:stretch/>
        </p:blipFill>
        <p:spPr bwMode="auto">
          <a:xfrm>
            <a:off x="4043070" y="361950"/>
            <a:ext cx="3100679" cy="46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приказы на разряды детей\приказ 005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4764" r="9655" b="9730"/>
          <a:stretch/>
        </p:blipFill>
        <p:spPr bwMode="auto">
          <a:xfrm>
            <a:off x="7143749" y="152400"/>
            <a:ext cx="4000501" cy="55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719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074" name="Picture 2" descr="E:\приказы на разряды детей\приказ 006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t="3833" r="5233" b="6888"/>
          <a:stretch/>
        </p:blipFill>
        <p:spPr bwMode="auto">
          <a:xfrm>
            <a:off x="209550" y="209549"/>
            <a:ext cx="3619500" cy="50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приказы на разряды детей\приказ 007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2778" r="6173" b="9128"/>
          <a:stretch/>
        </p:blipFill>
        <p:spPr bwMode="auto">
          <a:xfrm>
            <a:off x="3829051" y="209549"/>
            <a:ext cx="302895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приказы на разряды детей\приказ 008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3791" r="3326" b="9371"/>
          <a:stretch/>
        </p:blipFill>
        <p:spPr bwMode="auto">
          <a:xfrm>
            <a:off x="6424763" y="1981199"/>
            <a:ext cx="3090711" cy="421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приказы на разряды детей\приказ 009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165" y="209549"/>
            <a:ext cx="2285661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867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098" name="Picture 2" descr="E:\приказ от василия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270667"/>
            <a:ext cx="4122270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122" name="Picture 2" descr="E:\спраки тихоновой\справка 02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0"/>
            <a:ext cx="4898009" cy="67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617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  Проведение открытых мастер – классов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мероприятий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1753" y="1600200"/>
            <a:ext cx="107591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тренеров-преподавателей ДЮСШ №1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 на координацию движений у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гимнастов», 21.01.2020г. в гимнастическом зале ДЮСШ№1 г .о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9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07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Выступление на научно практических конференциях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семинаров секциях: проведение открытых уроков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 – классов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: участие в конкурсах 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900" y="1885950"/>
            <a:ext cx="103477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муниципальном уровне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активное участие в организации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судействе муниципальных  и республиканских соревнований  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гимнастике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997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цветной, окрашенный, сидит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5D16B355-6289-40E2-B7D0-6B675DD54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8D2CE9-7C4D-4C73-A408-E2C2DDCCBC1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34779" t="17123" r="34455" b="13928"/>
          <a:stretch/>
        </p:blipFill>
        <p:spPr bwMode="auto">
          <a:xfrm>
            <a:off x="1862576" y="909519"/>
            <a:ext cx="3463605" cy="4851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C:\Users\Admin\Desktop\атестация октябрь\Тихонова О.В\судуйство.jpg">
            <a:extLst>
              <a:ext uri="{FF2B5EF4-FFF2-40B4-BE49-F238E27FC236}">
                <a16:creationId xmlns:a16="http://schemas.microsoft.com/office/drawing/2014/main" id="{147BE3EE-AA29-4183-BD43-8277EC6EF66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16" y="909519"/>
            <a:ext cx="3525109" cy="485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865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146" name="Picture 2" descr="E:\справка 02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0"/>
            <a:ext cx="4781550" cy="657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правка 019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-38100"/>
            <a:ext cx="4636439" cy="63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1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цветной, окрашенный, сидит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0183EA0E-5E2C-4FD1-9BE7-09FBA25B5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F83EC0-BB5A-4BCD-86E3-F472FCC0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485"/>
            <a:ext cx="10515600" cy="573956"/>
          </a:xfrm>
        </p:spPr>
        <p:txBody>
          <a:bodyPr>
            <a:normAutofit/>
          </a:bodyPr>
          <a:lstStyle/>
          <a:p>
            <a:pPr algn="ctr"/>
            <a:r>
              <a:rPr lang="ru-RU" sz="22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>ДИПЛОМЫ ОБ ОБРАЗОВАНИИ</a:t>
            </a:r>
            <a:endParaRPr lang="ru-RU" sz="2200" dirty="0"/>
          </a:p>
        </p:txBody>
      </p:sp>
      <p:pic>
        <p:nvPicPr>
          <p:cNvPr id="8" name="Picture 4" descr="C:\Users\Admin\Desktop\атестация октябрь\Тихонова О.В\004.jpg">
            <a:extLst>
              <a:ext uri="{FF2B5EF4-FFF2-40B4-BE49-F238E27FC236}">
                <a16:creationId xmlns:a16="http://schemas.microsoft.com/office/drawing/2014/main" id="{854621E3-1958-4266-BBDE-290664BF398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8" y="1051643"/>
            <a:ext cx="6541948" cy="475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dmin\Desktop\атестация октябрь\Тихонова О.В\005.jpg">
            <a:extLst>
              <a:ext uri="{FF2B5EF4-FFF2-40B4-BE49-F238E27FC236}">
                <a16:creationId xmlns:a16="http://schemas.microsoft.com/office/drawing/2014/main" id="{948DE8A3-D340-44C1-B3C2-64AF5E3008A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" y="768441"/>
            <a:ext cx="6249543" cy="446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7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E:\справка 01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55" y="323849"/>
            <a:ext cx="3920254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справка 018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2380" r="8193" b="10715"/>
          <a:stretch/>
        </p:blipFill>
        <p:spPr bwMode="auto">
          <a:xfrm>
            <a:off x="4838699" y="323849"/>
            <a:ext cx="392430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справка 017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r="8894" b="13823"/>
          <a:stretch/>
        </p:blipFill>
        <p:spPr bwMode="auto">
          <a:xfrm>
            <a:off x="8763000" y="340077"/>
            <a:ext cx="3181351" cy="44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02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.Результаты участие воспитанников в официальных соревнованиях 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257" y="1618892"/>
            <a:ext cx="117565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 Макар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место на первенстве ДЮСШ№1г.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Саранска по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гимнастике 2018г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 место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Первенстве ГБУ Р.М. по спортивной гимнастике Л.Я. АРКАЕВА.2018г.</a:t>
            </a: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 первенстве ДЮСШ№1 г. Саранска по спортивной гимнастике 2018г.</a:t>
            </a:r>
          </a:p>
          <a:p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Рыбкин Савва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 первенстве ГБУ Р.М.  «СШОР»  по спортивной гимнастике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Аркаева.2017г. </a:t>
            </a:r>
          </a:p>
          <a:p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Уваров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на первенстве ГБУ Р. М. «СШОР» по спортивной гимнастике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Аркаева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2017г. ; 3 место памяти  Е.В.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Винокуровой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Ю.Н. Шишкина 2019г. </a:t>
            </a:r>
          </a:p>
          <a:p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Баймеев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 место  на первенство «СШОР»  по спортивной гимнастике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Л.Я.Аркаева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2018г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 2 место на первенстве ДЮСШ№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Саранска по спортивной гимнастике .</a:t>
            </a:r>
          </a:p>
        </p:txBody>
      </p:sp>
    </p:spTree>
    <p:extLst>
      <p:ext uri="{BB962C8B-B14F-4D97-AF65-F5344CB8AC3E}">
        <p14:creationId xmlns:p14="http://schemas.microsoft.com/office/powerpoint/2010/main" val="856633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050" name="Picture 2" descr="E:\грамоты\грамота 00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r="6994" b="7314"/>
          <a:stretch/>
        </p:blipFill>
        <p:spPr bwMode="auto">
          <a:xfrm>
            <a:off x="0" y="1"/>
            <a:ext cx="3238500" cy="468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1" name="Picture 3" descr="E:\грамоты\грамота 00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r="4599" b="4553"/>
          <a:stretch/>
        </p:blipFill>
        <p:spPr bwMode="auto">
          <a:xfrm>
            <a:off x="3238500" y="419101"/>
            <a:ext cx="2933700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грамоты\грамота 003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t="4251" r="10166" b="5369"/>
          <a:stretch/>
        </p:blipFill>
        <p:spPr bwMode="auto">
          <a:xfrm>
            <a:off x="5886450" y="1066800"/>
            <a:ext cx="25717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грамоты\грамота 004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r="6423" b="6493"/>
          <a:stretch/>
        </p:blipFill>
        <p:spPr bwMode="auto">
          <a:xfrm>
            <a:off x="8172450" y="1752601"/>
            <a:ext cx="228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грамоты\грамота 005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5582" r="7676" b="6357"/>
          <a:stretch/>
        </p:blipFill>
        <p:spPr bwMode="auto">
          <a:xfrm>
            <a:off x="10115550" y="2724150"/>
            <a:ext cx="1905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09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564"/>
            <a:ext cx="12192000" cy="7167563"/>
          </a:xfrm>
          <a:prstGeom prst="rect">
            <a:avLst/>
          </a:prstGeom>
        </p:spPr>
      </p:pic>
      <p:pic>
        <p:nvPicPr>
          <p:cNvPr id="3074" name="Picture 2" descr="E:\грамоты\грамота 005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t="4210" r="7367" b="6999"/>
          <a:stretch/>
        </p:blipFill>
        <p:spPr bwMode="auto">
          <a:xfrm>
            <a:off x="0" y="0"/>
            <a:ext cx="2609850" cy="360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грамоты\грамота 006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r="9356" b="5430"/>
          <a:stretch/>
        </p:blipFill>
        <p:spPr bwMode="auto">
          <a:xfrm>
            <a:off x="1600200" y="443317"/>
            <a:ext cx="2762250" cy="42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грамоты\грамота 007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r="6741" b="16458"/>
          <a:stretch/>
        </p:blipFill>
        <p:spPr bwMode="auto">
          <a:xfrm>
            <a:off x="4610100" y="1171575"/>
            <a:ext cx="2971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грамоты\грамота 008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845" r="5639" b="4918"/>
          <a:stretch/>
        </p:blipFill>
        <p:spPr bwMode="auto">
          <a:xfrm>
            <a:off x="6934200" y="2041978"/>
            <a:ext cx="2381250" cy="33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грамоты\грамота 009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2"/>
          <a:stretch/>
        </p:blipFill>
        <p:spPr bwMode="auto">
          <a:xfrm>
            <a:off x="9315450" y="2694927"/>
            <a:ext cx="1973979" cy="245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87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-371476"/>
            <a:ext cx="12534900" cy="7229476"/>
          </a:xfrm>
          <a:prstGeom prst="rect">
            <a:avLst/>
          </a:prstGeom>
        </p:spPr>
      </p:pic>
      <p:pic>
        <p:nvPicPr>
          <p:cNvPr id="4098" name="Picture 2" descr="E:\грамоты\грамота 010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r="10013" b="5013"/>
          <a:stretch/>
        </p:blipFill>
        <p:spPr bwMode="auto">
          <a:xfrm>
            <a:off x="0" y="0"/>
            <a:ext cx="22098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грамоты\грамота 01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r="6163" b="3922"/>
          <a:stretch/>
        </p:blipFill>
        <p:spPr bwMode="auto">
          <a:xfrm>
            <a:off x="1962149" y="790575"/>
            <a:ext cx="2171701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грамоты\грамота 01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3936" r="11226" b="5685"/>
          <a:stretch/>
        </p:blipFill>
        <p:spPr bwMode="auto">
          <a:xfrm>
            <a:off x="3810000" y="1466849"/>
            <a:ext cx="19621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грамоты\грамота 013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r="7729" b="4838"/>
          <a:stretch/>
        </p:blipFill>
        <p:spPr bwMode="auto">
          <a:xfrm>
            <a:off x="5153025" y="2024061"/>
            <a:ext cx="18097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грамоты\грамота 014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9210" r="8998" b="6538"/>
          <a:stretch/>
        </p:blipFill>
        <p:spPr bwMode="auto">
          <a:xfrm>
            <a:off x="6372225" y="2881312"/>
            <a:ext cx="1619250" cy="235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грамоты\грамота 015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r="10269" b="9087"/>
          <a:stretch/>
        </p:blipFill>
        <p:spPr bwMode="auto">
          <a:xfrm>
            <a:off x="7791450" y="3428999"/>
            <a:ext cx="1600200" cy="245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10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5122" name="Picture 2" descr="E:\грамоты\грамота 016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7228" b="4365"/>
          <a:stretch/>
        </p:blipFill>
        <p:spPr bwMode="auto">
          <a:xfrm>
            <a:off x="-152400" y="1"/>
            <a:ext cx="30861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грамоты\грамота 017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8824" b="5659"/>
          <a:stretch/>
        </p:blipFill>
        <p:spPr bwMode="auto">
          <a:xfrm>
            <a:off x="2019300" y="733001"/>
            <a:ext cx="2133600" cy="3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грамоты\грамота 018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8333" b="7473"/>
          <a:stretch/>
        </p:blipFill>
        <p:spPr bwMode="auto">
          <a:xfrm>
            <a:off x="3524250" y="1362076"/>
            <a:ext cx="2495550" cy="378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грамоты\грамота 019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6" r="7273"/>
          <a:stretch/>
        </p:blipFill>
        <p:spPr bwMode="auto">
          <a:xfrm>
            <a:off x="5238750" y="2540578"/>
            <a:ext cx="1943100" cy="260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грамоты\грамота 020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7" b="8928"/>
          <a:stretch/>
        </p:blipFill>
        <p:spPr bwMode="auto">
          <a:xfrm>
            <a:off x="6819900" y="3429001"/>
            <a:ext cx="18097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044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E:\грамоты\грамота 019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0"/>
          <a:stretch/>
        </p:blipFill>
        <p:spPr bwMode="auto">
          <a:xfrm>
            <a:off x="0" y="0"/>
            <a:ext cx="2000250" cy="296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грамоты\грамота 020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13960"/>
          <a:stretch/>
        </p:blipFill>
        <p:spPr bwMode="auto">
          <a:xfrm>
            <a:off x="1304923" y="262464"/>
            <a:ext cx="1885951" cy="334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грамоты\грамота 020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" t="3223" r="7371" b="6302"/>
          <a:stretch/>
        </p:blipFill>
        <p:spPr bwMode="auto">
          <a:xfrm>
            <a:off x="2419350" y="600075"/>
            <a:ext cx="27432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грамоты\грамота 021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2" b="5536"/>
          <a:stretch/>
        </p:blipFill>
        <p:spPr bwMode="auto">
          <a:xfrm>
            <a:off x="3962400" y="1390615"/>
            <a:ext cx="2133600" cy="31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грамоты\грамота 022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6491" r="11409"/>
          <a:stretch/>
        </p:blipFill>
        <p:spPr bwMode="auto">
          <a:xfrm>
            <a:off x="5162550" y="1714500"/>
            <a:ext cx="2343150" cy="36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грамоты\грамота 023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6121" r="12263" b="7690"/>
          <a:stretch/>
        </p:blipFill>
        <p:spPr bwMode="auto">
          <a:xfrm>
            <a:off x="6534150" y="2388786"/>
            <a:ext cx="1943100" cy="283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грамоты\грамота 28 001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9453" r="8602" b="6883"/>
          <a:stretch/>
        </p:blipFill>
        <p:spPr bwMode="auto">
          <a:xfrm>
            <a:off x="7753350" y="3181351"/>
            <a:ext cx="1447800" cy="20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E:\фотография.t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2" t="-1" r="8045" b="49316"/>
          <a:stretch/>
        </p:blipFill>
        <p:spPr bwMode="auto">
          <a:xfrm>
            <a:off x="9143526" y="0"/>
            <a:ext cx="3048473" cy="318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001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спр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194" name="Picture 2" descr="E:\спраки тихоновой\справка 02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01" y="236026"/>
            <a:ext cx="4203373" cy="578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405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10.Система взаимодействия с родителями воспитанников.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150" y="1562100"/>
            <a:ext cx="96202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b="1" dirty="0" smtClean="0"/>
              <a:t>*</a:t>
            </a:r>
            <a:r>
              <a:rPr lang="ru-RU" sz="2000" b="1" dirty="0" smtClean="0"/>
              <a:t>Р</a:t>
            </a:r>
            <a:r>
              <a:rPr lang="ru-RU" b="1" dirty="0" smtClean="0">
                <a:latin typeface="Arial Black" pitchFamily="34" charset="0"/>
              </a:rPr>
              <a:t>одительские </a:t>
            </a:r>
            <a:r>
              <a:rPr lang="ru-RU" b="1" dirty="0">
                <a:latin typeface="Arial Black" pitchFamily="34" charset="0"/>
              </a:rPr>
              <a:t>собрания ( сентябрь, декабрь , февраль ,май) </a:t>
            </a:r>
            <a:endParaRPr lang="ru-RU" dirty="0">
              <a:latin typeface="Arial Black" pitchFamily="34" charset="0"/>
            </a:endParaRPr>
          </a:p>
          <a:p>
            <a:r>
              <a:rPr lang="ru-RU" b="1" dirty="0">
                <a:latin typeface="Arial Black" pitchFamily="34" charset="0"/>
              </a:rPr>
              <a:t>Проведение бесед на различные темы :</a:t>
            </a:r>
            <a:endParaRPr lang="ru-RU" dirty="0">
              <a:latin typeface="Arial Black" pitchFamily="34" charset="0"/>
            </a:endParaRPr>
          </a:p>
          <a:p>
            <a:r>
              <a:rPr lang="ru-RU" b="1" dirty="0">
                <a:latin typeface="Arial Black" pitchFamily="34" charset="0"/>
              </a:rPr>
              <a:t>«Здоровый образ </a:t>
            </a:r>
            <a:r>
              <a:rPr lang="ru-RU" b="1" dirty="0" err="1" smtClean="0">
                <a:latin typeface="Arial Black" pitchFamily="34" charset="0"/>
              </a:rPr>
              <a:t>ж</a:t>
            </a:r>
            <a:r>
              <a:rPr lang="ru-RU" sz="1400" b="1" dirty="0" err="1" smtClean="0">
                <a:latin typeface="Arial Black" pitchFamily="34" charset="0"/>
              </a:rPr>
              <a:t>ИЗ</a:t>
            </a:r>
            <a:r>
              <a:rPr lang="ru-RU" b="1" dirty="0" err="1" smtClean="0">
                <a:latin typeface="Arial Black" pitchFamily="34" charset="0"/>
              </a:rPr>
              <a:t>ни</a:t>
            </a:r>
            <a:r>
              <a:rPr lang="ru-RU" b="1" dirty="0">
                <a:latin typeface="Arial Black" pitchFamily="34" charset="0"/>
              </a:rPr>
              <a:t>» </a:t>
            </a:r>
            <a:r>
              <a:rPr lang="en-US" b="1" dirty="0">
                <a:latin typeface="Arial Black" pitchFamily="34" charset="0"/>
              </a:rPr>
              <a:t>,</a:t>
            </a:r>
            <a:endParaRPr lang="ru-RU" dirty="0">
              <a:latin typeface="Arial Black" pitchFamily="34" charset="0"/>
            </a:endParaRPr>
          </a:p>
          <a:p>
            <a:r>
              <a:rPr lang="ru-RU" b="1" dirty="0">
                <a:latin typeface="Arial Black" pitchFamily="34" charset="0"/>
              </a:rPr>
              <a:t>«воспитание нравственных и формирование правильной самооценки ребенка в семье»</a:t>
            </a:r>
            <a:endParaRPr lang="ru-RU" dirty="0">
              <a:latin typeface="Arial Black" pitchFamily="34" charset="0"/>
            </a:endParaRPr>
          </a:p>
          <a:p>
            <a:r>
              <a:rPr lang="ru-RU" b="1" dirty="0">
                <a:latin typeface="Arial Black" pitchFamily="34" charset="0"/>
              </a:rPr>
              <a:t>*Специфика </a:t>
            </a:r>
            <a:r>
              <a:rPr lang="ru-RU" b="1" dirty="0" smtClean="0">
                <a:latin typeface="Arial Black" pitchFamily="34" charset="0"/>
              </a:rPr>
              <a:t>семейного </a:t>
            </a:r>
            <a:r>
              <a:rPr lang="ru-RU" b="1" dirty="0">
                <a:latin typeface="Arial Black" pitchFamily="34" charset="0"/>
              </a:rPr>
              <a:t>воспитания позитивного и негативного ;</a:t>
            </a:r>
            <a:endParaRPr lang="ru-RU" dirty="0">
              <a:latin typeface="Arial Black" pitchFamily="34" charset="0"/>
            </a:endParaRPr>
          </a:p>
          <a:p>
            <a:r>
              <a:rPr lang="ru-RU" b="1" dirty="0">
                <a:latin typeface="Arial Black" pitchFamily="34" charset="0"/>
              </a:rPr>
              <a:t>«Физиологическое взросление и его </a:t>
            </a:r>
            <a:r>
              <a:rPr lang="ru-RU" b="1" dirty="0" err="1" smtClean="0">
                <a:latin typeface="Arial Black" pitchFamily="34" charset="0"/>
              </a:rPr>
              <a:t>вл</a:t>
            </a:r>
            <a:r>
              <a:rPr lang="ru-RU" sz="1400" b="1" dirty="0" err="1" smtClean="0">
                <a:latin typeface="Arial Black" pitchFamily="34" charset="0"/>
              </a:rPr>
              <a:t>ИЯ</a:t>
            </a:r>
            <a:r>
              <a:rPr lang="ru-RU" b="1" dirty="0" err="1" smtClean="0">
                <a:latin typeface="Arial Black" pitchFamily="34" charset="0"/>
              </a:rPr>
              <a:t>ни</a:t>
            </a:r>
            <a:r>
              <a:rPr lang="ru-RU" sz="1400" b="1" dirty="0" err="1" smtClean="0">
                <a:latin typeface="Arial Black" pitchFamily="34" charset="0"/>
              </a:rPr>
              <a:t>Е</a:t>
            </a:r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b="1" dirty="0">
                <a:latin typeface="Arial Black" pitchFamily="34" charset="0"/>
              </a:rPr>
              <a:t>на </a:t>
            </a:r>
            <a:r>
              <a:rPr lang="ru-RU" sz="1600" b="1" dirty="0" err="1" smtClean="0">
                <a:latin typeface="Arial Black" pitchFamily="34" charset="0"/>
              </a:rPr>
              <a:t>формиров</a:t>
            </a:r>
            <a:r>
              <a:rPr lang="ru-RU" sz="1200" b="1" dirty="0" err="1" smtClean="0">
                <a:latin typeface="Arial Black" pitchFamily="34" charset="0"/>
              </a:rPr>
              <a:t>А</a:t>
            </a:r>
            <a:r>
              <a:rPr lang="ru-RU" sz="1600" b="1" dirty="0" err="1" smtClean="0">
                <a:latin typeface="Arial Black" pitchFamily="34" charset="0"/>
              </a:rPr>
              <a:t>ни</a:t>
            </a:r>
            <a:r>
              <a:rPr lang="ru-RU" sz="1200" b="1" dirty="0" err="1" smtClean="0">
                <a:latin typeface="Arial Black" pitchFamily="34" charset="0"/>
              </a:rPr>
              <a:t>Е</a:t>
            </a:r>
            <a:r>
              <a:rPr lang="ru-RU" sz="1200" b="1" dirty="0" smtClean="0">
                <a:latin typeface="Arial Black" pitchFamily="34" charset="0"/>
              </a:rPr>
              <a:t> </a:t>
            </a:r>
            <a:r>
              <a:rPr lang="ru-RU" b="1" dirty="0" smtClean="0">
                <a:latin typeface="Arial Black" pitchFamily="34" charset="0"/>
              </a:rPr>
              <a:t>личностных </a:t>
            </a:r>
            <a:r>
              <a:rPr lang="ru-RU" b="1" dirty="0">
                <a:latin typeface="Arial Black" pitchFamily="34" charset="0"/>
              </a:rPr>
              <a:t>качеств спортсмена»</a:t>
            </a:r>
            <a:endParaRPr lang="ru-RU" dirty="0">
              <a:latin typeface="Arial Black" pitchFamily="34" charset="0"/>
            </a:endParaRPr>
          </a:p>
          <a:p>
            <a:r>
              <a:rPr lang="ru-RU" b="1" dirty="0">
                <a:latin typeface="Arial Black" pitchFamily="34" charset="0"/>
              </a:rPr>
              <a:t>(в течение учебного года ) </a:t>
            </a:r>
            <a:endParaRPr lang="ru-RU" dirty="0">
              <a:latin typeface="Arial Black" pitchFamily="34" charset="0"/>
            </a:endParaRPr>
          </a:p>
          <a:p>
            <a:r>
              <a:rPr lang="ru-RU" b="1" dirty="0">
                <a:latin typeface="Arial Black" pitchFamily="34" charset="0"/>
              </a:rPr>
              <a:t>*Посещение учебно-тренировочных занятий ,</a:t>
            </a:r>
            <a:r>
              <a:rPr lang="ru-RU" b="1" dirty="0" err="1" smtClean="0">
                <a:latin typeface="Arial Black" pitchFamily="34" charset="0"/>
              </a:rPr>
              <a:t>сп</a:t>
            </a:r>
            <a:r>
              <a:rPr lang="ru-RU" sz="1400" b="1" dirty="0" err="1" smtClean="0">
                <a:latin typeface="Arial Black" pitchFamily="34" charset="0"/>
              </a:rPr>
              <a:t>О</a:t>
            </a:r>
            <a:r>
              <a:rPr lang="ru-RU" b="1" dirty="0" err="1" smtClean="0">
                <a:latin typeface="Arial Black" pitchFamily="34" charset="0"/>
              </a:rPr>
              <a:t>ртивно</a:t>
            </a:r>
            <a:r>
              <a:rPr lang="ru-RU" b="1" dirty="0" smtClean="0">
                <a:latin typeface="Arial Black" pitchFamily="34" charset="0"/>
              </a:rPr>
              <a:t>-массовых </a:t>
            </a:r>
            <a:r>
              <a:rPr lang="ru-RU" b="1" dirty="0">
                <a:latin typeface="Arial Black" pitchFamily="34" charset="0"/>
              </a:rPr>
              <a:t>мероприятий (в течение учебного года )</a:t>
            </a:r>
            <a:endParaRPr lang="ru-RU" dirty="0">
              <a:latin typeface="Arial Black" pitchFamily="34" charset="0"/>
            </a:endParaRPr>
          </a:p>
          <a:p>
            <a:r>
              <a:rPr lang="ru-RU" b="1" dirty="0">
                <a:latin typeface="Arial Black" pitchFamily="34" charset="0"/>
              </a:rPr>
              <a:t>*Контроль за прохождением  медицинского </a:t>
            </a:r>
            <a:r>
              <a:rPr lang="ru-RU" b="1" dirty="0" err="1" smtClean="0">
                <a:latin typeface="Arial Black" pitchFamily="34" charset="0"/>
              </a:rPr>
              <a:t>осмо</a:t>
            </a:r>
            <a:r>
              <a:rPr lang="ru-RU" sz="1400" b="1" dirty="0" err="1" smtClean="0">
                <a:latin typeface="Arial Black" pitchFamily="34" charset="0"/>
              </a:rPr>
              <a:t>Т</a:t>
            </a:r>
            <a:r>
              <a:rPr lang="ru-RU" b="1" dirty="0" err="1" smtClean="0">
                <a:latin typeface="Arial Black" pitchFamily="34" charset="0"/>
              </a:rPr>
              <a:t>ра</a:t>
            </a:r>
            <a:r>
              <a:rPr lang="ru-RU" b="1" dirty="0" smtClean="0">
                <a:latin typeface="Arial Black" pitchFamily="34" charset="0"/>
              </a:rPr>
              <a:t>  </a:t>
            </a:r>
            <a:r>
              <a:rPr lang="ru-RU" b="1" dirty="0">
                <a:latin typeface="Arial Black" pitchFamily="34" charset="0"/>
              </a:rPr>
              <a:t>обучающихся в республиканском врачебно- физкультурном диспансере (2раза в год )</a:t>
            </a:r>
            <a:endParaRPr lang="ru-RU" dirty="0">
              <a:latin typeface="Arial Black" pitchFamily="34" charset="0"/>
            </a:endParaRPr>
          </a:p>
          <a:p>
            <a:r>
              <a:rPr lang="ru-RU" b="1" dirty="0">
                <a:latin typeface="Arial Black" pitchFamily="34" charset="0"/>
              </a:rPr>
              <a:t>*Совместные прогулки на лыжах</a:t>
            </a:r>
            <a:r>
              <a:rPr lang="ru-RU" b="1" dirty="0" smtClean="0">
                <a:latin typeface="Arial Black" pitchFamily="34" charset="0"/>
              </a:rPr>
              <a:t>, коньках ,</a:t>
            </a:r>
            <a:r>
              <a:rPr lang="ru-RU" sz="1400" b="1" dirty="0" err="1" smtClean="0">
                <a:latin typeface="Arial Black" pitchFamily="34" charset="0"/>
              </a:rPr>
              <a:t>ПО</a:t>
            </a:r>
            <a:r>
              <a:rPr lang="ru-RU" b="1" dirty="0" err="1" smtClean="0">
                <a:latin typeface="Arial Black" pitchFamily="34" charset="0"/>
              </a:rPr>
              <a:t>сещение</a:t>
            </a:r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b="1" dirty="0">
                <a:latin typeface="Arial Black" pitchFamily="34" charset="0"/>
              </a:rPr>
              <a:t>бассейна </a:t>
            </a:r>
            <a:r>
              <a:rPr lang="ru-RU" b="1" dirty="0" smtClean="0">
                <a:latin typeface="Arial Black" pitchFamily="34" charset="0"/>
              </a:rPr>
              <a:t>.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978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218" name="Picture 2" descr="E:\спраки тихоновой\справка 02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419100"/>
            <a:ext cx="4016308" cy="55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45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цветной, окрашенный, сидит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F2AB1215-00C3-438E-8354-8D638A4E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9CCF46A-3D8A-4B46-AB3F-419849D34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826" y="365130"/>
            <a:ext cx="6305797" cy="632398"/>
          </a:xfrm>
        </p:spPr>
        <p:txBody>
          <a:bodyPr>
            <a:normAutofit/>
          </a:bodyPr>
          <a:lstStyle/>
          <a:p>
            <a:pPr algn="ctr"/>
            <a:r>
              <a:rPr lang="ru-RU" sz="2400" kern="10" dirty="0" smtClean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>ХАРАКТЕРИСТИКА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70" y="866899"/>
            <a:ext cx="5072660" cy="59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96112" y="1592944"/>
            <a:ext cx="106712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*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методическое пособие на тему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основы воспитания силы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*Утверждено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ВПО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МГПИ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 М.Е 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факультета «Физическая культура»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Трескин М.Ю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кандидат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физического воспитания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7864" y="350196"/>
            <a:ext cx="83268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11.Наличие публикаций, авторских программ, методических пособий, методических рекомендаций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258845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7128753" cy="7340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itchFamily="34" charset="0"/>
              </a:rPr>
              <a:t>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42" y="1099225"/>
            <a:ext cx="4346368" cy="5396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31" y="1099226"/>
            <a:ext cx="4108863" cy="54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87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latin typeface="Arial Black" pitchFamily="34" charset="0"/>
              </a:rPr>
              <a:t>Спасибо за внимание </a:t>
            </a:r>
            <a:endParaRPr lang="ru-RU" sz="6000" dirty="0">
              <a:latin typeface="Arial Black" pitchFamily="34" charset="0"/>
            </a:endParaRPr>
          </a:p>
        </p:txBody>
      </p:sp>
      <p:pic>
        <p:nvPicPr>
          <p:cNvPr id="7170" name="Picture 2" descr="E:\фотография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942" r="3264" b="50000"/>
          <a:stretch/>
        </p:blipFill>
        <p:spPr bwMode="auto">
          <a:xfrm>
            <a:off x="2743200" y="1657349"/>
            <a:ext cx="5981700" cy="42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31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 descr="Изображение выглядит как цветной, окрашенный, сидит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BC35C40A-1E16-4D2F-81AF-3A08D5228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6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8AAA2-3618-48A1-8AF0-18084200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70" y="236182"/>
            <a:ext cx="5125567" cy="122129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latin typeface="Arial Black" panose="020B0A04020102020204" pitchFamily="34" charset="0"/>
              </a:rPr>
              <a:t>Повышение квалификации, профессиональная переподготовка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40531-8603-4A8C-94BC-ABE254822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4802293" cy="4393982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buSzPct val="100000"/>
              <a:buNone/>
            </a:pP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ru-RU" altLang="ru-RU" sz="1800" b="1" u="sng" dirty="0">
                <a:latin typeface="Arial Black" panose="020B0A04020102020204" pitchFamily="34" charset="0"/>
                <a:cs typeface="Times New Roman" panose="02020603050405020304" pitchFamily="18" charset="0"/>
              </a:rPr>
              <a:t>Сведения о повышении квалификации</a:t>
            </a:r>
            <a:r>
              <a:rPr lang="ru-RU" altLang="ru-RU" sz="1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  <a:endParaRPr lang="ru-RU" altLang="ru-RU" sz="1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ru-RU" alt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15.10.2019 г. ООО «Международный центр образования и социально-гуманитарных исследований» по программе «Профессиональные аспекты деятельности тренеров-преподавателей ДЮСШ и СДЮСШОР в условиях реализации федеральных стандартов спортивной подготовки» в объеме 72 часов. Регистрационный № ПК-113961-308ФМ. 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21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1" y="5103259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9"/>
            <a:ext cx="485578" cy="48557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D526435-6BED-4ACF-9B7A-03C1F9541E41}"/>
              </a:ext>
            </a:extLst>
          </p:cNvPr>
          <p:cNvPicPr/>
          <p:nvPr/>
        </p:nvPicPr>
        <p:blipFill rotWithShape="1">
          <a:blip r:embed="rId3"/>
          <a:srcRect l="14428" t="15747" r="16683" b="9036"/>
          <a:stretch/>
        </p:blipFill>
        <p:spPr bwMode="auto">
          <a:xfrm>
            <a:off x="6590275" y="2147478"/>
            <a:ext cx="5154421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49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цветной, окрашенный, сидит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815E1A61-236D-47A4-B16C-A1CE07D2E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65086-D29A-462E-AB85-7B544B00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360" y="2"/>
            <a:ext cx="7660640" cy="17373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ПРИКАЗ ОБ АТТЕСТАЦИИ ПЕДАГОГИЧЕСКИХ И РУКОВОДЯЩИХ РАБОТНИКОВ ОБРАЗОВАТЕЛЬНЫХ ОРГАНИЗАЦИЙ И ПРИКАЗ О ПРИСВОЕНИИ КАТЕГОРИИ СУДЬЯМ ПО СПОРТИВНОЙ ГИМНАСТИКЕ</a:t>
            </a:r>
            <a:endParaRPr lang="ru-RU" sz="2400" dirty="0"/>
          </a:p>
        </p:txBody>
      </p:sp>
      <p:pic>
        <p:nvPicPr>
          <p:cNvPr id="5" name="Picture 2" descr="C:\Users\Admin\Desktop\атестация октябрь\Тихонова О.В\001.jpg">
            <a:extLst>
              <a:ext uri="{FF2B5EF4-FFF2-40B4-BE49-F238E27FC236}">
                <a16:creationId xmlns:a16="http://schemas.microsoft.com/office/drawing/2014/main" id="{9E49F829-82C3-4B50-80B3-99080B6FFE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40" y="1737359"/>
            <a:ext cx="2966720" cy="408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EE18E2-3CCE-4DE8-ABF2-C5FB8D09B641}"/>
              </a:ext>
            </a:extLst>
          </p:cNvPr>
          <p:cNvPicPr/>
          <p:nvPr/>
        </p:nvPicPr>
        <p:blipFill rotWithShape="1">
          <a:blip r:embed="rId4"/>
          <a:srcRect l="33919" t="24767" r="35314" b="5519"/>
          <a:stretch/>
        </p:blipFill>
        <p:spPr bwMode="auto">
          <a:xfrm>
            <a:off x="2" y="0"/>
            <a:ext cx="3267711" cy="4676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351B09-EE56-4029-A199-32EE1233730C}"/>
              </a:ext>
            </a:extLst>
          </p:cNvPr>
          <p:cNvPicPr/>
          <p:nvPr/>
        </p:nvPicPr>
        <p:blipFill rotWithShape="1">
          <a:blip r:embed="rId5"/>
          <a:srcRect l="33919" t="28283" r="35792" b="7507"/>
          <a:stretch/>
        </p:blipFill>
        <p:spPr bwMode="auto">
          <a:xfrm>
            <a:off x="5585461" y="2326638"/>
            <a:ext cx="3180715" cy="4000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264842-F16F-4456-B638-8F809688DDC2}"/>
              </a:ext>
            </a:extLst>
          </p:cNvPr>
          <p:cNvPicPr/>
          <p:nvPr/>
        </p:nvPicPr>
        <p:blipFill rotWithShape="1">
          <a:blip r:embed="rId6"/>
          <a:srcRect l="36499" t="22932" r="37512" b="19584"/>
          <a:stretch/>
        </p:blipFill>
        <p:spPr bwMode="auto">
          <a:xfrm>
            <a:off x="2040255" y="1526660"/>
            <a:ext cx="3718560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487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47088"/>
              </p:ext>
            </p:extLst>
          </p:nvPr>
        </p:nvGraphicFramePr>
        <p:xfrm>
          <a:off x="1135065" y="123825"/>
          <a:ext cx="9921875" cy="661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" name="Документ" r:id="rId3" imgW="9921596" imgH="6610560" progId="Word.Document.12">
                  <p:embed/>
                </p:oleObj>
              </mc:Choice>
              <mc:Fallback>
                <p:oleObj name="Документ" r:id="rId3" imgW="9921596" imgH="66105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5065" y="123825"/>
                        <a:ext cx="9921875" cy="661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Объект 4" descr="Таблица - Microsoft Word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75802"/>
            <a:ext cx="6781800" cy="3650983"/>
          </a:xfr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072304"/>
              </p:ext>
            </p:extLst>
          </p:nvPr>
        </p:nvGraphicFramePr>
        <p:xfrm>
          <a:off x="1135065" y="123825"/>
          <a:ext cx="9921875" cy="661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" name="Документ" r:id="rId6" imgW="9921596" imgH="6610560" progId="Word.Document.12">
                  <p:embed/>
                </p:oleObj>
              </mc:Choice>
              <mc:Fallback>
                <p:oleObj name="Документ" r:id="rId6" imgW="9921596" imgH="66105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5065" y="123825"/>
                        <a:ext cx="9921875" cy="661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Изображение выглядит как цветной, окрашенный, сидит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1A1EF4CA-B26A-49A6-9192-8F9DDBAD74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4FFB7-4935-4016-A9B8-52C8FDE47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76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 .Степень </a:t>
            </a:r>
            <a:r>
              <a:rPr 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обеспечения повышения уровня подготовленности воспитанников</a:t>
            </a:r>
            <a:br>
              <a:rPr 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УТГ-1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E8A33-BF71-4F12-B807-435DADBAD65C}"/>
              </a:ext>
            </a:extLst>
          </p:cNvPr>
          <p:cNvPicPr/>
          <p:nvPr/>
        </p:nvPicPr>
        <p:blipFill rotWithShape="1">
          <a:blip r:embed="rId9"/>
          <a:srcRect l="19548" t="28990" r="19145" b="19888"/>
          <a:stretch/>
        </p:blipFill>
        <p:spPr bwMode="auto">
          <a:xfrm>
            <a:off x="227954" y="1085851"/>
            <a:ext cx="5619750" cy="3009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Таблица - Microsoft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22945" r="10468" b="4592"/>
          <a:stretch/>
        </p:blipFill>
        <p:spPr>
          <a:xfrm>
            <a:off x="5847704" y="2457450"/>
            <a:ext cx="57721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0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773"/>
            <a:ext cx="12192000" cy="702177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FF857-B107-49CA-AE61-A7E1B64A9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 Black" panose="020B0A04020102020204" pitchFamily="34" charset="0"/>
              </a:rPr>
              <a:t>         СТЕПЕНЬ  </a:t>
            </a:r>
            <a:r>
              <a:rPr lang="ru-RU" sz="2000" dirty="0" smtClean="0">
                <a:latin typeface="Arial Black" panose="020B0A04020102020204" pitchFamily="34" charset="0"/>
              </a:rPr>
              <a:t>обеспечения</a:t>
            </a:r>
            <a:r>
              <a:rPr lang="ru-RU" sz="1800" dirty="0" smtClean="0">
                <a:latin typeface="Arial Black" panose="020B0A04020102020204" pitchFamily="34" charset="0"/>
              </a:rPr>
              <a:t>  </a:t>
            </a:r>
            <a:r>
              <a:rPr lang="ru-RU" sz="2400" dirty="0" smtClean="0"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latin typeface="Arial Black" panose="020B0A04020102020204" pitchFamily="34" charset="0"/>
              </a:rPr>
              <a:t>ПОВЫШЕНИЯ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latin typeface="Arial Black" panose="020B0A04020102020204" pitchFamily="34" charset="0"/>
              </a:rPr>
              <a:t>УРОВНЯ</a:t>
            </a:r>
            <a:br>
              <a:rPr lang="ru-RU" sz="1800" dirty="0" smtClean="0">
                <a:latin typeface="Arial Black" panose="020B0A04020102020204" pitchFamily="34" charset="0"/>
              </a:rPr>
            </a:br>
            <a:r>
              <a:rPr lang="ru-RU" sz="1800" dirty="0"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latin typeface="Arial Black" panose="020B0A04020102020204" pitchFamily="34" charset="0"/>
              </a:rPr>
              <a:t>           </a:t>
            </a:r>
            <a:r>
              <a:rPr lang="ru-RU" sz="2400" dirty="0" smtClean="0"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latin typeface="Arial Black" panose="020B0A04020102020204" pitchFamily="34" charset="0"/>
              </a:rPr>
              <a:t>ПОДГОТОВЛЕННОСТИ</a:t>
            </a:r>
            <a:r>
              <a:rPr lang="ru-RU" sz="2400" dirty="0" smtClean="0"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latin typeface="Arial Black" panose="020B0A04020102020204" pitchFamily="34" charset="0"/>
              </a:rPr>
              <a:t>ВОСПИТЫНИКОВ</a:t>
            </a:r>
            <a:r>
              <a:rPr lang="ru-RU" sz="2400" dirty="0" smtClean="0">
                <a:latin typeface="Arial Black" panose="020B0A04020102020204" pitchFamily="34" charset="0"/>
              </a:rPr>
              <a:t> 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1800" dirty="0" smtClean="0">
                <a:latin typeface="Arial Black" panose="020B0A04020102020204" pitchFamily="34" charset="0"/>
              </a:rPr>
              <a:t>ГНП-3 года.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21514" t="20549" r="21514" b="12533"/>
          <a:stretch/>
        </p:blipFill>
        <p:spPr>
          <a:xfrm>
            <a:off x="1924049" y="2762250"/>
            <a:ext cx="4210051" cy="306705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21675" t="22141" r="20735" b="12090"/>
          <a:stretch/>
        </p:blipFill>
        <p:spPr>
          <a:xfrm>
            <a:off x="6267451" y="1733550"/>
            <a:ext cx="40005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0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 Black" pitchFamily="34" charset="0"/>
              </a:rPr>
              <a:t>СТЕПЕНЬ</a:t>
            </a:r>
            <a:r>
              <a:rPr lang="ru-RU" sz="2800" dirty="0" smtClean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обеспечения</a:t>
            </a:r>
            <a:r>
              <a:rPr lang="ru-RU" sz="2800" dirty="0" smtClean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повышения</a:t>
            </a:r>
            <a:r>
              <a:rPr lang="ru-RU" sz="2800" dirty="0" smtClean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уровня</a:t>
            </a:r>
            <a:r>
              <a:rPr lang="ru-RU" sz="2800" dirty="0" smtClean="0">
                <a:latin typeface="Arial Black" pitchFamily="34" charset="0"/>
              </a:rPr>
              <a:t>            </a:t>
            </a:r>
            <a:r>
              <a:rPr lang="ru-RU" sz="2400" dirty="0" smtClean="0">
                <a:latin typeface="Arial Black" pitchFamily="34" charset="0"/>
              </a:rPr>
              <a:t>подготовленности</a:t>
            </a:r>
            <a:r>
              <a:rPr lang="ru-RU" sz="2800" dirty="0" smtClean="0">
                <a:latin typeface="Arial Black" pitchFamily="34" charset="0"/>
              </a:rPr>
              <a:t> </a:t>
            </a:r>
            <a:r>
              <a:rPr lang="ru-RU" sz="2400" dirty="0" err="1" smtClean="0">
                <a:latin typeface="Arial Black" pitchFamily="34" charset="0"/>
              </a:rPr>
              <a:t>воспитаников</a:t>
            </a: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000" dirty="0" err="1" smtClean="0">
                <a:latin typeface="Arial Black" pitchFamily="34" charset="0"/>
              </a:rPr>
              <a:t>гнп</a:t>
            </a:r>
            <a:r>
              <a:rPr lang="ru-RU" sz="2000" dirty="0" smtClean="0">
                <a:latin typeface="Arial Black" pitchFamily="34" charset="0"/>
              </a:rPr>
              <a:t> 2 </a:t>
            </a:r>
            <a:r>
              <a:rPr lang="ru-RU" sz="1800" dirty="0" smtClean="0">
                <a:latin typeface="Arial Black" pitchFamily="34" charset="0"/>
              </a:rPr>
              <a:t>года</a:t>
            </a:r>
            <a:r>
              <a:rPr lang="ru-RU" sz="2000" dirty="0" smtClean="0">
                <a:latin typeface="Arial Black" pitchFamily="34" charset="0"/>
              </a:rPr>
              <a:t>.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11916" t="20810" r="30493" b="7591"/>
          <a:stretch/>
        </p:blipFill>
        <p:spPr>
          <a:xfrm>
            <a:off x="323851" y="1600200"/>
            <a:ext cx="5219700" cy="360045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1055" t="21480" r="21354" b="8573"/>
          <a:stretch/>
        </p:blipFill>
        <p:spPr>
          <a:xfrm>
            <a:off x="5791200" y="2647949"/>
            <a:ext cx="5105400" cy="35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809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5501</TotalTime>
  <Words>662</Words>
  <Application>Microsoft Office PowerPoint</Application>
  <PresentationFormat>Широкоэкранный</PresentationFormat>
  <Paragraphs>116</Paragraphs>
  <Slides>42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Aparajita</vt:lpstr>
      <vt:lpstr>Arial</vt:lpstr>
      <vt:lpstr>Arial Black</vt:lpstr>
      <vt:lpstr>Batang</vt:lpstr>
      <vt:lpstr>Calibri</vt:lpstr>
      <vt:lpstr>Calibri Light</vt:lpstr>
      <vt:lpstr>Times New Roman</vt:lpstr>
      <vt:lpstr>Wingdings</vt:lpstr>
      <vt:lpstr>Тема Office</vt:lpstr>
      <vt:lpstr>Документ</vt:lpstr>
      <vt:lpstr>МИНИСТЕРСТВО ОБРАЗОВАНИЯ РЕСПУБЛИКИ МОРДОВИЯ   ПОРТФОЛИО   Тихоновой Оксаны Владимировны  </vt:lpstr>
      <vt:lpstr>МИНИСТЕРСТВО ОБРАЗОВАНИЯ РЕСПУБЛИКИ МОРДОВИЯ  ПОРТФОЛИО</vt:lpstr>
      <vt:lpstr>ДИПЛОМЫ ОБ ОБРАЗОВАНИИ</vt:lpstr>
      <vt:lpstr>ХАРАКТЕРИСТИКА</vt:lpstr>
      <vt:lpstr>Повышение квалификации, профессиональная переподготовка</vt:lpstr>
      <vt:lpstr>ПРИКАЗ ОБ АТТЕСТАЦИИ ПЕДАГОГИЧЕСКИХ И РУКОВОДЯЩИХ РАБОТНИКОВ ОБРАЗОВАТЕЛЬНЫХ ОРГАНИЗАЦИЙ И ПРИКАЗ О ПРИСВОЕНИИ КАТЕГОРИИ СУДЬЯМ ПО СПОРТИВНОЙ ГИМНАСТИКЕ</vt:lpstr>
      <vt:lpstr>2 .Степень обеспечения повышения уровня подготовленности воспитанников УТГ-1</vt:lpstr>
      <vt:lpstr>         СТЕПЕНЬ  обеспечения   ПОВЫШЕНИЯ  УРОВНЯ              ПОДГОТОВЛЕННОСТИ ВОСПИТЫНИКОВ  ГНП-3 года.</vt:lpstr>
      <vt:lpstr>СТЕПЕНЬ обеспечения повышения уровня            подготовленности воспитаников гнп 2 года.</vt:lpstr>
      <vt:lpstr>Презентация PowerPoint</vt:lpstr>
      <vt:lpstr>      3. Сохранность контингента воспитанников                 на этапах спортивной подготовки.</vt:lpstr>
      <vt:lpstr>Презентация PowerPoint</vt:lpstr>
      <vt:lpstr>Презентация PowerPoint</vt:lpstr>
      <vt:lpstr>Спр2 </vt:lpstr>
      <vt:lpstr>Презентация PowerPoint</vt:lpstr>
      <vt:lpstr>Презентация PowerPoint</vt:lpstr>
      <vt:lpstr>Презентация PowerPoint</vt:lpstr>
      <vt:lpstr>                               План  конспект .</vt:lpstr>
      <vt:lpstr>Календарный план спортивно- массовых мероприятий </vt:lpstr>
      <vt:lpstr>5. выполнение воспитанниками требований для присвоение спортивных званий и  разрядов.</vt:lpstr>
      <vt:lpstr>Презентация PowerPoint</vt:lpstr>
      <vt:lpstr>Презентация PowerPoint</vt:lpstr>
      <vt:lpstr>Презентация PowerPoint</vt:lpstr>
      <vt:lpstr>Презентация PowerPoint</vt:lpstr>
      <vt:lpstr> 7.   Проведение открытых мастер – классов,   мероприятий .</vt:lpstr>
      <vt:lpstr>Презентация PowerPoint</vt:lpstr>
      <vt:lpstr>8.  Выступление на научно практических конференциях, семинаров секциях: проведение открытых уроков, мастер – классов ,мероприятий : участие в конкурсах .</vt:lpstr>
      <vt:lpstr>Презентация PowerPoint</vt:lpstr>
      <vt:lpstr>Презентация PowerPoint</vt:lpstr>
      <vt:lpstr>Презентация PowerPoint</vt:lpstr>
      <vt:lpstr>9.Результаты участие воспитанников в официальных соревнованиях .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спр</vt:lpstr>
      <vt:lpstr>10.Система взаимодействия с родителями воспитанников.</vt:lpstr>
      <vt:lpstr>Презентация PowerPoint</vt:lpstr>
      <vt:lpstr>Презентация PowerPoint</vt:lpstr>
      <vt:lpstr>           МЕТОДИЧЕСКАЯ РАЗРАБОТКА</vt:lpstr>
      <vt:lpstr>Спасибо за внимание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  ПОРТФОЛИО   Тихоновой Оксаны Владимировны</dc:title>
  <dc:creator>Сергей Мелёшкин</dc:creator>
  <cp:lastModifiedBy>user</cp:lastModifiedBy>
  <cp:revision>224</cp:revision>
  <cp:lastPrinted>2020-10-05T13:15:23Z</cp:lastPrinted>
  <dcterms:created xsi:type="dcterms:W3CDTF">2020-09-14T09:18:55Z</dcterms:created>
  <dcterms:modified xsi:type="dcterms:W3CDTF">2020-10-12T09:55:37Z</dcterms:modified>
</cp:coreProperties>
</file>