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10020300" cy="68881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-12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>
            <a:lvl1pPr>
              <a:defRPr b="1" baseline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5811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373813" y="6492875"/>
            <a:ext cx="27701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©Рассохина Г.В. </a:t>
            </a:r>
            <a:r>
              <a:rPr lang="en-US"/>
              <a:t>http://pedsovet.su/</a:t>
            </a:r>
            <a:r>
              <a:rPr lang="ru-RU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005110753ae9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28575"/>
            <a:ext cx="9144000" cy="680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4299" y="4508500"/>
            <a:ext cx="7110413" cy="1260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3499" y="3111500"/>
            <a:ext cx="7161213" cy="12954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58A069F8-4929-4F9F-8DDA-A5D9800CEC47}" type="datetimeFigureOut">
              <a:rPr lang="ru-RU"/>
              <a:pPr>
                <a:defRPr/>
              </a:pPr>
              <a:t>22.01.2019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DBC6E-95DA-48C4-BD07-CAE3F8DFD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B7735EC-4948-48B2-82C6-5F450BC2C6DF}" type="datetimeFigureOut">
              <a:rPr lang="ru-RU"/>
              <a:pPr>
                <a:defRPr/>
              </a:pPr>
              <a:t>22.01.2019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BEF67-4F84-4EFD-8635-96A5D963B3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670054B-BDD2-4839-9090-D87029F80C76}" type="datetimeFigureOut">
              <a:rPr lang="ru-RU"/>
              <a:pPr>
                <a:defRPr/>
              </a:pPr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E6882-D2FE-441F-92A0-84BDB0DA8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8B6B1BB-1ED4-40DB-91D6-FB41C495F1B2}" type="datetimeFigureOut">
              <a:rPr lang="ru-RU"/>
              <a:pPr>
                <a:defRPr/>
              </a:pPr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8B4F0-884C-4CA3-8011-3517F1B14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A110C93-0FFF-4419-B574-776A3BF4D861}" type="datetimeFigureOut">
              <a:rPr lang="ru-RU"/>
              <a:pPr>
                <a:defRPr/>
              </a:pPr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0D16B-0299-4D5C-9258-E389C82EA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D5F19CE1-B24D-4FD9-88F9-F5CB12B36540}" type="datetimeFigureOut">
              <a:rPr lang="ru-RU"/>
              <a:pPr>
                <a:defRPr/>
              </a:pPr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BD739-5F0B-4E4F-B4BC-6708DE4EF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 Образец текста</a:t>
            </a:r>
          </a:p>
          <a:p>
            <a:pPr lvl="1"/>
            <a:r>
              <a:rPr lang="ru-RU" smtClean="0"/>
              <a:t> Второй уровень</a:t>
            </a:r>
          </a:p>
          <a:p>
            <a:pPr lvl="2"/>
            <a:r>
              <a:rPr lang="ru-RU" smtClean="0"/>
              <a:t> 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361113" y="6500813"/>
            <a:ext cx="27495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ru-RU"/>
              <a:t>©Рассохина Г.В. </a:t>
            </a:r>
            <a:r>
              <a:rPr lang="en-US"/>
              <a:t>http://pedsovet.su/</a:t>
            </a:r>
            <a:r>
              <a:rPr lang="ru-RU"/>
              <a:t> </a:t>
            </a:r>
          </a:p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 kern="1200">
          <a:solidFill>
            <a:srgbClr val="0000F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FF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FF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FF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0000FF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0000FF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0000FF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0000FF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0000FF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rgbClr val="0000FF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rgbClr val="0000FF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400" kern="1200">
          <a:solidFill>
            <a:srgbClr val="0000FF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rgbClr val="0000FF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FF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7038" y="4729163"/>
            <a:ext cx="6435725" cy="1092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z="1600" b="1" smtClean="0">
              <a:solidFill>
                <a:srgbClr val="0000FF"/>
              </a:solidFill>
            </a:endParaRPr>
          </a:p>
        </p:txBody>
      </p:sp>
      <p:sp>
        <p:nvSpPr>
          <p:cNvPr id="13315" name="Заголовок 1"/>
          <p:cNvSpPr>
            <a:spLocks noGrp="1"/>
          </p:cNvSpPr>
          <p:nvPr>
            <p:ph type="ctrTitle"/>
          </p:nvPr>
        </p:nvSpPr>
        <p:spPr>
          <a:xfrm>
            <a:off x="671513" y="1522413"/>
            <a:ext cx="7785100" cy="2435225"/>
          </a:xfrm>
        </p:spPr>
        <p:txBody>
          <a:bodyPr/>
          <a:lstStyle/>
          <a:p>
            <a:pPr eaLnBrk="1" hangingPunct="1"/>
            <a: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РЕКОМЕНДАЦИИ ДЛЯ РОДИТЕЛЕЙ</a:t>
            </a:r>
            <a:b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КАК СТАТЬ РЕБЕНКУ ДРУГОМ?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endParaRPr lang="ru-RU" smtClean="0">
              <a:effectLst/>
            </a:endParaRPr>
          </a:p>
        </p:txBody>
      </p:sp>
      <p:sp>
        <p:nvSpPr>
          <p:cNvPr id="17410" name="TextBox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16303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algn="ctr">
            <a:solidFill>
              <a:schemeClr val="accent1"/>
            </a:solidFill>
            <a:round/>
          </a:ln>
          <a:effectLst>
            <a:outerShdw sx="102000" sy="102000" algn="ctr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ru-RU" b="1" smtClean="0"/>
              <a:t>УВАЖАЙТЕ РЕБЕНКА: ДАВАЙТЕ ПРАВО НА ВЫБОР И БУДЬТЕ С НИМ ЧЕСТНЫ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endParaRPr lang="ru-RU" smtClean="0">
              <a:effectLst/>
            </a:endParaRPr>
          </a:p>
        </p:txBody>
      </p:sp>
      <p:sp>
        <p:nvSpPr>
          <p:cNvPr id="17410" name="TextBox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98700"/>
            <a:ext cx="8229600" cy="8937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algn="ctr">
            <a:solidFill>
              <a:schemeClr val="accent1"/>
            </a:solidFill>
            <a:round/>
          </a:ln>
          <a:effectLst>
            <a:outerShdw sx="102000" sy="102000" algn="ctr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ru-RU" b="1" smtClean="0"/>
              <a:t>СПАСИБО ЗА ВНИМАНИЕ!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endParaRPr lang="ru-RU" smtClean="0">
              <a:effectLst/>
            </a:endParaRPr>
          </a:p>
        </p:txBody>
      </p:sp>
      <p:sp>
        <p:nvSpPr>
          <p:cNvPr id="17410" name="TextBox 3"/>
          <p:cNvSpPr>
            <a:spLocks noChangeArrowheads="1"/>
          </p:cNvSpPr>
          <p:nvPr/>
        </p:nvSpPr>
        <p:spPr bwMode="auto">
          <a:xfrm>
            <a:off x="457200" y="1917700"/>
            <a:ext cx="8229600" cy="29765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algn="ctr">
            <a:solidFill>
              <a:schemeClr val="accent1"/>
            </a:solidFill>
            <a:round/>
            <a:headEnd/>
            <a:tailEnd/>
          </a:ln>
          <a:effectLst>
            <a:outerShdw sx="102000" sy="102000" algn="ctr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СЛЕДУЯ НАШИМ ПРОСТЫМ ПРАВИЛАМ, ВЫ СМОЖЕТЕ СТАТЬ ДЛЯ СВОЕГО РЕБЕНКА НЕ ТОЛЬКО ЛЮБЯЩИМ И ПОНИМАЮЩИМ РОДИТЕЛЕМ, НО И НАСТОЯЩИМ, БЛИЗКИМ ДРУГОМ!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/>
          </p:cNvSpPr>
          <p:nvPr>
            <p:ph type="body" idx="4294967295"/>
          </p:nvPr>
        </p:nvSpPr>
        <p:spPr>
          <a:xfrm>
            <a:off x="482600" y="1600200"/>
            <a:ext cx="8229600" cy="45259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sz="4000" b="1" smtClean="0"/>
          </a:p>
          <a:p>
            <a:pPr algn="ctr">
              <a:buFont typeface="Wingdings" pitchFamily="2" charset="2"/>
              <a:buNone/>
            </a:pPr>
            <a:r>
              <a:rPr lang="ru-RU" sz="4400" b="1" smtClean="0"/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>
            <a:spLocks noChangeArrowheads="1"/>
          </p:cNvSpPr>
          <p:nvPr/>
        </p:nvSpPr>
        <p:spPr bwMode="auto">
          <a:xfrm>
            <a:off x="225425" y="463550"/>
            <a:ext cx="8745538" cy="55721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algn="ctr">
            <a:solidFill>
              <a:schemeClr val="accent1"/>
            </a:solidFill>
            <a:round/>
            <a:headEnd/>
            <a:tailEnd/>
          </a:ln>
          <a:effectLst>
            <a:outerShdw sx="102000" sy="102000" algn="ctr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>
                <a:solidFill>
                  <a:srgbClr val="0000FF"/>
                </a:solidFill>
              </a:rPr>
              <a:t>Всем нам хочется, что ребенок воспринимал нас не только как родителей, но и как друзей: мог делиться своими переживаниями и чувствами и откровенно говорить о том, что с ним происходит. </a:t>
            </a:r>
          </a:p>
          <a:p>
            <a:pPr algn="ctr">
              <a:defRPr/>
            </a:pPr>
            <a:r>
              <a:rPr lang="ru-RU" sz="2000" b="1">
                <a:solidFill>
                  <a:srgbClr val="0000FF"/>
                </a:solidFill>
              </a:rPr>
              <a:t>Роли друга и родителя во многом похожи. И те, и другие отношения подразумевают под собой взаимное уважение и доверие. Друзья всегда готовы выслушать, предложить пути решения сложившихся проблем и дать советы. Но в то же время друг не несет ответственности за наше здоровье и безопасность, поскольку эта роль априори отводится мамам и папам. Родители никогда не предложат ребенку пуститься в рискованное приключение или впервые попробовать алкоголь на вечеринке, в отличие от друзей, которые оказываются способными на это, не осознавая возможный риск. Как же можно совместить в процессе воспитания обе роли, не бросаясь при этом в крайности?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endParaRPr lang="ru-RU" smtClean="0">
              <a:effectLst/>
            </a:endParaRPr>
          </a:p>
        </p:txBody>
      </p:sp>
      <p:sp>
        <p:nvSpPr>
          <p:cNvPr id="17410" name="TextBox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16303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algn="ctr">
            <a:solidFill>
              <a:schemeClr val="accent1"/>
            </a:solidFill>
            <a:round/>
          </a:ln>
          <a:effectLst>
            <a:outerShdw sx="102000" sy="102000" algn="ctr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b="1" smtClean="0"/>
              <a:t>ЧАЩЕ ПОКАЗЫВАЙТЕ ДЕТЯМ, КАК СИЛЬНО ВЫ ИХ ЛЮБИТЕ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endParaRPr lang="ru-RU" smtClean="0">
              <a:effectLst/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mtClean="0"/>
              <a:t>    </a:t>
            </a:r>
            <a:endParaRPr lang="ru-RU" b="1" smtClean="0"/>
          </a:p>
        </p:txBody>
      </p:sp>
      <p:sp>
        <p:nvSpPr>
          <p:cNvPr id="17410" name="TextBox 3"/>
          <p:cNvSpPr>
            <a:spLocks noChangeArrowheads="1"/>
          </p:cNvSpPr>
          <p:nvPr/>
        </p:nvSpPr>
        <p:spPr bwMode="auto">
          <a:xfrm>
            <a:off x="363538" y="1528763"/>
            <a:ext cx="8445500" cy="28686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algn="ctr">
            <a:solidFill>
              <a:schemeClr val="accent1"/>
            </a:solidFill>
            <a:round/>
            <a:headEnd/>
            <a:tailEnd/>
          </a:ln>
          <a:effectLst>
            <a:outerShdw sx="102000" sy="102000" algn="ctr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3200" b="1">
                <a:solidFill>
                  <a:srgbClr val="0000FF"/>
                </a:solidFill>
              </a:rPr>
              <a:t>КАК МОЖНО БОЛЬШЕ ВРЕМЕНИ ПРОВОДИТЕ ВМЕСТЕ СО СВОЕЙ СЕМЬЕЙ, ОБСУЖДАЯ ПРОЖИТЫЙ ДЕНЬ, ДЕЛЯСЬ ПРОБЛЕМАМИ, СОВЕТУЙТЕСЬ ДРУГ С ДРУГОМ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endParaRPr lang="ru-RU" smtClean="0">
              <a:effectLst/>
            </a:endParaRPr>
          </a:p>
        </p:txBody>
      </p:sp>
      <p:sp>
        <p:nvSpPr>
          <p:cNvPr id="17410" name="TextBox 3"/>
          <p:cNvSpPr>
            <a:spLocks noGrp="1" noChangeArrowheads="1"/>
          </p:cNvSpPr>
          <p:nvPr>
            <p:ph type="body" idx="4294967295"/>
          </p:nvPr>
        </p:nvSpPr>
        <p:spPr>
          <a:xfrm>
            <a:off x="508000" y="1600200"/>
            <a:ext cx="8229600" cy="1973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algn="ctr">
            <a:solidFill>
              <a:schemeClr val="accent1"/>
            </a:solidFill>
            <a:round/>
          </a:ln>
          <a:effectLst>
            <a:outerShdw sx="102000" sy="102000" algn="ctr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b="1" smtClean="0"/>
              <a:t>НЕ БОЙТЕСЬ ПОПРОСИТЬ СОВЕТА У ВАШЕГО РЕБЕНКА ЭТО ТОЛЬКО СБЛИЗИТ ВАС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endParaRPr lang="ru-RU" smtClean="0">
              <a:effectLst/>
            </a:endParaRPr>
          </a:p>
        </p:txBody>
      </p:sp>
      <p:sp>
        <p:nvSpPr>
          <p:cNvPr id="17410" name="TextBox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29257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algn="ctr">
            <a:solidFill>
              <a:schemeClr val="accent1"/>
            </a:solidFill>
            <a:round/>
          </a:ln>
          <a:effectLst>
            <a:outerShdw sx="102000" sy="102000" algn="ctr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b="1" smtClean="0"/>
              <a:t>ОБСУЖДАЙТЕ ВОЗНИКШУЮ ПРОБЛЕМУ СПОКОЙНО, БЕЗ РАСДРАЖЕНИЯ И КРИКА, ТОГДА ВАШ РЕБЕНОК НИЧЕГО НЕ БУДЕ ОТ ВАС СКРЫВАТЬ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endParaRPr lang="ru-RU" smtClean="0">
              <a:effectLst/>
            </a:endParaRPr>
          </a:p>
        </p:txBody>
      </p:sp>
      <p:sp>
        <p:nvSpPr>
          <p:cNvPr id="17410" name="TextBox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29130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algn="ctr">
            <a:solidFill>
              <a:schemeClr val="accent1"/>
            </a:solidFill>
            <a:round/>
          </a:ln>
          <a:effectLst>
            <a:outerShdw sx="102000" sy="102000" algn="ctr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b="1" smtClean="0"/>
              <a:t>ДОВЕРЯТЬ ВАМ БУДУТ, ЕСЛИ ВЫ БУДЕТЕ НЕ ПРОСТО РОДИТЕЛЯМИ, А ДРУЗЬЯМИ, СПОСОБНЫМИ ПОНЯТЬ И СОПЕРЕЖИВАТЬ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endParaRPr lang="ru-RU" smtClean="0">
              <a:effectLst/>
            </a:endParaRPr>
          </a:p>
        </p:txBody>
      </p:sp>
      <p:sp>
        <p:nvSpPr>
          <p:cNvPr id="17410" name="TextBox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39900"/>
            <a:ext cx="8229600" cy="15287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algn="ctr">
            <a:solidFill>
              <a:schemeClr val="accent1"/>
            </a:solidFill>
            <a:round/>
          </a:ln>
          <a:effectLst>
            <a:outerShdw sx="102000" sy="102000" algn="ctr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b="1" smtClean="0"/>
              <a:t>БУДЬТЕ ПРИМЕРОМ ДЛЯ РЕБЕНКА ВО ВСЕМ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endParaRPr lang="ru-RU" smtClean="0">
              <a:effectLst/>
            </a:endParaRPr>
          </a:p>
        </p:txBody>
      </p:sp>
      <p:sp>
        <p:nvSpPr>
          <p:cNvPr id="17410" name="TextBox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30400"/>
            <a:ext cx="8229600" cy="18081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algn="ctr">
            <a:solidFill>
              <a:schemeClr val="accent1"/>
            </a:solidFill>
            <a:round/>
          </a:ln>
          <a:effectLst>
            <a:outerShdw sx="102000" sy="102000" algn="ctr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b="1" smtClean="0"/>
              <a:t>ОБОСНОВЫВАЙТЕ И ОБЪЯСНЯЙТЕ СВОИ ЗПРЕТЫ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251</Words>
  <Application>Microsoft Office PowerPoint</Application>
  <PresentationFormat>Экран (4:3)</PresentationFormat>
  <Paragraphs>16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10</vt:i4>
      </vt:variant>
      <vt:variant>
        <vt:lpstr>Заголовки слайдов</vt:lpstr>
      </vt:variant>
      <vt:variant>
        <vt:i4>13</vt:i4>
      </vt:variant>
    </vt:vector>
  </HeadingPairs>
  <TitlesOfParts>
    <vt:vector size="28" baseType="lpstr">
      <vt:lpstr>Arial</vt:lpstr>
      <vt:lpstr>Times New Roman</vt:lpstr>
      <vt:lpstr>Wingdings</vt:lpstr>
      <vt:lpstr>Courier New</vt:lpstr>
      <vt:lpstr>Calibri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РЕКОМЕНДАЦИИ ДЛЯ РОДИТЕЛЕЙ   КАК СТАТЬ РЕБЕНКУ ДРУГОМ?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Galina.Rassohina</dc:creator>
  <cp:lastModifiedBy>User</cp:lastModifiedBy>
  <cp:revision>11</cp:revision>
  <dcterms:created xsi:type="dcterms:W3CDTF">2014-08-01T19:25:21Z</dcterms:created>
  <dcterms:modified xsi:type="dcterms:W3CDTF">2019-01-22T09:46:55Z</dcterms:modified>
</cp:coreProperties>
</file>