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7" r:id="rId4"/>
    <p:sldId id="259" r:id="rId5"/>
    <p:sldId id="260" r:id="rId6"/>
    <p:sldId id="263" r:id="rId7"/>
    <p:sldId id="269" r:id="rId8"/>
    <p:sldId id="264" r:id="rId9"/>
    <p:sldId id="265" r:id="rId10"/>
    <p:sldId id="266" r:id="rId11"/>
    <p:sldId id="267" r:id="rId12"/>
    <p:sldId id="268" r:id="rId13"/>
    <p:sldId id="270" r:id="rId14"/>
    <p:sldId id="261" r:id="rId15"/>
    <p:sldId id="262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A0000"/>
    <a:srgbClr val="CC0000"/>
    <a:srgbClr val="6C0000"/>
    <a:srgbClr val="75380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204" y="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86DDDE-3C24-42F7-AD86-2E92357493A0}" type="datetimeFigureOut">
              <a:rPr lang="ru-RU" smtClean="0"/>
              <a:pPr/>
              <a:t>05.12.2017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AE15F-6247-4BFE-8560-255CB9D3AF3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86DDDE-3C24-42F7-AD86-2E92357493A0}" type="datetimeFigureOut">
              <a:rPr lang="ru-RU" smtClean="0"/>
              <a:pPr/>
              <a:t>05.12.2017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AE15F-6247-4BFE-8560-255CB9D3AF3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86DDDE-3C24-42F7-AD86-2E92357493A0}" type="datetimeFigureOut">
              <a:rPr lang="ru-RU" smtClean="0"/>
              <a:pPr/>
              <a:t>05.12.2017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AE15F-6247-4BFE-8560-255CB9D3AF3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86DDDE-3C24-42F7-AD86-2E92357493A0}" type="datetimeFigureOut">
              <a:rPr lang="ru-RU" smtClean="0"/>
              <a:pPr/>
              <a:t>05.12.2017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AE15F-6247-4BFE-8560-255CB9D3AF3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86DDDE-3C24-42F7-AD86-2E92357493A0}" type="datetimeFigureOut">
              <a:rPr lang="ru-RU" smtClean="0"/>
              <a:pPr/>
              <a:t>05.12.2017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AE15F-6247-4BFE-8560-255CB9D3AF3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86DDDE-3C24-42F7-AD86-2E92357493A0}" type="datetimeFigureOut">
              <a:rPr lang="ru-RU" smtClean="0"/>
              <a:pPr/>
              <a:t>05.12.2017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AE15F-6247-4BFE-8560-255CB9D3AF3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86DDDE-3C24-42F7-AD86-2E92357493A0}" type="datetimeFigureOut">
              <a:rPr lang="ru-RU" smtClean="0"/>
              <a:pPr/>
              <a:t>05.12.2017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AE15F-6247-4BFE-8560-255CB9D3AF3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86DDDE-3C24-42F7-AD86-2E92357493A0}" type="datetimeFigureOut">
              <a:rPr lang="ru-RU" smtClean="0"/>
              <a:pPr/>
              <a:t>05.12.2017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AE15F-6247-4BFE-8560-255CB9D3AF3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86DDDE-3C24-42F7-AD86-2E92357493A0}" type="datetimeFigureOut">
              <a:rPr lang="ru-RU" smtClean="0"/>
              <a:pPr/>
              <a:t>05.12.2017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AE15F-6247-4BFE-8560-255CB9D3AF3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86DDDE-3C24-42F7-AD86-2E92357493A0}" type="datetimeFigureOut">
              <a:rPr lang="ru-RU" smtClean="0"/>
              <a:pPr/>
              <a:t>05.12.2017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AE15F-6247-4BFE-8560-255CB9D3AF3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86DDDE-3C24-42F7-AD86-2E92357493A0}" type="datetimeFigureOut">
              <a:rPr lang="ru-RU" smtClean="0"/>
              <a:pPr/>
              <a:t>05.12.2017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AE15F-6247-4BFE-8560-255CB9D3AF3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86DDDE-3C24-42F7-AD86-2E92357493A0}" type="datetimeFigureOut">
              <a:rPr lang="ru-RU" smtClean="0"/>
              <a:pPr/>
              <a:t>05.12.2017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EAE15F-6247-4BFE-8560-255CB9D3AF35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9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576" y="1275141"/>
            <a:ext cx="5904656" cy="1368152"/>
          </a:xfrm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2800" b="1" i="1" dirty="0">
                <a:solidFill>
                  <a:srgbClr val="7A0000"/>
                </a:solidFill>
              </a:rPr>
              <a:t>Развитие художественно-творческих способностей детей дошкольного возраста посредством </a:t>
            </a:r>
            <a:r>
              <a:rPr lang="ru-RU" sz="2800" b="1" i="1" dirty="0" err="1">
                <a:solidFill>
                  <a:srgbClr val="7A0000"/>
                </a:solidFill>
              </a:rPr>
              <a:t>сказкотерапии</a:t>
            </a:r>
            <a:endParaRPr lang="ru-RU" sz="2800" b="1" i="1" spc="50" dirty="0">
              <a:ln w="11430"/>
              <a:solidFill>
                <a:srgbClr val="7A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11560" y="4077072"/>
            <a:ext cx="4896544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Автор </a:t>
            </a:r>
            <a:r>
              <a:rPr lang="ru-RU" sz="2400" b="1" dirty="0" smtClean="0"/>
              <a:t>проекта:</a:t>
            </a:r>
            <a:endParaRPr lang="ru-RU" sz="2400" b="1" dirty="0" smtClean="0"/>
          </a:p>
          <a:p>
            <a:pPr algn="ctr"/>
            <a:endParaRPr lang="ru-RU" sz="1000" b="1" dirty="0" smtClean="0"/>
          </a:p>
          <a:p>
            <a:pPr algn="ctr"/>
            <a:r>
              <a:rPr lang="ru-RU" sz="2400" i="1" dirty="0" smtClean="0"/>
              <a:t>Трофимова Елена </a:t>
            </a:r>
            <a:r>
              <a:rPr lang="ru-RU" sz="2400" i="1" dirty="0" err="1" smtClean="0"/>
              <a:t>Наильевна</a:t>
            </a:r>
            <a:r>
              <a:rPr lang="ru-RU" sz="2400" i="1" dirty="0" smtClean="0"/>
              <a:t>, воспитатель МДОУ «Детский сад № 82 комбинированного вида»</a:t>
            </a:r>
            <a:endParaRPr lang="ru-RU" sz="2400" i="1" dirty="0"/>
          </a:p>
        </p:txBody>
      </p:sp>
      <p:pic>
        <p:nvPicPr>
          <p:cNvPr id="6" name="Picture 2" descr="C:\Users\Елена\Pictures\Мои рисунки\01_декор\6071\7.pn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2123728" y="492624"/>
            <a:ext cx="3168352" cy="641691"/>
          </a:xfrm>
          <a:prstGeom prst="rect">
            <a:avLst/>
          </a:prstGeom>
          <a:noFill/>
        </p:spPr>
      </p:pic>
      <p:pic>
        <p:nvPicPr>
          <p:cNvPr id="7" name="Picture 2" descr="C:\Users\Елена\Pictures\Мои рисунки\01_декор\6071\7.pn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 flipV="1">
            <a:off x="2125967" y="2924944"/>
            <a:ext cx="3168352" cy="64169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>
                <a:solidFill>
                  <a:srgbClr val="7A0000"/>
                </a:solidFill>
              </a:rPr>
              <a:t>Речевое развитие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7664" y="1387321"/>
            <a:ext cx="3168352" cy="316835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2040" y="2996952"/>
            <a:ext cx="3253976" cy="3258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5206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19672" y="476672"/>
            <a:ext cx="7067128" cy="940966"/>
          </a:xfrm>
        </p:spPr>
        <p:txBody>
          <a:bodyPr>
            <a:normAutofit/>
          </a:bodyPr>
          <a:lstStyle/>
          <a:p>
            <a:r>
              <a:rPr lang="ru-RU" sz="3200" dirty="0" smtClean="0">
                <a:solidFill>
                  <a:srgbClr val="7A0000"/>
                </a:solidFill>
              </a:rPr>
              <a:t>3. Заключительный этап</a:t>
            </a:r>
            <a:endParaRPr lang="ru-RU" sz="3200" dirty="0">
              <a:solidFill>
                <a:srgbClr val="7A000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8582" y="1266167"/>
            <a:ext cx="3363831" cy="252287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8567" y="3933056"/>
            <a:ext cx="3413846" cy="256038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1036" y="3942586"/>
            <a:ext cx="2550855" cy="255085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1266167"/>
            <a:ext cx="2593585" cy="2593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8309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dirty="0" smtClean="0">
                <a:solidFill>
                  <a:srgbClr val="7A0000"/>
                </a:solidFill>
              </a:rPr>
              <a:t>Работа с родителями</a:t>
            </a:r>
            <a:endParaRPr lang="ru-RU" sz="4000" dirty="0">
              <a:solidFill>
                <a:srgbClr val="7A00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331640" y="1268761"/>
            <a:ext cx="770485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srgbClr val="7A0000"/>
                </a:solidFill>
              </a:rPr>
              <a:t>Помощь родителей в пополнении книжного уголка сказками, загадками.</a:t>
            </a:r>
          </a:p>
        </p:txBody>
      </p:sp>
      <p:pic>
        <p:nvPicPr>
          <p:cNvPr id="5" name="Рисунок 4" descr="XXrFMFvYrpM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19672" y="2129325"/>
            <a:ext cx="2386225" cy="4248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1981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1339196"/>
            <a:ext cx="3089920" cy="2317440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7A0000"/>
                </a:solidFill>
              </a:rPr>
              <a:t>Работа с педагогами</a:t>
            </a:r>
            <a:endParaRPr lang="ru-RU" sz="3200" b="1" dirty="0">
              <a:solidFill>
                <a:srgbClr val="7A000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3861048"/>
            <a:ext cx="3113923" cy="233544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1772816"/>
            <a:ext cx="2917525" cy="3890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20361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475656" y="274638"/>
            <a:ext cx="6984776" cy="1354162"/>
          </a:xfrm>
        </p:spPr>
        <p:txBody>
          <a:bodyPr>
            <a:normAutofit fontScale="90000"/>
          </a:bodyPr>
          <a:lstStyle/>
          <a:p>
            <a:pPr algn="just"/>
            <a:r>
              <a:rPr lang="ru-RU" sz="2800" i="1" dirty="0" smtClean="0">
                <a:solidFill>
                  <a:srgbClr val="002060"/>
                </a:solidFill>
              </a:rPr>
              <a:t/>
            </a:r>
            <a:br>
              <a:rPr lang="ru-RU" sz="2800" i="1" dirty="0" smtClean="0">
                <a:solidFill>
                  <a:srgbClr val="002060"/>
                </a:solidFill>
              </a:rPr>
            </a:br>
            <a:r>
              <a:rPr lang="ru-RU" sz="2800" i="1" dirty="0">
                <a:solidFill>
                  <a:srgbClr val="002060"/>
                </a:solidFill>
              </a:rPr>
              <a:t/>
            </a:r>
            <a:br>
              <a:rPr lang="ru-RU" sz="2800" i="1" dirty="0">
                <a:solidFill>
                  <a:srgbClr val="002060"/>
                </a:solidFill>
              </a:rPr>
            </a:br>
            <a:r>
              <a:rPr lang="ru-RU" sz="2800" i="1" dirty="0" smtClean="0">
                <a:solidFill>
                  <a:srgbClr val="002060"/>
                </a:solidFill>
              </a:rPr>
              <a:t/>
            </a:r>
            <a:br>
              <a:rPr lang="ru-RU" sz="2800" i="1" dirty="0" smtClean="0">
                <a:solidFill>
                  <a:srgbClr val="002060"/>
                </a:solidFill>
              </a:rPr>
            </a:br>
            <a:r>
              <a:rPr lang="ru-RU" sz="2800" i="1" dirty="0">
                <a:solidFill>
                  <a:srgbClr val="002060"/>
                </a:solidFill>
              </a:rPr>
              <a:t/>
            </a:r>
            <a:br>
              <a:rPr lang="ru-RU" sz="2800" i="1" dirty="0">
                <a:solidFill>
                  <a:srgbClr val="002060"/>
                </a:solidFill>
              </a:rPr>
            </a:br>
            <a:r>
              <a:rPr lang="ru-RU" sz="2800" i="1" dirty="0" smtClean="0">
                <a:solidFill>
                  <a:srgbClr val="002060"/>
                </a:solidFill>
              </a:rPr>
              <a:t>    </a:t>
            </a:r>
            <a:r>
              <a:rPr lang="ru-RU" sz="2200" b="1" i="1" dirty="0" smtClean="0">
                <a:solidFill>
                  <a:srgbClr val="002060"/>
                </a:solidFill>
              </a:rPr>
              <a:t>И </a:t>
            </a:r>
            <a:r>
              <a:rPr lang="ru-RU" sz="2200" b="1" i="1" dirty="0">
                <a:solidFill>
                  <a:srgbClr val="002060"/>
                </a:solidFill>
              </a:rPr>
              <a:t>еще. В буквальном смысле слова призываю вас: читайте детям сказки на ночь! Обсуждайте их! Поверьте, особый настрой перед сном способствует более полному восприятию прочитанного, дает время на обдумывание затронутых в разговоре тем, лучше закладывается в подсознание ребенка. </a:t>
            </a:r>
            <a:br>
              <a:rPr lang="ru-RU" sz="2200" b="1" i="1" dirty="0">
                <a:solidFill>
                  <a:srgbClr val="002060"/>
                </a:solidFill>
              </a:rPr>
            </a:br>
            <a:endParaRPr lang="ru-RU" sz="22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9672" y="2594922"/>
            <a:ext cx="3206215" cy="155415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5656" y="4514285"/>
            <a:ext cx="3250088" cy="187611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47278" y="2594922"/>
            <a:ext cx="2952328" cy="196821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39266" y="4626238"/>
            <a:ext cx="3168352" cy="1748212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19672" y="836712"/>
            <a:ext cx="6768752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rgbClr val="0070C0"/>
                </a:solidFill>
              </a:rPr>
              <a:t>Когда у Вас не ладятся отношения с сослуживцами, задумайтесь, на какую сказочную ситуацию это похоже и каким образом она разрешалась героями </a:t>
            </a:r>
          </a:p>
          <a:p>
            <a:pPr algn="ctr"/>
            <a:r>
              <a:rPr lang="ru-RU" sz="3200" b="1" dirty="0">
                <a:solidFill>
                  <a:srgbClr val="0070C0"/>
                </a:solidFill>
              </a:rPr>
              <a:t>в сказке… </a:t>
            </a:r>
          </a:p>
          <a:p>
            <a:pPr algn="ctr"/>
            <a:r>
              <a:rPr lang="ru-RU" sz="3200" b="1" dirty="0">
                <a:solidFill>
                  <a:srgbClr val="0070C0"/>
                </a:solidFill>
              </a:rPr>
              <a:t>Секреты Вашего счастья – в Ваших руках, и все мудрецы мира не смогут Вас научить так, как это сделаете Вы сами, отыскав ключик к своей душе! </a:t>
            </a:r>
          </a:p>
        </p:txBody>
      </p:sp>
    </p:spTree>
    <p:extLst>
      <p:ext uri="{BB962C8B-B14F-4D97-AF65-F5344CB8AC3E}">
        <p14:creationId xmlns:p14="http://schemas.microsoft.com/office/powerpoint/2010/main" val="13000230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1"/>
          <p:cNvSpPr>
            <a:spLocks noGrp="1"/>
          </p:cNvSpPr>
          <p:nvPr>
            <p:ph type="title"/>
          </p:nvPr>
        </p:nvSpPr>
        <p:spPr>
          <a:xfrm>
            <a:off x="1403648" y="274638"/>
            <a:ext cx="6984776" cy="2722314"/>
          </a:xfrm>
        </p:spPr>
        <p:txBody>
          <a:bodyPr>
            <a:noAutofit/>
          </a:bodyPr>
          <a:lstStyle/>
          <a:p>
            <a:pPr algn="just"/>
            <a:r>
              <a:rPr lang="ru-RU" sz="2000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000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dirty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000" dirty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У сказки </a:t>
            </a:r>
            <a:r>
              <a:rPr lang="ru-RU" sz="2000" dirty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есть счастливая возможность перелететь через пропасти,  охватывать бесконечные пространства, сталкивать различные времена, сочетать самые крупные вещи с вещами самыми маленькими, преодолевать непреодолимые  препятствия. Если сказка  потеряет  свой великий оптимизм, она сразу лишится всего: и мудрости, и чувства справедливости ,  и  дара воображения,  и предвидения.                  </a:t>
            </a:r>
            <a:r>
              <a:rPr lang="ru-RU" sz="2000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</a:t>
            </a:r>
            <a:br>
              <a:rPr lang="ru-RU" sz="2000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dirty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                                                </a:t>
            </a:r>
            <a:br>
              <a:rPr lang="ru-RU" sz="2000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dirty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                                                     С.Я. Маршак</a:t>
            </a:r>
            <a:endParaRPr lang="ru-RU" sz="2000" dirty="0">
              <a:solidFill>
                <a:srgbClr val="CC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5776" y="3356992"/>
            <a:ext cx="4320480" cy="303632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1547664" y="548680"/>
            <a:ext cx="6336704" cy="706090"/>
          </a:xfrm>
        </p:spPr>
        <p:txBody>
          <a:bodyPr>
            <a:noAutofit/>
          </a:bodyPr>
          <a:lstStyle/>
          <a:p>
            <a:pPr marL="285750" indent="-285750" algn="l">
              <a:buFont typeface="Wingdings" panose="05000000000000000000" pitchFamily="2" charset="2"/>
              <a:buChar char="ü"/>
            </a:pPr>
            <a:r>
              <a:rPr lang="ru-RU" sz="1400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1400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1400" dirty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1400" dirty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1400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1400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1400" dirty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1400" dirty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1400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1400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1400" dirty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1400" dirty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1400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1400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1400" dirty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1400" dirty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1400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1400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1400" dirty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1400" dirty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1400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1400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1400" dirty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1400" dirty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1400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1400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1400" dirty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1400" dirty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1400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1400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1400" dirty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1400" dirty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1400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1400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1400" dirty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1400" dirty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1400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1400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1400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1400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1400" dirty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1400" dirty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1400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1400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1400" dirty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1400" dirty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1400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1400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800" b="1" dirty="0" smtClean="0">
                <a:solidFill>
                  <a:srgbClr val="7A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цель : </a:t>
            </a:r>
            <a:r>
              <a:rPr lang="ru-RU" sz="2400" dirty="0" smtClean="0">
                <a:solidFill>
                  <a:srgbClr val="7A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Развитие </a:t>
            </a:r>
            <a:r>
              <a:rPr lang="ru-RU" sz="2400" dirty="0">
                <a:solidFill>
                  <a:srgbClr val="7A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творческих способностей детей дошкольного возраста посредством сказкотерапии.</a:t>
            </a:r>
            <a:r>
              <a:rPr lang="ru-RU" sz="1400" dirty="0">
                <a:solidFill>
                  <a:srgbClr val="7A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1400" dirty="0">
                <a:solidFill>
                  <a:srgbClr val="7A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800" b="1" dirty="0">
                <a:solidFill>
                  <a:srgbClr val="7A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Задачи:</a:t>
            </a:r>
            <a:r>
              <a:rPr lang="ru-RU" sz="1400" dirty="0">
                <a:solidFill>
                  <a:srgbClr val="7A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1400" dirty="0">
                <a:solidFill>
                  <a:srgbClr val="7A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b="1" dirty="0">
                <a:solidFill>
                  <a:srgbClr val="7A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Образовательные</a:t>
            </a:r>
            <a:r>
              <a:rPr lang="ru-RU" sz="2000" b="1" dirty="0" smtClean="0">
                <a:solidFill>
                  <a:srgbClr val="7A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  <a:r>
              <a:rPr lang="ru-RU" sz="2000" dirty="0" smtClean="0">
                <a:solidFill>
                  <a:srgbClr val="7A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000" dirty="0" smtClean="0">
                <a:solidFill>
                  <a:srgbClr val="7A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1400" dirty="0" smtClean="0">
                <a:solidFill>
                  <a:srgbClr val="7A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</a:t>
            </a:r>
            <a:r>
              <a:rPr lang="ru-RU" sz="1600" dirty="0" smtClean="0">
                <a:solidFill>
                  <a:srgbClr val="7A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формирование </a:t>
            </a:r>
            <a:r>
              <a:rPr lang="ru-RU" sz="1600" dirty="0">
                <a:solidFill>
                  <a:srgbClr val="7A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понимания эмоционального состояния героев сказок и своего собственного; </a:t>
            </a:r>
            <a:br>
              <a:rPr lang="ru-RU" sz="1600" dirty="0">
                <a:solidFill>
                  <a:srgbClr val="7A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1600" dirty="0" smtClean="0">
                <a:solidFill>
                  <a:srgbClr val="7A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формирование </a:t>
            </a:r>
            <a:r>
              <a:rPr lang="ru-RU" sz="1600" dirty="0">
                <a:solidFill>
                  <a:srgbClr val="7A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практических навыков и умений двигательного воображения</a:t>
            </a:r>
            <a:br>
              <a:rPr lang="ru-RU" sz="1600" dirty="0">
                <a:solidFill>
                  <a:srgbClr val="7A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b="1" dirty="0">
                <a:solidFill>
                  <a:srgbClr val="7A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Развивающие:</a:t>
            </a:r>
            <a:r>
              <a:rPr lang="ru-RU" sz="1400" b="1" dirty="0">
                <a:solidFill>
                  <a:srgbClr val="7A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1400" b="1" dirty="0">
                <a:solidFill>
                  <a:srgbClr val="7A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1600" dirty="0" smtClean="0">
                <a:solidFill>
                  <a:srgbClr val="7A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развитие </a:t>
            </a:r>
            <a:r>
              <a:rPr lang="ru-RU" sz="1600" dirty="0">
                <a:solidFill>
                  <a:srgbClr val="7A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навыков выразительной и эмоциональной передачи игровых и сказочных образов;</a:t>
            </a:r>
            <a:br>
              <a:rPr lang="ru-RU" sz="1600" dirty="0">
                <a:solidFill>
                  <a:srgbClr val="7A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1600" dirty="0" smtClean="0">
                <a:solidFill>
                  <a:srgbClr val="7A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развитие </a:t>
            </a:r>
            <a:r>
              <a:rPr lang="ru-RU" sz="1600" dirty="0">
                <a:solidFill>
                  <a:srgbClr val="7A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детского творчества в различных видах деятельности (продуктивная, речевая, художественная, игровая);</a:t>
            </a:r>
            <a:br>
              <a:rPr lang="ru-RU" sz="1600" dirty="0">
                <a:solidFill>
                  <a:srgbClr val="7A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1600" dirty="0" smtClean="0">
                <a:solidFill>
                  <a:srgbClr val="7A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совершенствование </a:t>
            </a:r>
            <a:r>
              <a:rPr lang="ru-RU" sz="1600" dirty="0">
                <a:solidFill>
                  <a:srgbClr val="7A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навыков связной (диалогической, монологической) речи детей</a:t>
            </a:r>
            <a:br>
              <a:rPr lang="ru-RU" sz="1600" dirty="0">
                <a:solidFill>
                  <a:srgbClr val="7A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b="1" dirty="0">
                <a:solidFill>
                  <a:srgbClr val="7A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Воспитательные:</a:t>
            </a:r>
            <a:r>
              <a:rPr lang="ru-RU" sz="1400" dirty="0">
                <a:solidFill>
                  <a:srgbClr val="7A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1400" dirty="0">
                <a:solidFill>
                  <a:srgbClr val="7A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1400" dirty="0" smtClean="0">
                <a:solidFill>
                  <a:srgbClr val="7A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</a:t>
            </a:r>
            <a:r>
              <a:rPr lang="ru-RU" sz="1600" dirty="0" smtClean="0">
                <a:solidFill>
                  <a:srgbClr val="7A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воспитание  </a:t>
            </a:r>
            <a:r>
              <a:rPr lang="ru-RU" sz="1600" dirty="0">
                <a:solidFill>
                  <a:srgbClr val="7A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интереса к сказкам;</a:t>
            </a:r>
            <a:br>
              <a:rPr lang="ru-RU" sz="1600" dirty="0">
                <a:solidFill>
                  <a:srgbClr val="7A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1600" dirty="0" smtClean="0">
                <a:solidFill>
                  <a:srgbClr val="7A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-воспитание </a:t>
            </a:r>
            <a:r>
              <a:rPr lang="ru-RU" sz="1600" dirty="0">
                <a:solidFill>
                  <a:srgbClr val="7A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умения совместно работать над постановкой, выступать вместе с коллективом сверстников.</a:t>
            </a:r>
            <a:br>
              <a:rPr lang="ru-RU" sz="1600" dirty="0">
                <a:solidFill>
                  <a:srgbClr val="7A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sz="1600" dirty="0">
              <a:solidFill>
                <a:srgbClr val="7A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1547664" y="1484784"/>
            <a:ext cx="5976664" cy="4824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eaLnBrk="0" hangingPunct="0">
              <a:spcBef>
                <a:spcPct val="20000"/>
              </a:spcBef>
              <a:buSzPct val="75000"/>
            </a:pPr>
            <a:endParaRPr lang="ru-RU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698370" y="4293096"/>
            <a:ext cx="7772400" cy="1362075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dirty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dirty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dirty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dirty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dirty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dirty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dirty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dirty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sz="1800" dirty="0">
              <a:solidFill>
                <a:srgbClr val="CC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Содержимое 5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ctr">
              <a:spcBef>
                <a:spcPts val="0"/>
              </a:spcBef>
              <a:buNone/>
            </a:pPr>
            <a:endParaRPr lang="ru-RU" sz="2800" b="1" i="1" dirty="0" smtClean="0"/>
          </a:p>
          <a:p>
            <a:pPr algn="ctr">
              <a:spcBef>
                <a:spcPts val="0"/>
              </a:spcBef>
              <a:buNone/>
            </a:pPr>
            <a:endParaRPr lang="ru-RU" sz="1400" b="1" i="1" dirty="0" smtClean="0"/>
          </a:p>
        </p:txBody>
      </p:sp>
      <p:sp>
        <p:nvSpPr>
          <p:cNvPr id="2" name="Прямоугольник 1"/>
          <p:cNvSpPr/>
          <p:nvPr/>
        </p:nvSpPr>
        <p:spPr>
          <a:xfrm>
            <a:off x="827584" y="404664"/>
            <a:ext cx="748883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ЭТАПЫ РАБОТЫ НАД ПРОЕКТОМ:</a:t>
            </a:r>
            <a:endParaRPr lang="ru-RU" sz="32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827584" y="1124744"/>
            <a:ext cx="748883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7A0000"/>
                </a:solidFill>
              </a:rPr>
              <a:t>1  этап. Организационно-подготовительный.</a:t>
            </a:r>
          </a:p>
          <a:p>
            <a:r>
              <a:rPr lang="ru-RU" dirty="0">
                <a:solidFill>
                  <a:srgbClr val="7A0000"/>
                </a:solidFill>
              </a:rPr>
              <a:t>Составление плана работы. </a:t>
            </a:r>
          </a:p>
          <a:p>
            <a:r>
              <a:rPr lang="ru-RU" dirty="0">
                <a:solidFill>
                  <a:srgbClr val="7A0000"/>
                </a:solidFill>
              </a:rPr>
              <a:t>Подбор информации по теме.</a:t>
            </a:r>
          </a:p>
          <a:p>
            <a:r>
              <a:rPr lang="ru-RU" dirty="0">
                <a:solidFill>
                  <a:srgbClr val="7A0000"/>
                </a:solidFill>
              </a:rPr>
              <a:t>Анализ знаний детей сказок;</a:t>
            </a:r>
          </a:p>
          <a:p>
            <a:r>
              <a:rPr lang="ru-RU" dirty="0">
                <a:solidFill>
                  <a:srgbClr val="7A0000"/>
                </a:solidFill>
              </a:rPr>
              <a:t>Подбор информационных ресурсов для проекта </a:t>
            </a:r>
            <a:r>
              <a:rPr lang="ru-RU" dirty="0" smtClean="0">
                <a:solidFill>
                  <a:srgbClr val="7A0000"/>
                </a:solidFill>
              </a:rPr>
              <a:t>(воспитатель); </a:t>
            </a:r>
          </a:p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827583" y="2690336"/>
            <a:ext cx="3816425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solidFill>
                  <a:srgbClr val="7A0000"/>
                </a:solidFill>
              </a:rPr>
              <a:t>Цель:</a:t>
            </a:r>
            <a:r>
              <a:rPr lang="ru-RU" dirty="0">
                <a:solidFill>
                  <a:srgbClr val="7A0000"/>
                </a:solidFill>
              </a:rPr>
              <a:t> изучить методическую литературу по теме, проанализировать знание сказок детьми, подготовить электронные версии сказок, иллюстрированные книги по русским народным  сказкам.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3185" y="3322902"/>
            <a:ext cx="3457407" cy="294688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395536" y="476672"/>
            <a:ext cx="8208912" cy="864096"/>
          </a:xfrm>
        </p:spPr>
        <p:txBody>
          <a:bodyPr>
            <a:normAutofit fontScale="90000"/>
          </a:bodyPr>
          <a:lstStyle/>
          <a:p>
            <a:r>
              <a:rPr lang="ru-RU" sz="3100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3100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100" dirty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3100" dirty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100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3100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100" b="1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 </a:t>
            </a:r>
            <a:r>
              <a:rPr lang="ru-RU" sz="3100" b="1" dirty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этап. Практический.</a:t>
            </a:r>
            <a:br>
              <a:rPr lang="ru-RU" sz="3100" b="1" dirty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100" dirty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Реализация проекта через образовательные области.</a:t>
            </a:r>
            <a:br>
              <a:rPr lang="ru-RU" sz="3100" dirty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100" dirty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Социально коммуникативное развитие. </a:t>
            </a:r>
            <a:r>
              <a:rPr lang="ru-RU" dirty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dirty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dirty="0">
              <a:solidFill>
                <a:srgbClr val="CC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Содержимое 5"/>
          <p:cNvSpPr txBox="1">
            <a:spLocks/>
          </p:cNvSpPr>
          <p:nvPr/>
        </p:nvSpPr>
        <p:spPr>
          <a:xfrm>
            <a:off x="899592" y="1556792"/>
            <a:ext cx="7416824" cy="47525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2417" y="2060848"/>
            <a:ext cx="3889585" cy="259102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60032" y="3490259"/>
            <a:ext cx="3888432" cy="271702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624" y="1124744"/>
            <a:ext cx="7499176" cy="292894"/>
          </a:xfrm>
        </p:spPr>
        <p:txBody>
          <a:bodyPr>
            <a:noAutofit/>
          </a:bodyPr>
          <a:lstStyle/>
          <a:p>
            <a:r>
              <a:rPr lang="ru-RU" sz="3200" b="1" dirty="0">
                <a:solidFill>
                  <a:srgbClr val="7A0000"/>
                </a:solidFill>
              </a:rPr>
              <a:t>Художественно – эстетическое развитие</a:t>
            </a:r>
            <a:br>
              <a:rPr lang="ru-RU" sz="3200" b="1" dirty="0">
                <a:solidFill>
                  <a:srgbClr val="7A0000"/>
                </a:solidFill>
              </a:rPr>
            </a:br>
            <a:endParaRPr lang="ru-RU" sz="3200" b="1" dirty="0">
              <a:solidFill>
                <a:srgbClr val="7A00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584" y="1615848"/>
            <a:ext cx="3240465" cy="247079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0032" y="4171602"/>
            <a:ext cx="3329091" cy="230888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8653" y="4229318"/>
            <a:ext cx="3170798" cy="225117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40424" y="1602493"/>
            <a:ext cx="3168306" cy="2384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0555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9832" y="620688"/>
            <a:ext cx="3170195" cy="238374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2974" y="3262706"/>
            <a:ext cx="3761955" cy="263018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60032" y="3223839"/>
            <a:ext cx="3528392" cy="2639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8127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9632" y="274638"/>
            <a:ext cx="7427168" cy="1143000"/>
          </a:xfrm>
        </p:spPr>
        <p:txBody>
          <a:bodyPr>
            <a:noAutofit/>
          </a:bodyPr>
          <a:lstStyle/>
          <a:p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3200" dirty="0" smtClean="0">
                <a:solidFill>
                  <a:srgbClr val="7A0000"/>
                </a:solidFill>
              </a:rPr>
              <a:t>Познавательной </a:t>
            </a:r>
            <a:r>
              <a:rPr lang="ru-RU" sz="3200" dirty="0">
                <a:solidFill>
                  <a:srgbClr val="7A0000"/>
                </a:solidFill>
              </a:rPr>
              <a:t>развитие</a:t>
            </a:r>
            <a:br>
              <a:rPr lang="ru-RU" sz="3200" dirty="0">
                <a:solidFill>
                  <a:srgbClr val="7A0000"/>
                </a:solidFill>
              </a:rPr>
            </a:br>
            <a:r>
              <a:rPr lang="ru-RU" sz="3200" dirty="0">
                <a:solidFill>
                  <a:srgbClr val="7A0000"/>
                </a:solidFill>
              </a:rPr>
              <a:t>Рассматривание иллюстраций к сказкам.</a:t>
            </a:r>
            <a:br>
              <a:rPr lang="ru-RU" sz="3200" dirty="0">
                <a:solidFill>
                  <a:srgbClr val="7A0000"/>
                </a:solidFill>
              </a:rPr>
            </a:br>
            <a:endParaRPr lang="ru-RU" sz="3200" dirty="0">
              <a:solidFill>
                <a:srgbClr val="7A00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9752" y="1417638"/>
            <a:ext cx="4925995" cy="4932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7727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48680"/>
            <a:ext cx="8229600" cy="868958"/>
          </a:xfrm>
        </p:spPr>
        <p:txBody>
          <a:bodyPr>
            <a:normAutofit fontScale="90000"/>
          </a:bodyPr>
          <a:lstStyle/>
          <a:p>
            <a:r>
              <a:rPr lang="ru-RU" dirty="0">
                <a:solidFill>
                  <a:srgbClr val="7A0000"/>
                </a:solidFill>
              </a:rPr>
              <a:t>Физическое развитие</a:t>
            </a:r>
            <a:br>
              <a:rPr lang="ru-RU" dirty="0">
                <a:solidFill>
                  <a:srgbClr val="7A0000"/>
                </a:solidFill>
              </a:rPr>
            </a:br>
            <a:endParaRPr lang="ru-RU" dirty="0">
              <a:solidFill>
                <a:srgbClr val="7A00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3648" y="1052736"/>
            <a:ext cx="3962743" cy="295072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47392" y="3356992"/>
            <a:ext cx="4032448" cy="3024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7480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Другая 67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6C0000"/>
      </a:hlink>
      <a:folHlink>
        <a:srgbClr val="974806"/>
      </a:folHlink>
    </a:clrScheme>
    <a:fontScheme name="Другая 1">
      <a:majorFont>
        <a:latin typeface="Times New Roman"/>
        <a:ea typeface=""/>
        <a:cs typeface="Times New Roman"/>
      </a:majorFont>
      <a:minorFont>
        <a:latin typeface="Times New Roman"/>
        <a:ea typeface=""/>
        <a:cs typeface="Times New Roma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696</TotalTime>
  <Words>166</Words>
  <Application>Microsoft Office PowerPoint</Application>
  <PresentationFormat>Экран (4:3)</PresentationFormat>
  <Paragraphs>27</Paragraphs>
  <Slides>15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9" baseType="lpstr">
      <vt:lpstr>Arial</vt:lpstr>
      <vt:lpstr>Times New Roman</vt:lpstr>
      <vt:lpstr>Wingdings</vt:lpstr>
      <vt:lpstr>Тема Office</vt:lpstr>
      <vt:lpstr>Развитие художественно-творческих способностей детей дошкольного возраста посредством сказкотерапии</vt:lpstr>
      <vt:lpstr>         У сказки есть счастливая возможность перелететь через пропасти,  охватывать бесконечные пространства, сталкивать различные времена, сочетать самые крупные вещи с вещами самыми маленькими, преодолевать непреодолимые  препятствия. Если сказка  потеряет  свой великий оптимизм, она сразу лишится всего: и мудрости, и чувства справедливости ,  и  дара воображения,  и предвидения.                                                                                                                                                                                                        С.Я. Маршак</vt:lpstr>
      <vt:lpstr>                        цель : Развитие творческих способностей детей дошкольного возраста посредством сказкотерапии. Задачи: Образовательные: - формирование понимания эмоционального состояния героев сказок и своего собственного;  - формирование практических навыков и умений двигательного воображения Развивающие: - развитие навыков выразительной и эмоциональной передачи игровых и сказочных образов; - развитие детского творчества в различных видах деятельности (продуктивная, речевая, художественная, игровая); - совершенствование навыков связной (диалогической, монологической) речи детей Воспитательные: -воспитание  интереса к сказкам; -воспитание умения совместно работать над постановкой, выступать вместе с коллективом сверстников. </vt:lpstr>
      <vt:lpstr>      </vt:lpstr>
      <vt:lpstr>   2 этап. Практический. Реализация проекта через образовательные области. Социально коммуникативное развитие.  </vt:lpstr>
      <vt:lpstr>Художественно – эстетическое развитие </vt:lpstr>
      <vt:lpstr>Презентация PowerPoint</vt:lpstr>
      <vt:lpstr> Познавательной развитие Рассматривание иллюстраций к сказкам. </vt:lpstr>
      <vt:lpstr>Физическое развитие </vt:lpstr>
      <vt:lpstr>Речевое развитие</vt:lpstr>
      <vt:lpstr>3. Заключительный этап</vt:lpstr>
      <vt:lpstr>Работа с родителями</vt:lpstr>
      <vt:lpstr>Работа с педагогами</vt:lpstr>
      <vt:lpstr>        И еще. В буквальном смысле слова призываю вас: читайте детям сказки на ночь! Обсуждайте их! Поверьте, особый настрой перед сном способствует более полному восприятию прочитанного, дает время на обдумывание затронутых в разговоре тем, лучше закладывается в подсознание ребенка.  </vt:lpstr>
      <vt:lpstr>Презентация PowerPoint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Название презентации</dc:title>
  <dc:creator>Елена</dc:creator>
  <cp:lastModifiedBy>1</cp:lastModifiedBy>
  <cp:revision>27</cp:revision>
  <dcterms:created xsi:type="dcterms:W3CDTF">2014-08-08T16:01:14Z</dcterms:created>
  <dcterms:modified xsi:type="dcterms:W3CDTF">2017-12-05T12:06:16Z</dcterms:modified>
</cp:coreProperties>
</file>