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56" r:id="rId2"/>
    <p:sldId id="338" r:id="rId3"/>
    <p:sldId id="308" r:id="rId4"/>
    <p:sldId id="348" r:id="rId5"/>
    <p:sldId id="335" r:id="rId6"/>
    <p:sldId id="319" r:id="rId7"/>
    <p:sldId id="328" r:id="rId8"/>
    <p:sldId id="304" r:id="rId9"/>
    <p:sldId id="359" r:id="rId10"/>
    <p:sldId id="360" r:id="rId11"/>
    <p:sldId id="358" r:id="rId12"/>
    <p:sldId id="370" r:id="rId13"/>
    <p:sldId id="371" r:id="rId14"/>
    <p:sldId id="265" r:id="rId15"/>
    <p:sldId id="266" r:id="rId16"/>
    <p:sldId id="364" r:id="rId17"/>
    <p:sldId id="372" r:id="rId18"/>
    <p:sldId id="305" r:id="rId19"/>
    <p:sldId id="354" r:id="rId20"/>
    <p:sldId id="355" r:id="rId21"/>
    <p:sldId id="349" r:id="rId22"/>
    <p:sldId id="309" r:id="rId23"/>
    <p:sldId id="346" r:id="rId24"/>
    <p:sldId id="368" r:id="rId25"/>
    <p:sldId id="352" r:id="rId26"/>
    <p:sldId id="298" r:id="rId27"/>
    <p:sldId id="341" r:id="rId28"/>
    <p:sldId id="374" r:id="rId29"/>
    <p:sldId id="361" r:id="rId30"/>
    <p:sldId id="320" r:id="rId31"/>
    <p:sldId id="357" r:id="rId32"/>
    <p:sldId id="306" r:id="rId33"/>
    <p:sldId id="369" r:id="rId34"/>
    <p:sldId id="310" r:id="rId35"/>
    <p:sldId id="343" r:id="rId36"/>
    <p:sldId id="344" r:id="rId37"/>
    <p:sldId id="322" r:id="rId38"/>
    <p:sldId id="326" r:id="rId39"/>
    <p:sldId id="321" r:id="rId40"/>
    <p:sldId id="345" r:id="rId41"/>
    <p:sldId id="311" r:id="rId42"/>
    <p:sldId id="285" r:id="rId43"/>
    <p:sldId id="362" r:id="rId44"/>
    <p:sldId id="312" r:id="rId45"/>
    <p:sldId id="290" r:id="rId46"/>
    <p:sldId id="365" r:id="rId47"/>
    <p:sldId id="296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19" autoAdjust="0"/>
    <p:restoredTop sz="94624" autoAdjust="0"/>
  </p:normalViewPr>
  <p:slideViewPr>
    <p:cSldViewPr>
      <p:cViewPr>
        <p:scale>
          <a:sx n="100" d="100"/>
          <a:sy n="100" d="100"/>
        </p:scale>
        <p:origin x="-504" y="-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50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1A559-7C90-4C8E-90C1-E23F512ECEE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7401AA-604A-46DB-9EB2-9EAACA8AF8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46C6-012B-4896-9F50-4466C92CC8E4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C727-02F3-4B87-BF9C-A405B51915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46C6-012B-4896-9F50-4466C92CC8E4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C727-02F3-4B87-BF9C-A405B51915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46C6-012B-4896-9F50-4466C92CC8E4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C727-02F3-4B87-BF9C-A405B51915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46C6-012B-4896-9F50-4466C92CC8E4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C727-02F3-4B87-BF9C-A405B51915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46C6-012B-4896-9F50-4466C92CC8E4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C727-02F3-4B87-BF9C-A405B51915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46C6-012B-4896-9F50-4466C92CC8E4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C727-02F3-4B87-BF9C-A405B51915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46C6-012B-4896-9F50-4466C92CC8E4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C727-02F3-4B87-BF9C-A405B51915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46C6-012B-4896-9F50-4466C92CC8E4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C727-02F3-4B87-BF9C-A405B51915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46C6-012B-4896-9F50-4466C92CC8E4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C727-02F3-4B87-BF9C-A405B51915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46C6-012B-4896-9F50-4466C92CC8E4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C727-02F3-4B87-BF9C-A405B51915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46C6-012B-4896-9F50-4466C92CC8E4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50DC727-02F3-4B87-BF9C-A405B519158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E0146C6-012B-4896-9F50-4466C92CC8E4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50DC727-02F3-4B87-BF9C-A405B5191583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500174"/>
            <a:ext cx="8643998" cy="5143536"/>
          </a:xfrm>
        </p:spPr>
        <p:txBody>
          <a:bodyPr>
            <a:normAutofit fontScale="55000" lnSpcReduction="20000"/>
          </a:bodyPr>
          <a:lstStyle/>
          <a:p>
            <a:pPr algn="ctr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5800" b="1" dirty="0" smtClean="0">
              <a:solidFill>
                <a:schemeClr val="tx2"/>
              </a:solidFill>
              <a:latin typeface="Georgia" pitchFamily="18" charset="0"/>
            </a:endParaRPr>
          </a:p>
          <a:p>
            <a:pPr algn="ctr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5800" b="1" dirty="0" smtClean="0">
                <a:solidFill>
                  <a:schemeClr val="tx2"/>
                </a:solidFill>
                <a:latin typeface="Georgia" pitchFamily="18" charset="0"/>
              </a:rPr>
              <a:t>Моисеевой Ирины Александровны</a:t>
            </a:r>
          </a:p>
          <a:p>
            <a:pPr algn="ctr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9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Gill Sans MT" pitchFamily="34" charset="0"/>
              </a:rPr>
              <a:t>воспитателя муниципального автономного                                                            дошкольного образовательного учреждения                                                                                                                              </a:t>
            </a:r>
            <a:r>
              <a:rPr lang="ru-RU" altLang="ru-RU" sz="33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Gill Sans MT" pitchFamily="34" charset="0"/>
              </a:rPr>
              <a:t>«Центр развития ребенка - детский сад №4» г.о. Саранск</a:t>
            </a:r>
          </a:p>
          <a:p>
            <a:pPr algn="l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 dirty="0" smtClean="0">
              <a:solidFill>
                <a:srgbClr val="000000"/>
              </a:solidFill>
              <a:latin typeface="Gill Sans MT" pitchFamily="34" charset="0"/>
            </a:endParaRPr>
          </a:p>
          <a:p>
            <a:pPr algn="l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9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ill Sans MT" pitchFamily="34" charset="0"/>
              </a:rPr>
              <a:t>Дата рождения: </a:t>
            </a:r>
            <a:r>
              <a:rPr lang="ru-RU" altLang="ru-RU" sz="2900" dirty="0" smtClean="0">
                <a:latin typeface="Gill Sans MT" pitchFamily="34" charset="0"/>
              </a:rPr>
              <a:t>27.07.1977г.</a:t>
            </a:r>
          </a:p>
          <a:p>
            <a:pPr algn="l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9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ill Sans MT" pitchFamily="34" charset="0"/>
              </a:rPr>
              <a:t>Профессиональное образование:  </a:t>
            </a:r>
            <a:r>
              <a:rPr lang="ru-RU" altLang="ru-RU" sz="2900" dirty="0" smtClean="0">
                <a:latin typeface="Gill Sans MT" pitchFamily="34" charset="0"/>
              </a:rPr>
              <a:t>высшее,                                                                                                    «МГПИ им. М. Е </a:t>
            </a:r>
            <a:r>
              <a:rPr lang="ru-RU" altLang="ru-RU" sz="2900" dirty="0" err="1" smtClean="0">
                <a:latin typeface="Gill Sans MT" pitchFamily="34" charset="0"/>
              </a:rPr>
              <a:t>Евсевьева</a:t>
            </a:r>
            <a:r>
              <a:rPr lang="ru-RU" altLang="ru-RU" sz="2900" dirty="0" smtClean="0">
                <a:latin typeface="Gill Sans MT" pitchFamily="34" charset="0"/>
              </a:rPr>
              <a:t>» 2009г.</a:t>
            </a:r>
          </a:p>
          <a:p>
            <a:pPr algn="l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9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ill Sans MT" pitchFamily="34" charset="0"/>
              </a:rPr>
              <a:t>Специальность: </a:t>
            </a:r>
            <a:r>
              <a:rPr lang="ru-RU" altLang="ru-RU" sz="2900" dirty="0" smtClean="0">
                <a:latin typeface="Gill Sans MT" pitchFamily="34" charset="0"/>
              </a:rPr>
              <a:t>«Музыкальное образование»                                                                                                учитель музыки </a:t>
            </a:r>
          </a:p>
          <a:p>
            <a:pPr algn="l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9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ill Sans MT" pitchFamily="34" charset="0"/>
              </a:rPr>
              <a:t>№ диплома: </a:t>
            </a:r>
            <a:r>
              <a:rPr lang="ru-RU" altLang="ru-RU" sz="2900" dirty="0" smtClean="0">
                <a:latin typeface="Gill Sans MT" pitchFamily="34" charset="0"/>
              </a:rPr>
              <a:t>ВСГ 2553326 </a:t>
            </a:r>
          </a:p>
          <a:p>
            <a:pPr algn="l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9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ill Sans MT" pitchFamily="34" charset="0"/>
              </a:rPr>
              <a:t>Стаж педагогической работы( </a:t>
            </a:r>
            <a:r>
              <a:rPr lang="ru-RU" altLang="ru-RU" sz="29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ill Sans MT" pitchFamily="34" charset="0"/>
              </a:rPr>
              <a:t>по специальности</a:t>
            </a:r>
            <a:r>
              <a:rPr lang="ru-RU" altLang="ru-RU" sz="29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ill Sans MT" pitchFamily="34" charset="0"/>
              </a:rPr>
              <a:t>):</a:t>
            </a:r>
            <a:r>
              <a:rPr lang="ru-RU" altLang="ru-RU" sz="29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ill Sans MT" pitchFamily="34" charset="0"/>
              </a:rPr>
              <a:t> </a:t>
            </a:r>
            <a:r>
              <a:rPr lang="ru-RU" altLang="ru-RU" sz="2900" dirty="0" smtClean="0">
                <a:latin typeface="Gill Sans MT" pitchFamily="34" charset="0"/>
              </a:rPr>
              <a:t>12 лет</a:t>
            </a:r>
          </a:p>
          <a:p>
            <a:pPr algn="l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9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ill Sans MT" pitchFamily="34" charset="0"/>
              </a:rPr>
              <a:t>Общий трудовой стаж:</a:t>
            </a:r>
            <a:r>
              <a:rPr lang="ru-RU" altLang="ru-RU" sz="29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ill Sans MT" pitchFamily="34" charset="0"/>
              </a:rPr>
              <a:t> </a:t>
            </a:r>
            <a:r>
              <a:rPr lang="ru-RU" altLang="ru-RU" sz="2900" dirty="0" smtClean="0">
                <a:latin typeface="Gill Sans MT" pitchFamily="34" charset="0"/>
              </a:rPr>
              <a:t>26 лет</a:t>
            </a:r>
          </a:p>
          <a:p>
            <a:pPr algn="l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9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ill Sans MT" pitchFamily="34" charset="0"/>
              </a:rPr>
              <a:t>Наличие квалификационной категории</a:t>
            </a:r>
            <a:r>
              <a:rPr lang="ru-RU" altLang="ru-RU" sz="29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ill Sans MT" pitchFamily="34" charset="0"/>
              </a:rPr>
              <a:t>: </a:t>
            </a:r>
            <a:r>
              <a:rPr lang="ru-RU" altLang="ru-RU" sz="2900" dirty="0" smtClean="0">
                <a:latin typeface="Gill Sans MT" pitchFamily="34" charset="0"/>
              </a:rPr>
              <a:t>первая</a:t>
            </a:r>
          </a:p>
          <a:p>
            <a:pPr algn="l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9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ill Sans MT" pitchFamily="34" charset="0"/>
              </a:rPr>
              <a:t>Дата последней аттестации: </a:t>
            </a:r>
            <a:r>
              <a:rPr lang="ru-RU" altLang="ru-RU" sz="2900" dirty="0" smtClean="0">
                <a:latin typeface="Gill Sans MT" pitchFamily="34" charset="0"/>
              </a:rPr>
              <a:t>17.05.2017г.                                                                                           Приказ Министерства образования РМ №428 от 22.05.2017г.</a:t>
            </a:r>
          </a:p>
          <a:p>
            <a:pPr algn="l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 smtClean="0">
                <a:latin typeface="Gill Sans MT" pitchFamily="34" charset="0"/>
              </a:rPr>
              <a:t> </a:t>
            </a:r>
          </a:p>
          <a:p>
            <a:pPr algn="l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 dirty="0">
              <a:solidFill>
                <a:schemeClr val="accent3">
                  <a:lumMod val="60000"/>
                  <a:lumOff val="40000"/>
                </a:schemeClr>
              </a:solidFill>
              <a:latin typeface="Gill Sans MT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545232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200" dirty="0" smtClean="0">
                <a:solidFill>
                  <a:schemeClr val="tx1"/>
                </a:solidFill>
                <a:latin typeface="Gill Sans MT" pitchFamily="34" charset="0"/>
                <a:ea typeface="MS Gothic" pitchFamily="49" charset="-128"/>
              </a:rPr>
              <a:t>Министерство образования Республики Мордовия</a:t>
            </a:r>
            <a:r>
              <a:rPr lang="ru-RU" altLang="ru-RU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Gill Sans MT" pitchFamily="34" charset="0"/>
                <a:ea typeface="MS Gothic" pitchFamily="49" charset="-128"/>
              </a:rPr>
              <a:t/>
            </a:r>
            <a:br>
              <a:rPr lang="ru-RU" altLang="ru-RU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Gill Sans MT" pitchFamily="34" charset="0"/>
                <a:ea typeface="MS Gothic" pitchFamily="49" charset="-128"/>
              </a:rPr>
            </a:br>
            <a:r>
              <a:rPr lang="ru-RU" altLang="ru-RU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Gill Sans MT" pitchFamily="34" charset="0"/>
                <a:ea typeface="MS Gothic" pitchFamily="49" charset="-128"/>
              </a:rPr>
              <a:t>Портфолио</a:t>
            </a:r>
            <a:endParaRPr lang="ru-RU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6" name="Picture 2" descr="D:\Desktop\портф.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12" y="3143248"/>
            <a:ext cx="2714644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Вестни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214290"/>
            <a:ext cx="4214842" cy="6500858"/>
          </a:xfrm>
          <a:prstGeom prst="rect">
            <a:avLst/>
          </a:prstGeom>
          <a:noFill/>
        </p:spPr>
      </p:pic>
      <p:pic>
        <p:nvPicPr>
          <p:cNvPr id="2" name="Picture 2" descr="D:\Desktop\журнал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310041" cy="3357586"/>
          </a:xfrm>
          <a:prstGeom prst="rect">
            <a:avLst/>
          </a:prstGeom>
          <a:noFill/>
        </p:spPr>
      </p:pic>
      <p:pic>
        <p:nvPicPr>
          <p:cNvPr id="1027" name="Picture 3" descr="D:\Desktop\журнал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3571876"/>
            <a:ext cx="4286280" cy="3143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журнал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4714908" cy="3200448"/>
          </a:xfrm>
          <a:prstGeom prst="rect">
            <a:avLst/>
          </a:prstGeom>
          <a:noFill/>
        </p:spPr>
      </p:pic>
      <p:pic>
        <p:nvPicPr>
          <p:cNvPr id="3" name="Picture 3" descr="D:\Desktop\журнал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42852"/>
            <a:ext cx="4071966" cy="3143272"/>
          </a:xfrm>
          <a:prstGeom prst="rect">
            <a:avLst/>
          </a:prstGeom>
          <a:noFill/>
        </p:spPr>
      </p:pic>
      <p:pic>
        <p:nvPicPr>
          <p:cNvPr id="4" name="Picture 4" descr="D:\Desktop\журнал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3429000"/>
            <a:ext cx="2630516" cy="3429000"/>
          </a:xfrm>
          <a:prstGeom prst="rect">
            <a:avLst/>
          </a:prstGeom>
          <a:noFill/>
        </p:spPr>
      </p:pic>
      <p:pic>
        <p:nvPicPr>
          <p:cNvPr id="5" name="Picture 5" descr="D:\Desktop\журнал6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48" y="3429000"/>
            <a:ext cx="2976577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Вестник титульни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2928958" cy="3849728"/>
          </a:xfrm>
          <a:prstGeom prst="rect">
            <a:avLst/>
          </a:prstGeom>
          <a:noFill/>
        </p:spPr>
      </p:pic>
      <p:pic>
        <p:nvPicPr>
          <p:cNvPr id="1028" name="Picture 4" descr="D:\Desktop\Вестник титульник 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571480"/>
            <a:ext cx="2928958" cy="3857652"/>
          </a:xfrm>
          <a:prstGeom prst="rect">
            <a:avLst/>
          </a:prstGeom>
          <a:noFill/>
        </p:spPr>
      </p:pic>
      <p:pic>
        <p:nvPicPr>
          <p:cNvPr id="5" name="Picture 2" descr="D:\Desktop\Вестник содержание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857232"/>
            <a:ext cx="2714644" cy="3857676"/>
          </a:xfrm>
          <a:prstGeom prst="rect">
            <a:avLst/>
          </a:prstGeom>
          <a:noFill/>
        </p:spPr>
      </p:pic>
      <p:pic>
        <p:nvPicPr>
          <p:cNvPr id="1027" name="Picture 3" descr="D:\Desktop\Вестник ДО ноябрь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3429000"/>
            <a:ext cx="4857784" cy="32861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Desktop\Вестник статья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3"/>
            <a:ext cx="3000396" cy="3857651"/>
          </a:xfrm>
          <a:prstGeom prst="rect">
            <a:avLst/>
          </a:prstGeom>
          <a:noFill/>
        </p:spPr>
      </p:pic>
      <p:pic>
        <p:nvPicPr>
          <p:cNvPr id="2052" name="Picture 4" descr="D:\Desktop\Вестнник статья 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1142984"/>
            <a:ext cx="2928958" cy="4357718"/>
          </a:xfrm>
          <a:prstGeom prst="rect">
            <a:avLst/>
          </a:prstGeom>
          <a:noFill/>
        </p:spPr>
      </p:pic>
      <p:pic>
        <p:nvPicPr>
          <p:cNvPr id="2053" name="Picture 5" descr="D:\Desktop\Вестник статья 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02268" y="2000240"/>
            <a:ext cx="3327450" cy="4572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88640"/>
            <a:ext cx="7772400" cy="1584176"/>
          </a:xfrm>
        </p:spPr>
        <p:txBody>
          <a:bodyPr/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4.Результаты участия  воспитанников в: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1916832"/>
            <a:ext cx="7772400" cy="4248472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ru-RU" sz="4200" b="1" dirty="0" smtClean="0">
                <a:latin typeface="Times New Roman" pitchFamily="18" charset="0"/>
                <a:cs typeface="Times New Roman" pitchFamily="18" charset="0"/>
              </a:rPr>
              <a:t> конкурсах;</a:t>
            </a:r>
            <a:endParaRPr lang="ru-RU" sz="4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4200" b="1" dirty="0" smtClean="0">
                <a:latin typeface="Times New Roman" pitchFamily="18" charset="0"/>
                <a:cs typeface="Times New Roman" pitchFamily="18" charset="0"/>
              </a:rPr>
              <a:t> выставках;</a:t>
            </a:r>
            <a:endParaRPr lang="ru-RU" sz="4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4200" b="1" dirty="0" smtClean="0">
                <a:latin typeface="Times New Roman" pitchFamily="18" charset="0"/>
                <a:cs typeface="Times New Roman" pitchFamily="18" charset="0"/>
              </a:rPr>
              <a:t> турнирах;</a:t>
            </a:r>
            <a:endParaRPr lang="ru-RU" sz="4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4200" b="1" dirty="0" smtClean="0">
                <a:latin typeface="Times New Roman" pitchFamily="18" charset="0"/>
                <a:cs typeface="Times New Roman" pitchFamily="18" charset="0"/>
              </a:rPr>
              <a:t> соревнованиях;</a:t>
            </a:r>
            <a:endParaRPr lang="ru-RU" sz="4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4200" b="1" dirty="0" smtClean="0">
                <a:latin typeface="Times New Roman" pitchFamily="18" charset="0"/>
                <a:cs typeface="Times New Roman" pitchFamily="18" charset="0"/>
              </a:rPr>
              <a:t> акциях; </a:t>
            </a:r>
          </a:p>
          <a:p>
            <a:pPr algn="just"/>
            <a:r>
              <a:rPr lang="ru-RU" sz="4200" b="1" dirty="0" smtClean="0">
                <a:latin typeface="Times New Roman" pitchFamily="18" charset="0"/>
                <a:cs typeface="Times New Roman" pitchFamily="18" charset="0"/>
              </a:rPr>
              <a:t>фестивалях. </a:t>
            </a:r>
          </a:p>
          <a:p>
            <a:endParaRPr lang="ru-RU" b="1" dirty="0" smtClean="0"/>
          </a:p>
          <a:p>
            <a:r>
              <a:rPr lang="ru-RU" sz="4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Победы и призовые места в заочных/дистанционных мероприятиях в сети «Интернет»</a:t>
            </a:r>
          </a:p>
          <a:p>
            <a:endParaRPr lang="ru-RU" sz="4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ru-RU" sz="4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Победы и призовые места в очных республиканских мероприятиях</a:t>
            </a:r>
          </a:p>
          <a:p>
            <a:r>
              <a:rPr lang="ru-RU" sz="4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Победы и призовые места в очных российских мероприятиях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44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endParaRPr lang="ru-RU" sz="44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D:\Desktop\Дипломы Ирина\Весна 2017\24.04\Байшева Дарь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500042"/>
            <a:ext cx="2500330" cy="3500461"/>
          </a:xfrm>
          <a:prstGeom prst="rect">
            <a:avLst/>
          </a:prstGeom>
          <a:noFill/>
        </p:spPr>
      </p:pic>
      <p:pic>
        <p:nvPicPr>
          <p:cNvPr id="3076" name="Picture 4" descr="D:\Desktop\Дипломы Ирина\902b201b1d67adbedd8963ee3d4c6e7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14290"/>
            <a:ext cx="2428892" cy="3571900"/>
          </a:xfrm>
          <a:prstGeom prst="rect">
            <a:avLst/>
          </a:prstGeom>
          <a:noFill/>
        </p:spPr>
      </p:pic>
      <p:pic>
        <p:nvPicPr>
          <p:cNvPr id="3075" name="Picture 3" descr="D:\Desktop\Дипломы Ирина\Кривошеева Маргарита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57166"/>
            <a:ext cx="2571768" cy="3357586"/>
          </a:xfrm>
          <a:prstGeom prst="rect">
            <a:avLst/>
          </a:prstGeom>
          <a:noFill/>
        </p:spPr>
      </p:pic>
      <p:pic>
        <p:nvPicPr>
          <p:cNvPr id="5" name="Picture 2" descr="D:\Desktop\442674431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3286124"/>
            <a:ext cx="3071802" cy="1714512"/>
          </a:xfrm>
          <a:prstGeom prst="rect">
            <a:avLst/>
          </a:prstGeom>
          <a:noFill/>
        </p:spPr>
      </p:pic>
      <p:pic>
        <p:nvPicPr>
          <p:cNvPr id="7" name="Picture 4" descr="D:\Desktop\441941074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2" y="4857760"/>
            <a:ext cx="3143272" cy="1857388"/>
          </a:xfrm>
          <a:prstGeom prst="rect">
            <a:avLst/>
          </a:prstGeom>
          <a:noFill/>
        </p:spPr>
      </p:pic>
      <p:pic>
        <p:nvPicPr>
          <p:cNvPr id="8" name="Picture 6" descr="D:\Desktop\441942883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28992" y="3571876"/>
            <a:ext cx="2857520" cy="1857388"/>
          </a:xfrm>
          <a:prstGeom prst="rect">
            <a:avLst/>
          </a:prstGeom>
          <a:noFill/>
        </p:spPr>
      </p:pic>
      <p:pic>
        <p:nvPicPr>
          <p:cNvPr id="6" name="Picture 2" descr="D:\Desktop\19.12.21\img6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6465154" y="3893300"/>
            <a:ext cx="1857390" cy="30719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Маралин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4"/>
            <a:ext cx="3143272" cy="5143536"/>
          </a:xfrm>
          <a:prstGeom prst="rect">
            <a:avLst/>
          </a:prstGeom>
          <a:noFill/>
        </p:spPr>
      </p:pic>
      <p:pic>
        <p:nvPicPr>
          <p:cNvPr id="4098" name="Picture 2" descr="D:\Desktop\Мурзилк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1000108"/>
            <a:ext cx="3214710" cy="4933961"/>
          </a:xfrm>
          <a:prstGeom prst="rect">
            <a:avLst/>
          </a:prstGeom>
          <a:noFill/>
        </p:spPr>
      </p:pic>
      <p:pic>
        <p:nvPicPr>
          <p:cNvPr id="1027" name="Picture 3" descr="D:\Desktop\скан.докум\1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500174"/>
            <a:ext cx="3214710" cy="4857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esktop\IMG-add13767a874476a615dfac9d7a01d9c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000504"/>
            <a:ext cx="3929090" cy="2500330"/>
          </a:xfrm>
          <a:prstGeom prst="rect">
            <a:avLst/>
          </a:prstGeom>
          <a:noFill/>
        </p:spPr>
      </p:pic>
      <p:pic>
        <p:nvPicPr>
          <p:cNvPr id="1026" name="Picture 2" descr="D:\Desktop\cert-2021-05-04_16-27-47-070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0"/>
            <a:ext cx="2857520" cy="4071966"/>
          </a:xfrm>
          <a:prstGeom prst="rect">
            <a:avLst/>
          </a:prstGeom>
          <a:noFill/>
        </p:spPr>
      </p:pic>
      <p:pic>
        <p:nvPicPr>
          <p:cNvPr id="4" name="Picture 5" descr="D:\Desktop\image-19-12-21-08-10-2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142852"/>
            <a:ext cx="3643338" cy="2214578"/>
          </a:xfrm>
          <a:prstGeom prst="rect">
            <a:avLst/>
          </a:prstGeom>
          <a:noFill/>
        </p:spPr>
      </p:pic>
      <p:pic>
        <p:nvPicPr>
          <p:cNvPr id="5" name="Picture 4" descr="D:\Desktop\445253597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4" y="4500570"/>
            <a:ext cx="3857652" cy="2143140"/>
          </a:xfrm>
          <a:prstGeom prst="rect">
            <a:avLst/>
          </a:prstGeom>
          <a:noFill/>
        </p:spPr>
      </p:pic>
      <p:pic>
        <p:nvPicPr>
          <p:cNvPr id="2050" name="Picture 2" descr="D:\Desktop\image-20-12-21-09-38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2214554"/>
            <a:ext cx="3929090" cy="23050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7772400" cy="2286016"/>
          </a:xfrm>
        </p:spPr>
        <p:txBody>
          <a:bodyPr/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5.Наличие авторских программ,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методических пособий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158" y="2928934"/>
            <a:ext cx="7772400" cy="3451824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</a:p>
          <a:p>
            <a:pPr algn="ctr"/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ДОПОЛНИТЕЛЬНАЯ ОБЩЕОБРАЗОВАТЕЛЬНАЯ ПРОГРАММА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 (ДОПОЛНИТЕЛЬНАЯ ОБЩЕРАЗВИВАЮЩАЯ ПРОГРАММА) 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 «ЗАБАВНАЯ МАТЕМАТИКА»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img7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14290"/>
            <a:ext cx="4357718" cy="6643710"/>
          </a:xfrm>
          <a:prstGeom prst="rect">
            <a:avLst/>
          </a:prstGeom>
          <a:noFill/>
        </p:spPr>
      </p:pic>
      <p:pic>
        <p:nvPicPr>
          <p:cNvPr id="3" name="Picture 2" descr="D:\Desktop\19.12.21\img6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4429156" cy="6500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19.12.21\img6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500042"/>
            <a:ext cx="4143404" cy="5857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esktop\прог.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4143404" cy="6429420"/>
          </a:xfrm>
          <a:prstGeom prst="rect">
            <a:avLst/>
          </a:prstGeom>
          <a:noFill/>
        </p:spPr>
      </p:pic>
      <p:pic>
        <p:nvPicPr>
          <p:cNvPr id="4099" name="Picture 3" descr="D:\Desktop\програм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85728"/>
            <a:ext cx="4429156" cy="6572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esktop\img6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4357718" cy="6500858"/>
          </a:xfrm>
          <a:prstGeom prst="rect">
            <a:avLst/>
          </a:prstGeom>
          <a:noFill/>
        </p:spPr>
      </p:pic>
      <p:pic>
        <p:nvPicPr>
          <p:cNvPr id="3075" name="Picture 3" descr="D:\Desktop\img6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4290"/>
            <a:ext cx="4357718" cy="6357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71480"/>
            <a:ext cx="8572560" cy="4000528"/>
          </a:xfrm>
        </p:spPr>
        <p:txBody>
          <a:bodyPr/>
          <a:lstStyle/>
          <a:p>
            <a:pPr algn="ctr"/>
            <a:r>
              <a:rPr lang="ru-RU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6.Выступления</a:t>
            </a:r>
            <a:br>
              <a:rPr lang="ru-RU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заседаниях методических советов, научно-практических конференциях, педагогических чтениях, семинарах, секциях, форумах, радиопередачах(</a:t>
            </a:r>
            <a:r>
              <a:rPr lang="ru-RU" sz="44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44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44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34" y="4572008"/>
            <a:ext cx="7772400" cy="1285884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</a:p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</a:p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Российский уровень</a:t>
            </a:r>
          </a:p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Международный уровень </a:t>
            </a:r>
            <a:endParaRPr lang="ru-RU" sz="8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19.12.21\img6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8572560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Desktop\скан.докум\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3000396" cy="4857784"/>
          </a:xfrm>
          <a:prstGeom prst="rect">
            <a:avLst/>
          </a:prstGeom>
          <a:noFill/>
        </p:spPr>
      </p:pic>
      <p:pic>
        <p:nvPicPr>
          <p:cNvPr id="4098" name="Picture 2" descr="D:\Desktop\19.12.21\img6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1857364"/>
            <a:ext cx="2928958" cy="4572032"/>
          </a:xfrm>
          <a:prstGeom prst="rect">
            <a:avLst/>
          </a:prstGeom>
          <a:noFill/>
        </p:spPr>
      </p:pic>
      <p:pic>
        <p:nvPicPr>
          <p:cNvPr id="5124" name="Picture 4" descr="D:\Desktop\скан.докум\1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1285860"/>
            <a:ext cx="3143272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Desktop\сол.свет\fc3ce269bd609256af3ae6a4afc7468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3143272" cy="5715040"/>
          </a:xfrm>
          <a:prstGeom prst="rect">
            <a:avLst/>
          </a:prstGeom>
          <a:noFill/>
        </p:spPr>
      </p:pic>
      <p:pic>
        <p:nvPicPr>
          <p:cNvPr id="3" name="Picture 3" descr="D:\Desktop\МГПУ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571480"/>
            <a:ext cx="3071834" cy="5857916"/>
          </a:xfrm>
          <a:prstGeom prst="rect">
            <a:avLst/>
          </a:prstGeom>
          <a:noFill/>
        </p:spPr>
      </p:pic>
      <p:pic>
        <p:nvPicPr>
          <p:cNvPr id="2050" name="Picture 2" descr="D:\Desktop\d8315a90c880097b556e5e3d2185718e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1285836"/>
            <a:ext cx="3000396" cy="5429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357166"/>
            <a:ext cx="7772400" cy="2357454"/>
          </a:xfrm>
        </p:spPr>
        <p:txBody>
          <a:bodyPr/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7.Проведение открытых занятий, мастер-классов, мероприятий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1472" y="3214686"/>
            <a:ext cx="7812488" cy="2286016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Российский уровень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скан.докум\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857354" y="-785840"/>
            <a:ext cx="5643606" cy="83582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Desktop\скан.докум\1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642918"/>
            <a:ext cx="4071966" cy="6000792"/>
          </a:xfrm>
          <a:prstGeom prst="rect">
            <a:avLst/>
          </a:prstGeom>
          <a:noFill/>
        </p:spPr>
      </p:pic>
      <p:pic>
        <p:nvPicPr>
          <p:cNvPr id="5122" name="Picture 2" descr="D:\Desktop\19.12.21\img6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00042"/>
            <a:ext cx="4000528" cy="52863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Desktop\уро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785794"/>
            <a:ext cx="4071966" cy="5929354"/>
          </a:xfrm>
          <a:prstGeom prst="rect">
            <a:avLst/>
          </a:prstGeom>
          <a:noFill/>
        </p:spPr>
      </p:pic>
      <p:pic>
        <p:nvPicPr>
          <p:cNvPr id="7171" name="Picture 3" descr="D:\Desktop\Дипломы Ирина\Мастер - клас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00042"/>
            <a:ext cx="4143404" cy="5857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428604"/>
            <a:ext cx="7772400" cy="2428892"/>
          </a:xfrm>
        </p:spPr>
        <p:txBody>
          <a:bodyPr/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1. Участие в инновационной        (экспериментальной) деятельности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 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3356992"/>
            <a:ext cx="7772400" cy="2664296"/>
          </a:xfrm>
        </p:spPr>
        <p:txBody>
          <a:bodyPr>
            <a:normAutofit/>
          </a:bodyPr>
          <a:lstStyle/>
          <a:p>
            <a:pPr algn="just"/>
            <a:r>
              <a:rPr lang="ru-RU" altLang="ru-RU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6" charset="0"/>
                <a:cs typeface="Times New Roman" pitchFamily="16" charset="0"/>
              </a:rPr>
              <a:t>Муниципальный уровень:</a:t>
            </a:r>
          </a:p>
          <a:p>
            <a:r>
              <a:rPr lang="ru-RU" sz="2400" b="1" dirty="0" smtClean="0">
                <a:latin typeface="Times New Roman" pitchFamily="16" charset="0"/>
                <a:cs typeface="Times New Roman" pitchFamily="16" charset="0"/>
              </a:rPr>
              <a:t>«Использование информационно-коммуникативных технологий в процессе развития познавательной активности детей дошкольного возраста», 2019г.</a:t>
            </a: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8143900" cy="1143008"/>
          </a:xfrm>
        </p:spPr>
        <p:txBody>
          <a:bodyPr/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8.Экспертная деятельность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285992"/>
            <a:ext cx="7772400" cy="2143140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Участие в работе экспертного совета  международного педагогического портала «Солнечный свет»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Desktop\сол.свет\ed561b92193e8054a2dfd18738db0f6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143405" cy="6429420"/>
          </a:xfrm>
          <a:prstGeom prst="rect">
            <a:avLst/>
          </a:prstGeom>
          <a:noFill/>
        </p:spPr>
      </p:pic>
      <p:pic>
        <p:nvPicPr>
          <p:cNvPr id="1026" name="Picture 2" descr="D:\Desktop\с.с.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57166"/>
            <a:ext cx="4572032" cy="3271858"/>
          </a:xfrm>
          <a:prstGeom prst="rect">
            <a:avLst/>
          </a:prstGeom>
          <a:noFill/>
        </p:spPr>
      </p:pic>
      <p:pic>
        <p:nvPicPr>
          <p:cNvPr id="1027" name="Picture 3" descr="D:\Desktop\с.с.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3571876"/>
            <a:ext cx="4357719" cy="2571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500042"/>
            <a:ext cx="8256490" cy="3000396"/>
          </a:xfrm>
        </p:spPr>
        <p:txBody>
          <a:bodyPr/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9.Общественно-педагогическая 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активность педагога:                           участие в комиссиях, педагогических сообществах,                     в жюри конкурсов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4000504"/>
            <a:ext cx="7772400" cy="2524840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Член профсоюзного комитета  профсоюзной организации МАДОУ «Центр развития ребёнка- детский сад №4»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Член экспертной группы (жюри) Всероссийского образовательного портала «Педагоги России»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Член Всероссийского педагогического общества «Доверие»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Desktop\ВПО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4" y="1357298"/>
            <a:ext cx="3143304" cy="4857784"/>
          </a:xfrm>
          <a:prstGeom prst="rect">
            <a:avLst/>
          </a:prstGeom>
          <a:noFill/>
        </p:spPr>
      </p:pic>
      <p:pic>
        <p:nvPicPr>
          <p:cNvPr id="4" name="Picture 2" descr="D:\Desktop\img7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3071833" cy="4357718"/>
          </a:xfrm>
          <a:prstGeom prst="rect">
            <a:avLst/>
          </a:prstGeom>
          <a:noFill/>
        </p:spPr>
      </p:pic>
      <p:pic>
        <p:nvPicPr>
          <p:cNvPr id="3075" name="Picture 3" descr="D:\Desktop\21.0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714356"/>
            <a:ext cx="2928958" cy="4572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980728"/>
            <a:ext cx="7772400" cy="1368152"/>
          </a:xfrm>
        </p:spPr>
        <p:txBody>
          <a:bodyPr/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10.Позитивные результаты работы с воспитанниками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34" y="2071678"/>
            <a:ext cx="7772400" cy="4429156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- наличие системы воспитательной работы;</a:t>
            </a:r>
          </a:p>
          <a:p>
            <a:r>
              <a:rPr lang="ru-RU" sz="1800" b="1" dirty="0" smtClean="0"/>
              <a:t>- наличие качественной, эстетически оформленной текущей документации;</a:t>
            </a:r>
            <a:endParaRPr lang="ru-RU" sz="1800" dirty="0" smtClean="0"/>
          </a:p>
          <a:p>
            <a:r>
              <a:rPr lang="ru-RU" sz="1800" b="1" dirty="0" smtClean="0"/>
              <a:t>- организация индивидуального подхода;</a:t>
            </a:r>
            <a:endParaRPr lang="ru-RU" sz="1800" dirty="0" smtClean="0"/>
          </a:p>
          <a:p>
            <a:r>
              <a:rPr lang="ru-RU" sz="1800" b="1" dirty="0" smtClean="0"/>
              <a:t>-  снижение простудной заболеваемости воспитанников;</a:t>
            </a:r>
          </a:p>
          <a:p>
            <a:r>
              <a:rPr lang="ru-RU" sz="1800" b="1" dirty="0" smtClean="0"/>
              <a:t>- отлаженная система взаимодействия с родителями;</a:t>
            </a:r>
          </a:p>
          <a:p>
            <a:r>
              <a:rPr lang="ru-RU" sz="1800" b="1" dirty="0" smtClean="0"/>
              <a:t>- отсутствие жалоб и обращений родителей на неправомерные действия;</a:t>
            </a:r>
            <a:endParaRPr lang="ru-RU" sz="1800" dirty="0" smtClean="0"/>
          </a:p>
          <a:p>
            <a:r>
              <a:rPr lang="ru-RU" sz="1800" b="1" dirty="0" smtClean="0"/>
              <a:t>- реализация здоровье сберегающих технологий в воспитательном процессе;</a:t>
            </a:r>
            <a:endParaRPr lang="ru-RU" sz="1800" dirty="0" smtClean="0"/>
          </a:p>
          <a:p>
            <a:r>
              <a:rPr lang="ru-RU" sz="1800" b="1" dirty="0" smtClean="0"/>
              <a:t>- духовно-нравственное воспитание и народные традиции. </a:t>
            </a:r>
            <a:endParaRPr lang="ru-RU" sz="1800" dirty="0" smtClean="0"/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Desktop\19.12.21\img6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14290"/>
            <a:ext cx="4429156" cy="6524636"/>
          </a:xfrm>
          <a:prstGeom prst="rect">
            <a:avLst/>
          </a:prstGeom>
          <a:noFill/>
        </p:spPr>
      </p:pic>
      <p:pic>
        <p:nvPicPr>
          <p:cNvPr id="3074" name="Picture 2" descr="D:\Desktop\скан.докум\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357718" cy="6429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Desktop\скан.докум\1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4143404" cy="6286544"/>
          </a:xfrm>
          <a:prstGeom prst="rect">
            <a:avLst/>
          </a:prstGeom>
          <a:noFill/>
        </p:spPr>
      </p:pic>
      <p:pic>
        <p:nvPicPr>
          <p:cNvPr id="4100" name="Picture 4" descr="D:\Desktop\скан.докум\1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85728"/>
            <a:ext cx="4643470" cy="6429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500042"/>
            <a:ext cx="7772400" cy="1428760"/>
          </a:xfrm>
        </p:spPr>
        <p:txBody>
          <a:bodyPr/>
          <a:lstStyle/>
          <a:p>
            <a:pPr algn="ctr"/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11.Качество взаимодействия                                с родителями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2910" y="2143116"/>
            <a:ext cx="7772400" cy="4000528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систематическое проведение родительских собраний;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проведение круглых столов, консультаций в нетрадиционной форме (педагогическое просвещение родителей);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проведение экскурсий, образовательных путешествий с детьми: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проведение совместных конкурсов, выставок;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организация родителей на субботниках, благоустройстве участков, создании развевающей среды группы.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скан.докум\1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4429156" cy="6286520"/>
          </a:xfrm>
          <a:prstGeom prst="rect">
            <a:avLst/>
          </a:prstGeom>
          <a:noFill/>
        </p:spPr>
      </p:pic>
      <p:pic>
        <p:nvPicPr>
          <p:cNvPr id="3" name="Picture 3" descr="D:\Desktop\скан.докум\1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2476" y="285728"/>
            <a:ext cx="4367242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428736"/>
            <a:ext cx="7772400" cy="928694"/>
          </a:xfrm>
        </p:spPr>
        <p:txBody>
          <a:bodyPr/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12.Работа с детьми                                           из социально-неблагополучных семей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Работа ведётся систематически, документация по профилактической работе с неблагополучными семьями ведётся в соответствии с предъявленными требованиями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SLaWsOE6uX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00042"/>
            <a:ext cx="4429156" cy="5857916"/>
          </a:xfrm>
          <a:prstGeom prst="rect">
            <a:avLst/>
          </a:prstGeom>
          <a:noFill/>
        </p:spPr>
      </p:pic>
      <p:pic>
        <p:nvPicPr>
          <p:cNvPr id="2050" name="Picture 2" descr="D:\Desktop\приказ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500042"/>
            <a:ext cx="4357718" cy="592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Desktop\скан.докум\1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285728"/>
            <a:ext cx="4786346" cy="6572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71480"/>
            <a:ext cx="7890100" cy="2214578"/>
          </a:xfrm>
        </p:spPr>
        <p:txBody>
          <a:bodyPr/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13.Участие педагога в профессиональных конкурсах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/>
              <a:t> 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34" y="2714620"/>
            <a:ext cx="8215370" cy="1928826"/>
          </a:xfrm>
        </p:spPr>
        <p:txBody>
          <a:bodyPr>
            <a:normAutofit/>
          </a:bodyPr>
          <a:lstStyle/>
          <a:p>
            <a:pPr>
              <a:tabLst>
                <a:tab pos="1355725" algn="l"/>
                <a:tab pos="1801813" algn="l"/>
                <a:tab pos="2251075" algn="l"/>
                <a:tab pos="2700338" algn="l"/>
                <a:tab pos="3149600" algn="l"/>
                <a:tab pos="3598863" algn="l"/>
                <a:tab pos="4048125" algn="l"/>
                <a:tab pos="4497388" algn="l"/>
                <a:tab pos="4946650" algn="l"/>
                <a:tab pos="5395913" algn="l"/>
                <a:tab pos="5845175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  <a:tab pos="9890125" algn="l"/>
                <a:tab pos="10339388" algn="l"/>
              </a:tabLst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Победы и призовые места в конкурсах на порталах сети Интернет </a:t>
            </a:r>
          </a:p>
          <a:p>
            <a:pPr algn="just">
              <a:lnSpc>
                <a:spcPct val="150000"/>
              </a:lnSpc>
              <a:tabLst>
                <a:tab pos="1355725" algn="l"/>
                <a:tab pos="1801813" algn="l"/>
                <a:tab pos="2251075" algn="l"/>
                <a:tab pos="2700338" algn="l"/>
                <a:tab pos="3149600" algn="l"/>
                <a:tab pos="3598863" algn="l"/>
                <a:tab pos="4048125" algn="l"/>
                <a:tab pos="4497388" algn="l"/>
                <a:tab pos="4946650" algn="l"/>
                <a:tab pos="5395913" algn="l"/>
                <a:tab pos="5845175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  <a:tab pos="9890125" algn="l"/>
                <a:tab pos="10339388" algn="l"/>
              </a:tabLst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Участие в очных конкурсах республиканского уровня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D:\Desktop\Дипломы Ирина\a8a951a093cd11b8fe7a45b1ed3091d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7" y="357166"/>
            <a:ext cx="2357454" cy="3500462"/>
          </a:xfrm>
          <a:prstGeom prst="rect">
            <a:avLst/>
          </a:prstGeom>
          <a:noFill/>
        </p:spPr>
      </p:pic>
      <p:pic>
        <p:nvPicPr>
          <p:cNvPr id="12291" name="Picture 3" descr="D:\Desktop\Дипломы Ирина\15.05\6582514efcc60fbd98ce2e3aeb0add8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14290"/>
            <a:ext cx="2428892" cy="3357586"/>
          </a:xfrm>
          <a:prstGeom prst="rect">
            <a:avLst/>
          </a:prstGeom>
          <a:noFill/>
        </p:spPr>
      </p:pic>
      <p:pic>
        <p:nvPicPr>
          <p:cNvPr id="12292" name="Picture 4" descr="D:\Desktop\Дипломы Ирина\15.05\8f7aa2b728bfd1d73e3458f9a5eab614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428604"/>
            <a:ext cx="2357454" cy="3500462"/>
          </a:xfrm>
          <a:prstGeom prst="rect">
            <a:avLst/>
          </a:prstGeom>
          <a:noFill/>
        </p:spPr>
      </p:pic>
      <p:pic>
        <p:nvPicPr>
          <p:cNvPr id="5" name="Picture 2" descr="D:\Desktop\Ирина библиот.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85918" y="3357562"/>
            <a:ext cx="2214578" cy="3357610"/>
          </a:xfrm>
          <a:prstGeom prst="rect">
            <a:avLst/>
          </a:prstGeom>
          <a:noFill/>
        </p:spPr>
      </p:pic>
      <p:pic>
        <p:nvPicPr>
          <p:cNvPr id="6" name="Picture 2" descr="D:\Desktop\ЕВРО.ко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4" y="3357562"/>
            <a:ext cx="2214578" cy="33575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D:\Desktop\Этнограф.диктант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500306"/>
            <a:ext cx="3857652" cy="2143140"/>
          </a:xfrm>
          <a:prstGeom prst="rect">
            <a:avLst/>
          </a:prstGeom>
          <a:noFill/>
        </p:spPr>
      </p:pic>
      <p:pic>
        <p:nvPicPr>
          <p:cNvPr id="13314" name="Picture 2" descr="D:\Desktop\ДИСО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3286148" cy="2286016"/>
          </a:xfrm>
          <a:prstGeom prst="rect">
            <a:avLst/>
          </a:prstGeom>
          <a:noFill/>
        </p:spPr>
      </p:pic>
      <p:pic>
        <p:nvPicPr>
          <p:cNvPr id="13315" name="Picture 3" descr="D:\Desktop\Дипломы Ирина\crea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571480"/>
            <a:ext cx="3500462" cy="2214578"/>
          </a:xfrm>
          <a:prstGeom prst="rect">
            <a:avLst/>
          </a:prstGeom>
          <a:noFill/>
        </p:spPr>
      </p:pic>
      <p:pic>
        <p:nvPicPr>
          <p:cNvPr id="8194" name="Picture 2" descr="D:\Desktop\диктант 202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4786322"/>
            <a:ext cx="3786246" cy="1928826"/>
          </a:xfrm>
          <a:prstGeom prst="rect">
            <a:avLst/>
          </a:prstGeom>
          <a:noFill/>
        </p:spPr>
      </p:pic>
      <p:pic>
        <p:nvPicPr>
          <p:cNvPr id="1026" name="Picture 2" descr="D:\Desktop\дост.среда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6248" y="2786058"/>
            <a:ext cx="3857652" cy="2000264"/>
          </a:xfrm>
          <a:prstGeom prst="rect">
            <a:avLst/>
          </a:prstGeom>
          <a:noFill/>
        </p:spPr>
      </p:pic>
      <p:pic>
        <p:nvPicPr>
          <p:cNvPr id="9" name="Picture 2" descr="D:\Desktop\Воспитатели России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8" y="357166"/>
            <a:ext cx="3286148" cy="2143140"/>
          </a:xfrm>
          <a:prstGeom prst="rect">
            <a:avLst/>
          </a:prstGeom>
          <a:noFill/>
        </p:spPr>
      </p:pic>
      <p:pic>
        <p:nvPicPr>
          <p:cNvPr id="11" name="Picture 3" descr="D:\Desktop\Форум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7224" y="4500570"/>
            <a:ext cx="3714776" cy="22145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785794"/>
            <a:ext cx="7772400" cy="987022"/>
          </a:xfrm>
        </p:spPr>
        <p:txBody>
          <a:bodyPr/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14.Награды и поощрения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педагога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1916832"/>
            <a:ext cx="8185052" cy="4941168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период</a:t>
            </a:r>
            <a:r>
              <a:rPr lang="ru-RU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Поощрения с различных сайтов и порталов сети Интернет:                               Международный  образовательный портал «Солнечный свет»                Редакция издания «Альманах педагога»                                                          Образовательный портал «Продленка»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Поощрения муниципального уровня:                                                      Муниципальное образовательное учреждение «Лицей№26».                                                        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Поощрения республиканского уровня:                                           Благодарственное письмо Главы Республики Мордовия В.Д.Волкова.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Desktop\продленк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00042"/>
            <a:ext cx="2857520" cy="4214842"/>
          </a:xfrm>
          <a:prstGeom prst="rect">
            <a:avLst/>
          </a:prstGeom>
          <a:noFill/>
        </p:spPr>
      </p:pic>
      <p:pic>
        <p:nvPicPr>
          <p:cNvPr id="15363" name="Picture 3" descr="D:\Desktop\сол.свет\9d1d8d6a47f43143e6e5791369350f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1643050"/>
            <a:ext cx="3000396" cy="4643470"/>
          </a:xfrm>
          <a:prstGeom prst="rect">
            <a:avLst/>
          </a:prstGeom>
          <a:noFill/>
        </p:spPr>
      </p:pic>
      <p:pic>
        <p:nvPicPr>
          <p:cNvPr id="4" name="Picture 2" descr="D:\Desktop\альманах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1071546"/>
            <a:ext cx="3000396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Desktop\скан.докум\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642918"/>
            <a:ext cx="2714644" cy="3857652"/>
          </a:xfrm>
          <a:prstGeom prst="rect">
            <a:avLst/>
          </a:prstGeom>
          <a:noFill/>
        </p:spPr>
      </p:pic>
      <p:pic>
        <p:nvPicPr>
          <p:cNvPr id="17411" name="Picture 3" descr="D:\Desktop\скан.докум\1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1071546"/>
            <a:ext cx="2928958" cy="4500594"/>
          </a:xfrm>
          <a:prstGeom prst="rect">
            <a:avLst/>
          </a:prstGeom>
          <a:noFill/>
        </p:spPr>
      </p:pic>
      <p:pic>
        <p:nvPicPr>
          <p:cNvPr id="4" name="Picture 2" descr="D:\Desktop\продленка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1571612"/>
            <a:ext cx="3143272" cy="4714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32856"/>
            <a:ext cx="8305800" cy="2016224"/>
          </a:xfrm>
        </p:spPr>
        <p:txBody>
          <a:bodyPr>
            <a:normAutofit/>
          </a:bodyPr>
          <a:lstStyle/>
          <a:p>
            <a:r>
              <a:rPr lang="ru-RU" sz="6600" b="1" dirty="0" smtClean="0"/>
              <a:t>Спасибо за внимание!</a:t>
            </a:r>
            <a:endParaRPr lang="ru-RU" sz="66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esktop\скан.докум\1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00042"/>
            <a:ext cx="4286280" cy="6143692"/>
          </a:xfrm>
          <a:prstGeom prst="rect">
            <a:avLst/>
          </a:prstGeom>
          <a:noFill/>
        </p:spPr>
      </p:pic>
      <p:pic>
        <p:nvPicPr>
          <p:cNvPr id="2" name="Picture 2" descr="D:\Desktop\19.12.21\img6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500042"/>
            <a:ext cx="4286280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714356"/>
            <a:ext cx="7772400" cy="928694"/>
          </a:xfrm>
        </p:spPr>
        <p:txBody>
          <a:bodyPr/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28662" y="2857496"/>
            <a:ext cx="7374090" cy="1356880"/>
          </a:xfrm>
        </p:spPr>
        <p:txBody>
          <a:bodyPr>
            <a:normAutofit fontScale="92500" lnSpcReduction="2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Приказ №15 от 06.09.2021г.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 организации работы по наставничеству                                           в МАДОУ «Центр развития ребёнка- детский сад №4» на 2021 – 2022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уч.год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esktop\19.12.21\img6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500042"/>
            <a:ext cx="4071966" cy="5786478"/>
          </a:xfrm>
          <a:prstGeom prst="rect">
            <a:avLst/>
          </a:prstGeom>
          <a:noFill/>
        </p:spPr>
      </p:pic>
      <p:pic>
        <p:nvPicPr>
          <p:cNvPr id="1026" name="Picture 2" descr="D:\Desktop\img6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00042"/>
            <a:ext cx="4357718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42852"/>
            <a:ext cx="7772400" cy="1000132"/>
          </a:xfrm>
        </p:spPr>
        <p:txBody>
          <a:bodyPr/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3.Наличие публикаций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204864"/>
            <a:ext cx="7772400" cy="4392488"/>
          </a:xfrm>
        </p:spPr>
        <p:txBody>
          <a:bodyPr>
            <a:normAutofit/>
          </a:bodyPr>
          <a:lstStyle/>
          <a:p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Международное сетевое издание «Солнечный свет» </a:t>
            </a:r>
          </a:p>
          <a:p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Международный образовательный портал «МААМ»</a:t>
            </a:r>
          </a:p>
          <a:p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Всероссийский центр образования и развития «Педагоги России»»</a:t>
            </a:r>
          </a:p>
          <a:p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Всероссийский сборник авторский педагогических публикаций «Вестник просвещения» №1 (2021год)</a:t>
            </a:r>
          </a:p>
          <a:p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Научно – образовательный журнал</a:t>
            </a:r>
          </a:p>
          <a:p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«Вестник дошкольного образования» №104(179) 2021год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908b35105c4b3fa9a01f74be051a697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3286148" cy="2571768"/>
          </a:xfrm>
          <a:prstGeom prst="rect">
            <a:avLst/>
          </a:prstGeom>
          <a:noFill/>
        </p:spPr>
      </p:pic>
      <p:pic>
        <p:nvPicPr>
          <p:cNvPr id="1028" name="Picture 4" descr="D:\Desktop\с.с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14884"/>
            <a:ext cx="3214710" cy="1428760"/>
          </a:xfrm>
          <a:prstGeom prst="rect">
            <a:avLst/>
          </a:prstGeom>
          <a:noFill/>
        </p:spPr>
      </p:pic>
      <p:pic>
        <p:nvPicPr>
          <p:cNvPr id="1027" name="Picture 3" descr="D:\Desktop\с.с0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786058"/>
            <a:ext cx="3428992" cy="2286016"/>
          </a:xfrm>
          <a:prstGeom prst="rect">
            <a:avLst/>
          </a:prstGeom>
          <a:noFill/>
        </p:spPr>
      </p:pic>
      <p:pic>
        <p:nvPicPr>
          <p:cNvPr id="6" name="Picture 2" descr="D:\Desktop\публикация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22" y="1500174"/>
            <a:ext cx="3041676" cy="4500594"/>
          </a:xfrm>
          <a:prstGeom prst="rect">
            <a:avLst/>
          </a:prstGeom>
          <a:noFill/>
        </p:spPr>
      </p:pic>
      <p:pic>
        <p:nvPicPr>
          <p:cNvPr id="5" name="Picture 3" descr="D:\Desktop\2021\МААМ стать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785794"/>
            <a:ext cx="3071834" cy="42148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2994</TotalTime>
  <Words>556</Words>
  <Application>Microsoft Office PowerPoint</Application>
  <PresentationFormat>Экран (4:3)</PresentationFormat>
  <Paragraphs>86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Поток</vt:lpstr>
      <vt:lpstr>Министерство образования Республики Мордовия Портфолио</vt:lpstr>
      <vt:lpstr>Слайд 2</vt:lpstr>
      <vt:lpstr>1. Участие в инновационной        (экспериментальной) деятельности  </vt:lpstr>
      <vt:lpstr>Слайд 4</vt:lpstr>
      <vt:lpstr>Слайд 5</vt:lpstr>
      <vt:lpstr>2. Наставничество</vt:lpstr>
      <vt:lpstr>Слайд 7</vt:lpstr>
      <vt:lpstr>3.Наличие публикаций</vt:lpstr>
      <vt:lpstr>Слайд 9</vt:lpstr>
      <vt:lpstr>Слайд 10</vt:lpstr>
      <vt:lpstr>Слайд 11</vt:lpstr>
      <vt:lpstr>Слайд 12</vt:lpstr>
      <vt:lpstr>Слайд 13</vt:lpstr>
      <vt:lpstr>4.Результаты участия  воспитанников в:</vt:lpstr>
      <vt:lpstr>Слайд 15</vt:lpstr>
      <vt:lpstr>Слайд 16</vt:lpstr>
      <vt:lpstr>Слайд 17</vt:lpstr>
      <vt:lpstr>    5.Наличие авторских программ, методических пособий</vt:lpstr>
      <vt:lpstr>Слайд 19</vt:lpstr>
      <vt:lpstr>Слайд 20</vt:lpstr>
      <vt:lpstr>Слайд 21</vt:lpstr>
      <vt:lpstr>  6.Выступления  на заседаниях методических советов, научно-практических конференциях, педагогических чтениях, семинарах, секциях, форумах, радиопередачах(очно)  </vt:lpstr>
      <vt:lpstr>Слайд 23</vt:lpstr>
      <vt:lpstr>Слайд 24</vt:lpstr>
      <vt:lpstr>Слайд 25</vt:lpstr>
      <vt:lpstr>7.Проведение открытых занятий, мастер-классов, мероприятий</vt:lpstr>
      <vt:lpstr>Слайд 27</vt:lpstr>
      <vt:lpstr>Слайд 28</vt:lpstr>
      <vt:lpstr>Слайд 29</vt:lpstr>
      <vt:lpstr>8.Экспертная деятельность</vt:lpstr>
      <vt:lpstr>Слайд 31</vt:lpstr>
      <vt:lpstr>9.Общественно-педагогическая  активность педагога:                           участие в комиссиях, педагогических сообществах,                     в жюри конкурсов</vt:lpstr>
      <vt:lpstr>Слайд 33</vt:lpstr>
      <vt:lpstr>10.Позитивные результаты работы с воспитанниками </vt:lpstr>
      <vt:lpstr>Слайд 35</vt:lpstr>
      <vt:lpstr>Слайд 36</vt:lpstr>
      <vt:lpstr>11.Качество взаимодействия                                с родителями</vt:lpstr>
      <vt:lpstr>Слайд 38</vt:lpstr>
      <vt:lpstr>12.Работа с детьми                                           из социально-неблагополучных семей</vt:lpstr>
      <vt:lpstr>Слайд 40</vt:lpstr>
      <vt:lpstr>13.Участие педагога в профессиональных конкурсах  </vt:lpstr>
      <vt:lpstr>Слайд 42</vt:lpstr>
      <vt:lpstr>Слайд 43</vt:lpstr>
      <vt:lpstr>  14.Награды и поощрения  педагога</vt:lpstr>
      <vt:lpstr>Слайд 45</vt:lpstr>
      <vt:lpstr>Слайд 46</vt:lpstr>
      <vt:lpstr>Спасибо за внимание!</vt:lpstr>
    </vt:vector>
  </TitlesOfParts>
  <Company>Houme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Houme</dc:creator>
  <cp:lastModifiedBy>Irina</cp:lastModifiedBy>
  <cp:revision>325</cp:revision>
  <dcterms:created xsi:type="dcterms:W3CDTF">2015-03-28T15:43:19Z</dcterms:created>
  <dcterms:modified xsi:type="dcterms:W3CDTF">2021-12-21T06:11:38Z</dcterms:modified>
</cp:coreProperties>
</file>