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57" r:id="rId3"/>
    <p:sldId id="260" r:id="rId4"/>
    <p:sldId id="265" r:id="rId5"/>
    <p:sldId id="266" r:id="rId6"/>
    <p:sldId id="267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64" r:id="rId22"/>
  </p:sldIdLst>
  <p:sldSz cx="9144000" cy="5143500" type="screen16x9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C36F"/>
    <a:srgbClr val="91B4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36" autoAdjust="0"/>
    <p:restoredTop sz="94660"/>
  </p:normalViewPr>
  <p:slideViewPr>
    <p:cSldViewPr>
      <p:cViewPr>
        <p:scale>
          <a:sx n="70" d="100"/>
          <a:sy n="70" d="100"/>
        </p:scale>
        <p:origin x="-1170" y="-23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screen">
            <a:lum/>
          </a:blip>
          <a:srcRect/>
          <a:stretch>
            <a:fillRect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hello_html_5048db89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315200" y="133350"/>
            <a:ext cx="1565976" cy="1478474"/>
          </a:xfrm>
          <a:prstGeom prst="rect">
            <a:avLst/>
          </a:prstGeom>
        </p:spPr>
      </p:pic>
      <p:grpSp>
        <p:nvGrpSpPr>
          <p:cNvPr id="27" name="Группа 26"/>
          <p:cNvGrpSpPr/>
          <p:nvPr userDrawn="1"/>
        </p:nvGrpSpPr>
        <p:grpSpPr>
          <a:xfrm>
            <a:off x="76200" y="762000"/>
            <a:ext cx="4191000" cy="3257550"/>
            <a:chOff x="-457200" y="465031"/>
            <a:chExt cx="6553200" cy="4526069"/>
          </a:xfrm>
        </p:grpSpPr>
        <p:pic>
          <p:nvPicPr>
            <p:cNvPr id="23" name="Рисунок 22" descr="0_e8f6a_6dd33add_XL.png"/>
            <p:cNvPicPr>
              <a:picLocks noChangeAspect="1"/>
            </p:cNvPicPr>
            <p:nvPr userDrawn="1"/>
          </p:nvPicPr>
          <p:blipFill>
            <a:blip r:embed="rId4" cstate="screen"/>
            <a:stretch>
              <a:fillRect/>
            </a:stretch>
          </p:blipFill>
          <p:spPr>
            <a:xfrm>
              <a:off x="1295400" y="465031"/>
              <a:ext cx="3096000" cy="3610496"/>
            </a:xfrm>
            <a:prstGeom prst="rect">
              <a:avLst/>
            </a:prstGeom>
          </p:spPr>
        </p:pic>
        <p:pic>
          <p:nvPicPr>
            <p:cNvPr id="24" name="Рисунок 23" descr="основа терем обработ.jpg"/>
            <p:cNvPicPr>
              <a:picLocks noChangeAspect="1"/>
            </p:cNvPicPr>
            <p:nvPr userDrawn="1"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1752600" y="3105150"/>
              <a:ext cx="2057400" cy="1885950"/>
            </a:xfrm>
            <a:prstGeom prst="rect">
              <a:avLst/>
            </a:prstGeom>
          </p:spPr>
        </p:pic>
        <p:pic>
          <p:nvPicPr>
            <p:cNvPr id="25" name="Рисунок 24" descr="0_e8f66_e73df85c_XL.png"/>
            <p:cNvPicPr>
              <a:picLocks noChangeAspect="1"/>
            </p:cNvPicPr>
            <p:nvPr userDrawn="1"/>
          </p:nvPicPr>
          <p:blipFill>
            <a:blip r:embed="rId6" cstate="screen"/>
            <a:stretch>
              <a:fillRect/>
            </a:stretch>
          </p:blipFill>
          <p:spPr>
            <a:xfrm>
              <a:off x="-457200" y="1968646"/>
              <a:ext cx="2895600" cy="2855785"/>
            </a:xfrm>
            <a:prstGeom prst="rect">
              <a:avLst/>
            </a:prstGeom>
          </p:spPr>
        </p:pic>
        <p:pic>
          <p:nvPicPr>
            <p:cNvPr id="26" name="Рисунок 25" descr="0_e8f66_e73df85c_XL.png"/>
            <p:cNvPicPr>
              <a:picLocks noChangeAspect="1"/>
            </p:cNvPicPr>
            <p:nvPr userDrawn="1"/>
          </p:nvPicPr>
          <p:blipFill>
            <a:blip r:embed="rId6" cstate="screen"/>
            <a:stretch>
              <a:fillRect/>
            </a:stretch>
          </p:blipFill>
          <p:spPr>
            <a:xfrm>
              <a:off x="3200400" y="1968646"/>
              <a:ext cx="2895600" cy="2855785"/>
            </a:xfrm>
            <a:prstGeom prst="rect">
              <a:avLst/>
            </a:prstGeom>
          </p:spPr>
        </p:pic>
      </p:grpSp>
      <p:pic>
        <p:nvPicPr>
          <p:cNvPr id="37" name="Рисунок 36" descr="тер обраб.png"/>
          <p:cNvPicPr>
            <a:picLocks noChangeAspect="1"/>
          </p:cNvPicPr>
          <p:nvPr userDrawn="1"/>
        </p:nvPicPr>
        <p:blipFill>
          <a:blip r:embed="rId7" cstate="screen"/>
          <a:srcRect/>
          <a:stretch>
            <a:fillRect/>
          </a:stretch>
        </p:blipFill>
        <p:spPr>
          <a:xfrm>
            <a:off x="877186" y="1600201"/>
            <a:ext cx="494414" cy="590549"/>
          </a:xfrm>
          <a:prstGeom prst="rect">
            <a:avLst/>
          </a:prstGeom>
        </p:spPr>
      </p:pic>
      <p:pic>
        <p:nvPicPr>
          <p:cNvPr id="38" name="Рисунок 37" descr="обработ по контуру.png"/>
          <p:cNvPicPr>
            <a:picLocks noChangeAspect="1"/>
          </p:cNvPicPr>
          <p:nvPr userDrawn="1"/>
        </p:nvPicPr>
        <p:blipFill>
          <a:blip r:embed="rId8" cstate="screen"/>
          <a:srcRect/>
          <a:stretch>
            <a:fillRect/>
          </a:stretch>
        </p:blipFill>
        <p:spPr>
          <a:xfrm>
            <a:off x="3886200" y="2942492"/>
            <a:ext cx="1295400" cy="2067658"/>
          </a:xfrm>
          <a:prstGeom prst="rect">
            <a:avLst/>
          </a:prstGeom>
        </p:spPr>
      </p:pic>
      <p:pic>
        <p:nvPicPr>
          <p:cNvPr id="39" name="Рисунок 38" descr="обработ по контуру.png"/>
          <p:cNvPicPr>
            <a:picLocks noChangeAspect="1"/>
          </p:cNvPicPr>
          <p:nvPr userDrawn="1"/>
        </p:nvPicPr>
        <p:blipFill>
          <a:blip r:embed="rId9" cstate="screen"/>
          <a:srcRect/>
          <a:stretch>
            <a:fillRect/>
          </a:stretch>
        </p:blipFill>
        <p:spPr>
          <a:xfrm rot="4056431" flipH="1">
            <a:off x="304854" y="994271"/>
            <a:ext cx="731269" cy="731269"/>
          </a:xfrm>
          <a:prstGeom prst="rect">
            <a:avLst/>
          </a:prstGeom>
        </p:spPr>
      </p:pic>
      <p:pic>
        <p:nvPicPr>
          <p:cNvPr id="40" name="Рисунок 39" descr="обработ по контуру.png"/>
          <p:cNvPicPr>
            <a:picLocks noChangeAspect="1"/>
          </p:cNvPicPr>
          <p:nvPr userDrawn="1"/>
        </p:nvPicPr>
        <p:blipFill>
          <a:blip r:embed="rId10" cstate="screen"/>
          <a:srcRect/>
          <a:stretch>
            <a:fillRect/>
          </a:stretch>
        </p:blipFill>
        <p:spPr>
          <a:xfrm rot="484923">
            <a:off x="6811143" y="2006300"/>
            <a:ext cx="1875114" cy="2308175"/>
          </a:xfrm>
          <a:prstGeom prst="rect">
            <a:avLst/>
          </a:prstGeom>
        </p:spPr>
      </p:pic>
      <p:pic>
        <p:nvPicPr>
          <p:cNvPr id="41" name="Рисунок 40" descr="обработ по контуру.png"/>
          <p:cNvPicPr>
            <a:picLocks noChangeAspect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>
          <a:xfrm>
            <a:off x="1600200" y="3867150"/>
            <a:ext cx="990600" cy="1078992"/>
          </a:xfrm>
          <a:prstGeom prst="rect">
            <a:avLst/>
          </a:prstGeom>
        </p:spPr>
      </p:pic>
      <p:pic>
        <p:nvPicPr>
          <p:cNvPr id="42" name="Рисунок 41" descr="обработ по контуру.png"/>
          <p:cNvPicPr>
            <a:picLocks noChangeAspect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>
          <a:xfrm>
            <a:off x="2590800" y="3714750"/>
            <a:ext cx="914400" cy="1002792"/>
          </a:xfrm>
          <a:prstGeom prst="rect">
            <a:avLst/>
          </a:prstGeom>
        </p:spPr>
      </p:pic>
      <p:pic>
        <p:nvPicPr>
          <p:cNvPr id="43" name="Рисунок 42" descr="тер обраб.png"/>
          <p:cNvPicPr>
            <a:picLocks noChangeAspect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>
          <a:xfrm>
            <a:off x="457200" y="3409950"/>
            <a:ext cx="914400" cy="1531620"/>
          </a:xfrm>
          <a:prstGeom prst="rect">
            <a:avLst/>
          </a:prstGeom>
        </p:spPr>
      </p:pic>
      <p:pic>
        <p:nvPicPr>
          <p:cNvPr id="44" name="Рисунок 43" descr="тер обраб.png"/>
          <p:cNvPicPr>
            <a:picLocks noChangeAspect="1"/>
          </p:cNvPicPr>
          <p:nvPr userDrawn="1"/>
        </p:nvPicPr>
        <p:blipFill>
          <a:blip r:embed="rId14" cstate="screen"/>
          <a:srcRect/>
          <a:stretch>
            <a:fillRect/>
          </a:stretch>
        </p:blipFill>
        <p:spPr>
          <a:xfrm>
            <a:off x="5173884" y="2630091"/>
            <a:ext cx="1912716" cy="2361009"/>
          </a:xfrm>
          <a:prstGeom prst="rect">
            <a:avLst/>
          </a:prstGeom>
        </p:spPr>
      </p:pic>
      <p:sp useBgFill="1">
        <p:nvSpPr>
          <p:cNvPr id="45" name="Рамка 44"/>
          <p:cNvSpPr/>
          <p:nvPr userDrawn="1"/>
        </p:nvSpPr>
        <p:spPr>
          <a:xfrm>
            <a:off x="0" y="0"/>
            <a:ext cx="9144000" cy="5143500"/>
          </a:xfrm>
          <a:prstGeom prst="frame">
            <a:avLst>
              <a:gd name="adj1" fmla="val 1872"/>
            </a:avLst>
          </a:pr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4063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 cstate="screen">
            <a:lum/>
          </a:blip>
          <a:srcRect/>
          <a:stretch>
            <a:fillRect l="-6000" r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1b4f6211ca28cedb3dd486d7a25a47dd.jpg"/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84668" y="3181349"/>
            <a:ext cx="2507422" cy="1946565"/>
          </a:xfrm>
          <a:prstGeom prst="rect">
            <a:avLst/>
          </a:prstGeom>
        </p:spPr>
      </p:pic>
      <p:sp useBgFill="1">
        <p:nvSpPr>
          <p:cNvPr id="17" name="Скругленный прямоугольник 16"/>
          <p:cNvSpPr/>
          <p:nvPr userDrawn="1"/>
        </p:nvSpPr>
        <p:spPr>
          <a:xfrm>
            <a:off x="1600200" y="2952750"/>
            <a:ext cx="1066800" cy="126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обработ по контуру.png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>
          <a:xfrm rot="20560119" flipH="1">
            <a:off x="580785" y="2528184"/>
            <a:ext cx="1740363" cy="2075613"/>
          </a:xfrm>
          <a:prstGeom prst="rect">
            <a:avLst/>
          </a:prstGeom>
        </p:spPr>
      </p:pic>
      <p:sp useBgFill="1">
        <p:nvSpPr>
          <p:cNvPr id="24" name="Рамка 23"/>
          <p:cNvSpPr/>
          <p:nvPr userDrawn="1"/>
        </p:nvSpPr>
        <p:spPr>
          <a:xfrm>
            <a:off x="0" y="0"/>
            <a:ext cx="9144000" cy="5143500"/>
          </a:xfrm>
          <a:prstGeom prst="frame">
            <a:avLst>
              <a:gd name="adj1" fmla="val 1872"/>
            </a:avLst>
          </a:pr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screen">
            <a:lum/>
          </a:blip>
          <a:srcRect/>
          <a:stretch>
            <a:fillRect l="-6000" r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основа терем обработ.jpg"/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" y="2876550"/>
            <a:ext cx="2395870" cy="1868284"/>
          </a:xfrm>
          <a:prstGeom prst="rect">
            <a:avLst/>
          </a:prstGeom>
        </p:spPr>
      </p:pic>
      <p:pic>
        <p:nvPicPr>
          <p:cNvPr id="9" name="Рисунок 8" descr="тер обраб.png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>
          <a:xfrm>
            <a:off x="533400" y="3790950"/>
            <a:ext cx="686937" cy="1150620"/>
          </a:xfrm>
          <a:prstGeom prst="rect">
            <a:avLst/>
          </a:prstGeom>
        </p:spPr>
      </p:pic>
      <p:pic>
        <p:nvPicPr>
          <p:cNvPr id="10" name="Рисунок 9" descr="обработ по контуру.png"/>
          <p:cNvPicPr>
            <a:picLocks noChangeAspect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>
          <a:xfrm>
            <a:off x="1981200" y="4194048"/>
            <a:ext cx="685800" cy="752094"/>
          </a:xfrm>
          <a:prstGeom prst="rect">
            <a:avLst/>
          </a:prstGeom>
        </p:spPr>
      </p:pic>
      <p:sp useBgFill="1">
        <p:nvSpPr>
          <p:cNvPr id="14" name="Рамка 13"/>
          <p:cNvSpPr/>
          <p:nvPr userDrawn="1"/>
        </p:nvSpPr>
        <p:spPr>
          <a:xfrm>
            <a:off x="0" y="0"/>
            <a:ext cx="9144000" cy="5143500"/>
          </a:xfrm>
          <a:prstGeom prst="frame">
            <a:avLst>
              <a:gd name="adj1" fmla="val 1872"/>
            </a:avLst>
          </a:pr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screen">
            <a:lum/>
          </a:blip>
          <a:srcRect/>
          <a:stretch>
            <a:fillRect l="-6000" r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0_e8f66_e73df85c_XL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6200" y="2484576"/>
            <a:ext cx="1905000" cy="2042180"/>
          </a:xfrm>
          <a:prstGeom prst="rect">
            <a:avLst/>
          </a:prstGeom>
        </p:spPr>
      </p:pic>
      <p:pic>
        <p:nvPicPr>
          <p:cNvPr id="10" name="Рисунок 9" descr="обработ по контуру.png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>
          <a:xfrm>
            <a:off x="1600200" y="3638550"/>
            <a:ext cx="838200" cy="1337896"/>
          </a:xfrm>
          <a:prstGeom prst="rect">
            <a:avLst/>
          </a:prstGeom>
        </p:spPr>
      </p:pic>
      <p:sp useBgFill="1">
        <p:nvSpPr>
          <p:cNvPr id="15" name="Рамка 14"/>
          <p:cNvSpPr/>
          <p:nvPr userDrawn="1"/>
        </p:nvSpPr>
        <p:spPr>
          <a:xfrm>
            <a:off x="0" y="0"/>
            <a:ext cx="9144000" cy="5143500"/>
          </a:xfrm>
          <a:prstGeom prst="frame">
            <a:avLst>
              <a:gd name="adj1" fmla="val 1872"/>
            </a:avLst>
          </a:pr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 cstate="screen">
            <a:lum/>
          </a:blip>
          <a:srcRect/>
          <a:stretch>
            <a:fillRect l="-6000" r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0_e8f66_e73df85c_XL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6200" y="2484576"/>
            <a:ext cx="1905000" cy="2042180"/>
          </a:xfrm>
          <a:prstGeom prst="rect">
            <a:avLst/>
          </a:prstGeom>
        </p:spPr>
      </p:pic>
      <p:pic>
        <p:nvPicPr>
          <p:cNvPr id="15" name="Рисунок 14" descr="тер обраб.png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>
          <a:xfrm>
            <a:off x="1600200" y="3790950"/>
            <a:ext cx="686937" cy="1150620"/>
          </a:xfrm>
          <a:prstGeom prst="rect">
            <a:avLst/>
          </a:prstGeom>
        </p:spPr>
      </p:pic>
      <p:pic>
        <p:nvPicPr>
          <p:cNvPr id="17" name="Рисунок 16" descr="0_e8f6a_6dd33add_XL.png"/>
          <p:cNvPicPr>
            <a:picLocks noChangeAspect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>
          <a:xfrm rot="21373385" flipH="1">
            <a:off x="1741904" y="4683545"/>
            <a:ext cx="2520000" cy="243871"/>
          </a:xfrm>
          <a:prstGeom prst="rect">
            <a:avLst/>
          </a:prstGeom>
        </p:spPr>
      </p:pic>
      <p:pic>
        <p:nvPicPr>
          <p:cNvPr id="14" name="Рисунок 13" descr="обработ по контуру.png"/>
          <p:cNvPicPr>
            <a:picLocks noChangeAspect="1"/>
          </p:cNvPicPr>
          <p:nvPr userDrawn="1"/>
        </p:nvPicPr>
        <p:blipFill>
          <a:blip r:embed="rId6" cstate="screen"/>
          <a:srcRect/>
          <a:stretch>
            <a:fillRect/>
          </a:stretch>
        </p:blipFill>
        <p:spPr>
          <a:xfrm rot="17543569">
            <a:off x="2397718" y="3826469"/>
            <a:ext cx="731269" cy="731269"/>
          </a:xfrm>
          <a:prstGeom prst="rect">
            <a:avLst/>
          </a:prstGeom>
        </p:spPr>
      </p:pic>
      <p:sp useBgFill="1">
        <p:nvSpPr>
          <p:cNvPr id="13" name="Рамка 12"/>
          <p:cNvSpPr/>
          <p:nvPr userDrawn="1"/>
        </p:nvSpPr>
        <p:spPr>
          <a:xfrm>
            <a:off x="0" y="0"/>
            <a:ext cx="9144000" cy="5143500"/>
          </a:xfrm>
          <a:prstGeom prst="frame">
            <a:avLst>
              <a:gd name="adj1" fmla="val 1872"/>
            </a:avLst>
          </a:pr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65684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 cstate="screen">
            <a:lum/>
          </a:blip>
          <a:srcRect/>
          <a:stretch>
            <a:fillRect l="-6000" r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0_e8f6a_6dd33add_XL.pn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>
          <a:xfrm rot="20335316" flipH="1">
            <a:off x="-192852" y="4235937"/>
            <a:ext cx="2520000" cy="243871"/>
          </a:xfrm>
          <a:prstGeom prst="rect">
            <a:avLst/>
          </a:prstGeom>
        </p:spPr>
      </p:pic>
      <p:pic>
        <p:nvPicPr>
          <p:cNvPr id="12" name="Рисунок 11" descr="0_e8f6a_6dd33add_XL.pn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>
          <a:xfrm rot="20335316" flipH="1">
            <a:off x="35052" y="4312137"/>
            <a:ext cx="2520000" cy="243871"/>
          </a:xfrm>
          <a:prstGeom prst="rect">
            <a:avLst/>
          </a:prstGeom>
        </p:spPr>
      </p:pic>
      <p:pic>
        <p:nvPicPr>
          <p:cNvPr id="13" name="Рисунок 12" descr="0_e8f6a_6dd33add_XL.pn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>
          <a:xfrm rot="20335316" flipH="1">
            <a:off x="-40452" y="4083537"/>
            <a:ext cx="2520000" cy="243871"/>
          </a:xfrm>
          <a:prstGeom prst="rect">
            <a:avLst/>
          </a:prstGeom>
        </p:spPr>
      </p:pic>
      <p:pic>
        <p:nvPicPr>
          <p:cNvPr id="7" name="Рисунок 6" descr="основа терем обработ.jpg"/>
          <p:cNvPicPr>
            <a:picLocks noChangeAspect="1"/>
          </p:cNvPicPr>
          <p:nvPr userDrawn="1"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219200" y="2952750"/>
            <a:ext cx="2395870" cy="1905000"/>
          </a:xfrm>
          <a:prstGeom prst="rect">
            <a:avLst/>
          </a:prstGeom>
        </p:spPr>
      </p:pic>
      <p:pic>
        <p:nvPicPr>
          <p:cNvPr id="9" name="Рисунок 8" descr="обработ по контуру.png"/>
          <p:cNvPicPr>
            <a:picLocks noChangeAspect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>
          <a:xfrm rot="21339807" flipH="1">
            <a:off x="517231" y="3105075"/>
            <a:ext cx="1529783" cy="1883089"/>
          </a:xfrm>
          <a:prstGeom prst="rect">
            <a:avLst/>
          </a:prstGeom>
        </p:spPr>
      </p:pic>
      <p:pic>
        <p:nvPicPr>
          <p:cNvPr id="8" name="Рисунок 7" descr="0_e8f6a_6dd33add_XL.pn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>
          <a:xfrm rot="1697320" flipH="1">
            <a:off x="-234000" y="3533138"/>
            <a:ext cx="2520000" cy="243871"/>
          </a:xfrm>
          <a:prstGeom prst="rect">
            <a:avLst/>
          </a:prstGeom>
        </p:spPr>
      </p:pic>
      <p:pic>
        <p:nvPicPr>
          <p:cNvPr id="14" name="Рисунок 13" descr="обработ по контуру.png"/>
          <p:cNvPicPr>
            <a:picLocks noChangeAspect="1"/>
          </p:cNvPicPr>
          <p:nvPr userDrawn="1"/>
        </p:nvPicPr>
        <p:blipFill>
          <a:blip r:embed="rId6" cstate="screen"/>
          <a:srcRect/>
          <a:stretch>
            <a:fillRect/>
          </a:stretch>
        </p:blipFill>
        <p:spPr>
          <a:xfrm rot="4256409" flipH="1">
            <a:off x="111719" y="3052106"/>
            <a:ext cx="731269" cy="731269"/>
          </a:xfrm>
          <a:prstGeom prst="rect">
            <a:avLst/>
          </a:prstGeom>
        </p:spPr>
      </p:pic>
      <p:sp useBgFill="1">
        <p:nvSpPr>
          <p:cNvPr id="20" name="Рамка 19"/>
          <p:cNvSpPr/>
          <p:nvPr userDrawn="1"/>
        </p:nvSpPr>
        <p:spPr>
          <a:xfrm>
            <a:off x="0" y="0"/>
            <a:ext cx="9144000" cy="5143500"/>
          </a:xfrm>
          <a:prstGeom prst="frame">
            <a:avLst>
              <a:gd name="adj1" fmla="val 1872"/>
            </a:avLst>
          </a:pr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screen">
            <a:lum/>
          </a:blip>
          <a:srcRect/>
          <a:stretch>
            <a:fillRect l="-6000" r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_e8f6a_6dd33add_XL.pn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>
          <a:xfrm rot="21133240" flipH="1">
            <a:off x="-162709" y="4444449"/>
            <a:ext cx="2520000" cy="243871"/>
          </a:xfrm>
          <a:prstGeom prst="rect">
            <a:avLst/>
          </a:prstGeom>
        </p:spPr>
      </p:pic>
      <p:pic>
        <p:nvPicPr>
          <p:cNvPr id="7" name="Рисунок 6" descr="тер обраб.png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>
          <a:xfrm flipH="1">
            <a:off x="76200" y="3411140"/>
            <a:ext cx="1295400" cy="1599010"/>
          </a:xfrm>
          <a:prstGeom prst="rect">
            <a:avLst/>
          </a:prstGeom>
        </p:spPr>
      </p:pic>
      <p:pic>
        <p:nvPicPr>
          <p:cNvPr id="8" name="Рисунок 7" descr="тер обраб.png"/>
          <p:cNvPicPr>
            <a:picLocks noChangeAspect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>
          <a:xfrm flipH="1">
            <a:off x="1295400" y="3962401"/>
            <a:ext cx="494414" cy="590549"/>
          </a:xfrm>
          <a:prstGeom prst="rect">
            <a:avLst/>
          </a:prstGeom>
        </p:spPr>
      </p:pic>
      <p:pic>
        <p:nvPicPr>
          <p:cNvPr id="9" name="Рисунок 8" descr="обработ по контуру.png"/>
          <p:cNvPicPr>
            <a:picLocks noChangeAspect="1"/>
          </p:cNvPicPr>
          <p:nvPr userDrawn="1"/>
        </p:nvPicPr>
        <p:blipFill>
          <a:blip r:embed="rId6" cstate="screen"/>
          <a:srcRect/>
          <a:stretch>
            <a:fillRect/>
          </a:stretch>
        </p:blipFill>
        <p:spPr>
          <a:xfrm flipH="1">
            <a:off x="1600200" y="4171950"/>
            <a:ext cx="780727" cy="850392"/>
          </a:xfrm>
          <a:prstGeom prst="rect">
            <a:avLst/>
          </a:prstGeom>
        </p:spPr>
      </p:pic>
      <p:sp useBgFill="1">
        <p:nvSpPr>
          <p:cNvPr id="29" name="Рамка 28"/>
          <p:cNvSpPr/>
          <p:nvPr userDrawn="1"/>
        </p:nvSpPr>
        <p:spPr>
          <a:xfrm>
            <a:off x="0" y="0"/>
            <a:ext cx="9144000" cy="5143500"/>
          </a:xfrm>
          <a:prstGeom prst="frame">
            <a:avLst>
              <a:gd name="adj1" fmla="val 1872"/>
            </a:avLst>
          </a:pr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screen">
            <a:lum/>
          </a:blip>
          <a:srcRect/>
          <a:stretch>
            <a:fillRect l="-6000" r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обработ по контуру.pn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>
          <a:xfrm flipH="1">
            <a:off x="405963" y="3005615"/>
            <a:ext cx="1529783" cy="1883089"/>
          </a:xfrm>
          <a:prstGeom prst="rect">
            <a:avLst/>
          </a:prstGeom>
        </p:spPr>
      </p:pic>
      <p:pic>
        <p:nvPicPr>
          <p:cNvPr id="20" name="Рисунок 19" descr="0_e8f6a_6dd33add_XL.png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>
          <a:xfrm rot="1831360" flipH="1">
            <a:off x="-273729" y="3533648"/>
            <a:ext cx="2520000" cy="243871"/>
          </a:xfrm>
          <a:prstGeom prst="rect">
            <a:avLst/>
          </a:prstGeom>
        </p:spPr>
      </p:pic>
      <p:pic>
        <p:nvPicPr>
          <p:cNvPr id="12" name="Рисунок 11" descr="0_e8f6a_6dd33add_XL.png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>
          <a:xfrm rot="21219435" flipH="1">
            <a:off x="5759" y="4539004"/>
            <a:ext cx="2520000" cy="243871"/>
          </a:xfrm>
          <a:prstGeom prst="rect">
            <a:avLst/>
          </a:prstGeom>
        </p:spPr>
      </p:pic>
      <p:pic>
        <p:nvPicPr>
          <p:cNvPr id="13" name="Рисунок 12" descr="0_e8f6a_6dd33add_XL.png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>
          <a:xfrm rot="21219435" flipH="1">
            <a:off x="234359" y="4539004"/>
            <a:ext cx="2520000" cy="243871"/>
          </a:xfrm>
          <a:prstGeom prst="rect">
            <a:avLst/>
          </a:prstGeom>
        </p:spPr>
      </p:pic>
      <p:pic>
        <p:nvPicPr>
          <p:cNvPr id="14" name="Рисунок 13" descr="0_e8f6a_6dd33add_XL.png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>
          <a:xfrm rot="21219435" flipH="1">
            <a:off x="158159" y="4310404"/>
            <a:ext cx="2520000" cy="243871"/>
          </a:xfrm>
          <a:prstGeom prst="rect">
            <a:avLst/>
          </a:prstGeom>
        </p:spPr>
      </p:pic>
      <p:pic>
        <p:nvPicPr>
          <p:cNvPr id="15" name="Рисунок 14" descr="тер обраб.png"/>
          <p:cNvPicPr>
            <a:picLocks noChangeAspect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>
          <a:xfrm>
            <a:off x="1905000" y="3790950"/>
            <a:ext cx="686937" cy="1150620"/>
          </a:xfrm>
          <a:prstGeom prst="rect">
            <a:avLst/>
          </a:prstGeom>
        </p:spPr>
      </p:pic>
      <p:pic>
        <p:nvPicPr>
          <p:cNvPr id="16" name="Рисунок 15" descr="обработ по контуру.png"/>
          <p:cNvPicPr>
            <a:picLocks noChangeAspect="1"/>
          </p:cNvPicPr>
          <p:nvPr userDrawn="1"/>
        </p:nvPicPr>
        <p:blipFill>
          <a:blip r:embed="rId6" cstate="screen"/>
          <a:srcRect/>
          <a:stretch>
            <a:fillRect/>
          </a:stretch>
        </p:blipFill>
        <p:spPr>
          <a:xfrm flipH="1">
            <a:off x="2514600" y="4095750"/>
            <a:ext cx="780727" cy="850392"/>
          </a:xfrm>
          <a:prstGeom prst="rect">
            <a:avLst/>
          </a:prstGeom>
        </p:spPr>
      </p:pic>
      <p:sp useBgFill="1">
        <p:nvSpPr>
          <p:cNvPr id="8" name="Рамка 7"/>
          <p:cNvSpPr/>
          <p:nvPr userDrawn="1"/>
        </p:nvSpPr>
        <p:spPr>
          <a:xfrm>
            <a:off x="0" y="0"/>
            <a:ext cx="9144000" cy="5143500"/>
          </a:xfrm>
          <a:prstGeom prst="frame">
            <a:avLst>
              <a:gd name="adj1" fmla="val 1872"/>
            </a:avLst>
          </a:pr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123950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4736306"/>
            <a:ext cx="2133600" cy="273844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screen">
            <a:lum/>
          </a:blip>
          <a:srcRect/>
          <a:stretch>
            <a:fillRect l="-6000" r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Рамка 7"/>
          <p:cNvSpPr/>
          <p:nvPr userDrawn="1"/>
        </p:nvSpPr>
        <p:spPr>
          <a:xfrm>
            <a:off x="0" y="0"/>
            <a:ext cx="9144000" cy="5143500"/>
          </a:xfrm>
          <a:prstGeom prst="frame">
            <a:avLst>
              <a:gd name="adj1" fmla="val 1872"/>
            </a:avLst>
          </a:pr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4857750"/>
            <a:ext cx="4523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rgbClr val="A7C36F"/>
                </a:solidFill>
              </a:rPr>
              <a:t>©</a:t>
            </a:r>
            <a:r>
              <a:rPr lang="ru-RU" sz="800" dirty="0" smtClean="0">
                <a:solidFill>
                  <a:srgbClr val="A7C36F"/>
                </a:solidFill>
              </a:rPr>
              <a:t>ЧСА</a:t>
            </a:r>
            <a:endParaRPr lang="ru-RU" sz="800" dirty="0">
              <a:solidFill>
                <a:srgbClr val="A7C36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audio" Target="../media/audio13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55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image" Target="../media/image69.jpeg"/><Relationship Id="rId3" Type="http://schemas.openxmlformats.org/officeDocument/2006/relationships/audio" Target="../media/audio15.wav"/><Relationship Id="rId7" Type="http://schemas.openxmlformats.org/officeDocument/2006/relationships/audio" Target="../media/audio19.wav"/><Relationship Id="rId12" Type="http://schemas.openxmlformats.org/officeDocument/2006/relationships/image" Target="../media/image6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8.wav"/><Relationship Id="rId11" Type="http://schemas.openxmlformats.org/officeDocument/2006/relationships/image" Target="../media/image67.jpeg"/><Relationship Id="rId5" Type="http://schemas.openxmlformats.org/officeDocument/2006/relationships/audio" Target="../media/audio17.wav"/><Relationship Id="rId15" Type="http://schemas.openxmlformats.org/officeDocument/2006/relationships/image" Target="../media/image71.jpeg"/><Relationship Id="rId10" Type="http://schemas.openxmlformats.org/officeDocument/2006/relationships/image" Target="../media/image66.jpeg"/><Relationship Id="rId4" Type="http://schemas.openxmlformats.org/officeDocument/2006/relationships/audio" Target="../media/audio16.wav"/><Relationship Id="rId9" Type="http://schemas.openxmlformats.org/officeDocument/2006/relationships/audio" Target="../media/audio21.wav"/><Relationship Id="rId14" Type="http://schemas.openxmlformats.org/officeDocument/2006/relationships/image" Target="../media/image7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audio3.wav"/><Relationship Id="rId7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4.wav"/><Relationship Id="rId7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audio" Target="../media/audio3.wav"/><Relationship Id="rId7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audio" Target="../media/audio5.wav"/><Relationship Id="rId9" Type="http://schemas.openxmlformats.org/officeDocument/2006/relationships/image" Target="../media/image4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audio" Target="../media/audio9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audio" Target="../media/audio1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57350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00800" y="4095750"/>
            <a:ext cx="2590800" cy="914400"/>
          </a:xfrm>
        </p:spPr>
        <p:txBody>
          <a:bodyPr>
            <a:noAutofit/>
          </a:bodyPr>
          <a:lstStyle/>
          <a:p>
            <a:r>
              <a:rPr lang="ru-RU" sz="1200" dirty="0" smtClean="0">
                <a:solidFill>
                  <a:schemeClr val="tx1"/>
                </a:solidFill>
              </a:rPr>
              <a:t>Подготовила воспитатель средней группы Уварова С.Н.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5800" y="133350"/>
            <a:ext cx="6858000" cy="1219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>
                <a:gd name="adj1" fmla="val 20000"/>
                <a:gd name="adj2" fmla="val 941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5400" b="1" dirty="0" smtClean="0">
                <a:solidFill>
                  <a:srgbClr val="FFC000"/>
                </a:solidFill>
              </a:rPr>
              <a:t>«Составление описаний персонажей сказки «Теремок»</a:t>
            </a:r>
            <a:endParaRPr lang="ru-RU" sz="5400" dirty="0" smtClean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0"/>
            <a:ext cx="4040188" cy="666750"/>
          </a:xfrm>
        </p:spPr>
        <p:txBody>
          <a:bodyPr>
            <a:noAutofit/>
          </a:bodyPr>
          <a:lstStyle/>
          <a:p>
            <a:r>
              <a:rPr lang="ru-RU" sz="1600" b="0" dirty="0" smtClean="0"/>
              <a:t>Кто это? (Кошка) Как мурлычет кошка?(</a:t>
            </a:r>
            <a:r>
              <a:rPr lang="ru-RU" sz="1600" b="0" dirty="0" err="1" smtClean="0"/>
              <a:t>Мур-р-мур-р</a:t>
            </a:r>
            <a:r>
              <a:rPr lang="ru-RU" sz="1600" b="0" dirty="0" smtClean="0"/>
              <a:t>)</a:t>
            </a:r>
            <a:endParaRPr lang="ru-RU" sz="1600" b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72000" y="133350"/>
            <a:ext cx="4041775" cy="1371600"/>
          </a:xfrm>
        </p:spPr>
        <p:txBody>
          <a:bodyPr>
            <a:normAutofit/>
          </a:bodyPr>
          <a:lstStyle/>
          <a:p>
            <a:r>
              <a:rPr lang="ru-RU" sz="1600" b="0" dirty="0" smtClean="0"/>
              <a:t>Это кто? (Воробей) Что делает воробей (Чирикает)</a:t>
            </a:r>
            <a:r>
              <a:rPr lang="ru-RU" sz="1600" dirty="0" smtClean="0"/>
              <a:t> </a:t>
            </a:r>
            <a:r>
              <a:rPr lang="ru-RU" sz="1600" b="0" dirty="0" smtClean="0"/>
              <a:t>Как чирикает воробей? (</a:t>
            </a:r>
            <a:r>
              <a:rPr lang="ru-RU" sz="1600" b="0" dirty="0" err="1" smtClean="0"/>
              <a:t>Чирик-чирик</a:t>
            </a:r>
            <a:r>
              <a:rPr lang="ru-RU" sz="1600" b="0" dirty="0" smtClean="0"/>
              <a:t>).</a:t>
            </a:r>
          </a:p>
          <a:p>
            <a:endParaRPr lang="ru-RU" sz="1600" b="0" dirty="0" smtClean="0"/>
          </a:p>
          <a:p>
            <a:endParaRPr lang="ru-RU" sz="1600" b="0" dirty="0"/>
          </a:p>
        </p:txBody>
      </p:sp>
      <p:pic>
        <p:nvPicPr>
          <p:cNvPr id="10" name="Содержимое 9" descr="Prosto multik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381000" y="742950"/>
            <a:ext cx="4040188" cy="2295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Содержимое 12" descr="AATXAJwSAh-dZq7fUyCfdRnh2rltccvSeCe5xlu-Ug=s900-c-k-c0xffffffff-no-rj-mo.jpg"/>
          <p:cNvPicPr>
            <a:picLocks noGrp="1" noChangeAspect="1"/>
          </p:cNvPicPr>
          <p:nvPr>
            <p:ph sz="quarter" idx="4"/>
          </p:nvPr>
        </p:nvPicPr>
        <p:blipFill>
          <a:blip r:embed="rId6" cstate="print"/>
          <a:stretch>
            <a:fillRect/>
          </a:stretch>
        </p:blipFill>
        <p:spPr>
          <a:xfrm>
            <a:off x="5410200" y="1733550"/>
            <a:ext cx="2963862" cy="2963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vuk-myaukan-e-koshki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robi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8229599" cy="461963"/>
          </a:xfrm>
        </p:spPr>
        <p:txBody>
          <a:bodyPr/>
          <a:lstStyle/>
          <a:p>
            <a:pPr algn="ctr"/>
            <a:r>
              <a:rPr lang="ru-RU" dirty="0" smtClean="0"/>
              <a:t>Контрольные вопросы</a:t>
            </a:r>
            <a:endParaRPr lang="ru-RU" dirty="0"/>
          </a:p>
        </p:txBody>
      </p:sp>
      <p:pic>
        <p:nvPicPr>
          <p:cNvPr id="5" name="Содержимое 4" descr="14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162800" y="2190750"/>
            <a:ext cx="1650613" cy="121861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400" y="590550"/>
            <a:ext cx="3886200" cy="4419600"/>
          </a:xfrm>
        </p:spPr>
        <p:txBody>
          <a:bodyPr>
            <a:normAutofit/>
          </a:bodyPr>
          <a:lstStyle/>
          <a:p>
            <a:r>
              <a:rPr lang="ru-RU" dirty="0" smtClean="0"/>
              <a:t>1. </a:t>
            </a:r>
            <a:r>
              <a:rPr lang="ru-RU" sz="1600" dirty="0" smtClean="0"/>
              <a:t>Кар-кар. Кто это? Что она делает?  (Ворона, она каркает)</a:t>
            </a:r>
          </a:p>
          <a:p>
            <a:r>
              <a:rPr lang="ru-RU" sz="1600" dirty="0" smtClean="0"/>
              <a:t>2. </a:t>
            </a:r>
            <a:r>
              <a:rPr lang="ru-RU" sz="1600" dirty="0" err="1" smtClean="0"/>
              <a:t>Фр-р-фр-р</a:t>
            </a:r>
            <a:r>
              <a:rPr lang="ru-RU" sz="1600" dirty="0" smtClean="0"/>
              <a:t>. Кто это?  (Ежик, он фыркает)</a:t>
            </a:r>
          </a:p>
          <a:p>
            <a:r>
              <a:rPr lang="ru-RU" sz="1600" dirty="0" smtClean="0"/>
              <a:t>3. Кря-кря. Кто это? Что она делает? (Утка крякает)</a:t>
            </a:r>
          </a:p>
          <a:p>
            <a:r>
              <a:rPr lang="ru-RU" sz="1600" dirty="0" smtClean="0"/>
              <a:t>4. Хрю-хрю. Кто это? Что он делает? (Поросёнок хрюкает)</a:t>
            </a:r>
          </a:p>
          <a:p>
            <a:r>
              <a:rPr lang="ru-RU" sz="1600" dirty="0" smtClean="0"/>
              <a:t>5. Ку-ка-ре-ку. Кто это? Что он делает? (Петух кукарекает)</a:t>
            </a:r>
          </a:p>
          <a:p>
            <a:r>
              <a:rPr lang="ru-RU" sz="1600" dirty="0" smtClean="0"/>
              <a:t>6. </a:t>
            </a:r>
            <a:r>
              <a:rPr lang="ru-RU" sz="1600" dirty="0" err="1" smtClean="0"/>
              <a:t>Мурр-мурр</a:t>
            </a:r>
            <a:r>
              <a:rPr lang="ru-RU" sz="1600" dirty="0" smtClean="0"/>
              <a:t>. Что она делает? (Кошка мурлычет)</a:t>
            </a:r>
          </a:p>
          <a:p>
            <a:r>
              <a:rPr lang="ru-RU" sz="1600" dirty="0" smtClean="0"/>
              <a:t>7. Чик-чирик. Кто это? Что он делает? (Воробей чирикает)</a:t>
            </a:r>
          </a:p>
          <a:p>
            <a:r>
              <a:rPr lang="ru-RU" sz="1600" dirty="0" smtClean="0"/>
              <a:t>8. </a:t>
            </a:r>
            <a:r>
              <a:rPr lang="ru-RU" sz="1600" dirty="0" err="1" smtClean="0"/>
              <a:t>Р-р-р</a:t>
            </a:r>
            <a:r>
              <a:rPr lang="ru-RU" sz="1600" dirty="0" smtClean="0"/>
              <a:t>. Кто это? Что он делает? (Тигр рычит)</a:t>
            </a:r>
          </a:p>
          <a:p>
            <a:endParaRPr lang="ru-RU" dirty="0"/>
          </a:p>
        </p:txBody>
      </p:sp>
      <p:pic>
        <p:nvPicPr>
          <p:cNvPr id="6" name="Рисунок 5" descr="198seraya_voron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8600" y="666750"/>
            <a:ext cx="1631503" cy="1295400"/>
          </a:xfrm>
          <a:prstGeom prst="rect">
            <a:avLst/>
          </a:prstGeom>
        </p:spPr>
      </p:pic>
      <p:pic>
        <p:nvPicPr>
          <p:cNvPr id="8" name="Рисунок 7" descr="img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7800" y="1657350"/>
            <a:ext cx="2269067" cy="1276350"/>
          </a:xfrm>
          <a:prstGeom prst="rect">
            <a:avLst/>
          </a:prstGeom>
        </p:spPr>
      </p:pic>
      <p:pic>
        <p:nvPicPr>
          <p:cNvPr id="9" name="Рисунок 8" descr="1562998241_3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05600" y="514350"/>
            <a:ext cx="2195191" cy="1233488"/>
          </a:xfrm>
          <a:prstGeom prst="rect">
            <a:avLst/>
          </a:prstGeom>
        </p:spPr>
      </p:pic>
      <p:pic>
        <p:nvPicPr>
          <p:cNvPr id="10" name="Рисунок 9" descr="kisspng-chinese-new-year-desktop-wallpaper-chinese-calenda-rooster-5abb051bc6add1.591609991522205979813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38600" y="2266950"/>
            <a:ext cx="1617085" cy="1581150"/>
          </a:xfrm>
          <a:prstGeom prst="rect">
            <a:avLst/>
          </a:prstGeom>
        </p:spPr>
      </p:pic>
      <p:pic>
        <p:nvPicPr>
          <p:cNvPr id="12" name="Рисунок 11" descr="a7997b70be2e6b41eec6ef273222534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39000" y="3333750"/>
            <a:ext cx="1676400" cy="1676400"/>
          </a:xfrm>
          <a:prstGeom prst="rect">
            <a:avLst/>
          </a:prstGeom>
        </p:spPr>
      </p:pic>
      <p:pic>
        <p:nvPicPr>
          <p:cNvPr id="13" name="Рисунок 12" descr="AATXAJwSAh-dZq7fUyCfdRnh2rltccvSeCe5xlu-Ug=s900-c-k-c0xffffffff-no-rj-mo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62600" y="3105150"/>
            <a:ext cx="1828800" cy="1828800"/>
          </a:xfrm>
          <a:prstGeom prst="rect">
            <a:avLst/>
          </a:prstGeom>
        </p:spPr>
      </p:pic>
      <p:pic>
        <p:nvPicPr>
          <p:cNvPr id="11" name="Содержимое 9" descr="Prosto multik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86200" y="3943350"/>
            <a:ext cx="1609725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33800" y="1"/>
            <a:ext cx="2362200" cy="666750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                                                         Физкультминутка</a:t>
            </a:r>
            <a:endParaRPr lang="ru-RU" sz="2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00400" y="742950"/>
            <a:ext cx="3657600" cy="38516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dirty="0" smtClean="0"/>
              <a:t>Мы сперва поднимем ручки – 1,2,3.</a:t>
            </a:r>
          </a:p>
          <a:p>
            <a:pPr>
              <a:buNone/>
            </a:pPr>
            <a:r>
              <a:rPr lang="ru-RU" sz="1600" dirty="0" smtClean="0"/>
              <a:t>А потом опустим ручки – 1,2,3.</a:t>
            </a:r>
          </a:p>
          <a:p>
            <a:pPr>
              <a:buNone/>
            </a:pPr>
            <a:r>
              <a:rPr lang="ru-RU" sz="1600" dirty="0" smtClean="0"/>
              <a:t>Ножками потопаем – 1,2,3.</a:t>
            </a:r>
          </a:p>
          <a:p>
            <a:pPr>
              <a:buNone/>
            </a:pPr>
            <a:r>
              <a:rPr lang="ru-RU" sz="1600" dirty="0" smtClean="0"/>
              <a:t>Ручками похлопаем – 1,2,3.</a:t>
            </a:r>
          </a:p>
          <a:p>
            <a:pPr>
              <a:buNone/>
            </a:pPr>
            <a:r>
              <a:rPr lang="ru-RU" sz="1600" dirty="0" smtClean="0"/>
              <a:t>А теперь мы все подпрыгнем – 1,2,3.</a:t>
            </a:r>
          </a:p>
          <a:p>
            <a:pPr>
              <a:buNone/>
            </a:pPr>
            <a:r>
              <a:rPr lang="ru-RU" sz="1600" dirty="0" smtClean="0"/>
              <a:t>А теперь мы все станцуем – 1,2,3.</a:t>
            </a:r>
          </a:p>
          <a:p>
            <a:pPr>
              <a:buNone/>
            </a:pPr>
            <a:r>
              <a:rPr lang="ru-RU" sz="1600" dirty="0" smtClean="0"/>
              <a:t>А теперь мы все присядем – 1,2.3.</a:t>
            </a:r>
          </a:p>
          <a:p>
            <a:pPr>
              <a:buNone/>
            </a:pPr>
            <a:r>
              <a:rPr lang="ru-RU" sz="1600" dirty="0" smtClean="0"/>
              <a:t>И обратно с вами встанем – 1,2,3.</a:t>
            </a:r>
          </a:p>
          <a:p>
            <a:pPr algn="ctr">
              <a:buNone/>
            </a:pPr>
            <a:endParaRPr lang="ru-RU" sz="1600" dirty="0"/>
          </a:p>
        </p:txBody>
      </p:sp>
      <p:pic>
        <p:nvPicPr>
          <p:cNvPr id="5" name="Рисунок 4" descr="рука-ма-ьчика-шаржа-развевая-595007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0294" y="0"/>
            <a:ext cx="2563706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s1200.jpg"/>
          <p:cNvPicPr>
            <a:picLocks noChangeAspect="1"/>
          </p:cNvPicPr>
          <p:nvPr/>
        </p:nvPicPr>
        <p:blipFill rotWithShape="1">
          <a:blip r:embed="rId5" cstate="print"/>
          <a:srcRect l="18225" r="16334"/>
          <a:stretch/>
        </p:blipFill>
        <p:spPr>
          <a:xfrm>
            <a:off x="609600" y="2419350"/>
            <a:ext cx="2156348" cy="249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zminutka_-_Raz_dva_tri_(iPlay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dirty="0" smtClean="0"/>
              <a:t>Посмотрите, к нам пришли зверюшки из сказки. Из какой сказки они пришли к нам? </a:t>
            </a:r>
            <a:br>
              <a:rPr lang="ru-RU" sz="1800" dirty="0" smtClean="0"/>
            </a:br>
            <a:r>
              <a:rPr lang="ru-RU" sz="1800" dirty="0" smtClean="0"/>
              <a:t>(Они живут в сказке«Теремок»). Задание вам такое. Опишите мне каждую зверюшку.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8" name="Содержимое 7" descr="img7.jpg"/>
          <p:cNvPicPr>
            <a:picLocks noGrp="1" noChangeAspect="1"/>
          </p:cNvPicPr>
          <p:nvPr>
            <p:ph sz="half" idx="2"/>
          </p:nvPr>
        </p:nvPicPr>
        <p:blipFill>
          <a:blip r:embed="rId10" cstate="print"/>
          <a:stretch>
            <a:fillRect/>
          </a:stretch>
        </p:blipFill>
        <p:spPr>
          <a:xfrm>
            <a:off x="6019800" y="895350"/>
            <a:ext cx="2641600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Содержимое 6" descr="img7.jpg"/>
          <p:cNvPicPr>
            <a:picLocks noGrp="1" noChangeAspect="1"/>
          </p:cNvPicPr>
          <p:nvPr>
            <p:ph sz="half" idx="1"/>
          </p:nvPr>
        </p:nvPicPr>
        <p:blipFill>
          <a:blip r:embed="rId11" cstate="print"/>
          <a:stretch>
            <a:fillRect/>
          </a:stretch>
        </p:blipFill>
        <p:spPr>
          <a:xfrm>
            <a:off x="6248400" y="2952750"/>
            <a:ext cx="2438400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img1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1000" y="895350"/>
            <a:ext cx="2463800" cy="1847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kisspng-stock-photography-vector-graphics-image-royalty-fr-imgenes-y-gifs-animados-imgenes-de-zorr-5c0d4593deaba1.885160881544373651912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1000" y="2724150"/>
            <a:ext cx="2314575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волк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953000" y="1581150"/>
            <a:ext cx="1748894" cy="2514600"/>
          </a:xfrm>
          <a:prstGeom prst="rect">
            <a:avLst/>
          </a:prstGeom>
        </p:spPr>
      </p:pic>
      <p:pic>
        <p:nvPicPr>
          <p:cNvPr id="15" name="Рисунок 14" descr="медведь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667000" y="1276350"/>
            <a:ext cx="1785899" cy="2876550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ys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Haba_kvakae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ayacc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urchanie-i-ururukane-lisy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y-volka-pesnya-odinochestva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edved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0"/>
            <a:ext cx="8305799" cy="81914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Игра «Опиши героя сказки»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мышь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00400" y="666750"/>
            <a:ext cx="5715000" cy="4286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Мышка (Мышка- норушка). Она маленькая, серенькая, живет в норке.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0"/>
            <a:ext cx="8305799" cy="81914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Игра «Опиши героя сказки»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Лягушка (Лягушка-квакушка). Она маленькая зелёная. У неё большие глаза. Она живёт на болоте. Она любит комаров.</a:t>
            </a:r>
          </a:p>
          <a:p>
            <a:endParaRPr lang="ru-RU" dirty="0"/>
          </a:p>
        </p:txBody>
      </p:sp>
      <p:pic>
        <p:nvPicPr>
          <p:cNvPr id="7" name="Содержимое 6" descr="ляг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05200" y="742950"/>
            <a:ext cx="5416550" cy="4062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0"/>
            <a:ext cx="8305799" cy="81914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Игра «Опиши героя сказки»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Заяц (</a:t>
            </a:r>
            <a:r>
              <a:rPr lang="ru-RU" dirty="0" err="1" smtClean="0"/>
              <a:t>Зайчик-побегайчик</a:t>
            </a:r>
            <a:r>
              <a:rPr lang="ru-RU" dirty="0" smtClean="0"/>
              <a:t>) Он маленький, серенький, пушистый. У него маленький хвостик и длинные уши. Он любит морковь, капусту.</a:t>
            </a:r>
          </a:p>
        </p:txBody>
      </p:sp>
      <p:pic>
        <p:nvPicPr>
          <p:cNvPr id="6" name="Содержимое 5" descr="заяц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352800" y="590550"/>
            <a:ext cx="5630333" cy="4222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0"/>
            <a:ext cx="8305799" cy="81914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Игра «Опиши героя сказки»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Лиса (Лисичка-сестричка). Она большая, рыжая, мягкая, добрая, хитрая. Она живёт лесу.</a:t>
            </a:r>
          </a:p>
          <a:p>
            <a:endParaRPr lang="ru-RU" dirty="0"/>
          </a:p>
        </p:txBody>
      </p:sp>
      <p:pic>
        <p:nvPicPr>
          <p:cNvPr id="6" name="Содержимое 5" descr="kisspng-stock-photography-vector-graphics-image-royalty-fr-imgenes-y-gifs-animados-imgenes-de-zorr-5c0d4593deaba1.8851608815443736519121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4352" r="-1105"/>
          <a:stretch/>
        </p:blipFill>
        <p:spPr>
          <a:xfrm>
            <a:off x="3589361" y="590550"/>
            <a:ext cx="4777756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0"/>
            <a:ext cx="8305799" cy="81914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Игра «Опиши героя сказки»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Волк (Волчок серый бочок) Серый, большой, злой, быстрый. Он живёт в лесу.</a:t>
            </a:r>
          </a:p>
          <a:p>
            <a:endParaRPr lang="ru-RU" dirty="0"/>
          </a:p>
        </p:txBody>
      </p:sp>
      <p:pic>
        <p:nvPicPr>
          <p:cNvPr id="6" name="Содержимое 5" descr="волк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48200" y="514350"/>
            <a:ext cx="3052837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0"/>
            <a:ext cx="8305799" cy="81914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Игра «Опиши героя сказки»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Медведь (Медведь косолапый). Он большой, лохматый, коричневый. У него большая морда, маленький хвост. Он живет в лесу. Всю зиму спит в берлоге.</a:t>
            </a:r>
          </a:p>
          <a:p>
            <a:endParaRPr lang="ru-RU" dirty="0"/>
          </a:p>
        </p:txBody>
      </p:sp>
      <p:pic>
        <p:nvPicPr>
          <p:cNvPr id="6" name="Содержимое 5" descr="медведь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29200" y="590550"/>
            <a:ext cx="2725172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0" y="361950"/>
            <a:ext cx="6400800" cy="320040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b="1" dirty="0" smtClean="0"/>
              <a:t>     Цель: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Продолжать развивать диалогическую речь через театральную деятельность.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b="1" dirty="0" smtClean="0"/>
              <a:t> </a:t>
            </a:r>
            <a:endParaRPr lang="ru-RU" dirty="0" smtClean="0"/>
          </a:p>
          <a:p>
            <a:pPr>
              <a:buNone/>
            </a:pPr>
            <a:r>
              <a:rPr lang="ru-RU" b="1" dirty="0" smtClean="0"/>
              <a:t>     Задачи: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-  Связная речь: Составлять описание предметов;</a:t>
            </a:r>
          </a:p>
          <a:p>
            <a:pPr>
              <a:buNone/>
            </a:pPr>
            <a:r>
              <a:rPr lang="ru-RU" dirty="0" smtClean="0"/>
              <a:t>-  Словарь и грамматика: Подбирать нужные  по смыслу слова;</a:t>
            </a:r>
          </a:p>
          <a:p>
            <a:pPr>
              <a:buNone/>
            </a:pPr>
            <a:r>
              <a:rPr lang="ru-RU" dirty="0" smtClean="0"/>
              <a:t>-  Закреплять усвоение обобщающих понятий: «Овощи», «Одежда», «.мебель».</a:t>
            </a:r>
          </a:p>
          <a:p>
            <a:pPr marL="0" indent="0">
              <a:buNone/>
            </a:pPr>
            <a:r>
              <a:rPr lang="ru-RU" dirty="0" smtClean="0"/>
              <a:t>- Звуковая </a:t>
            </a:r>
            <a:r>
              <a:rPr lang="ru-RU" dirty="0" smtClean="0"/>
              <a:t>культура речи: Чётко и правильно произносить звуки [ р ] – [р], внятно  произносить слова фразы.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13171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Контрольные вопросы</a:t>
            </a:r>
            <a:endParaRPr lang="ru-RU" sz="20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3400" y="819150"/>
            <a:ext cx="8229600" cy="3810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dirty="0" smtClean="0"/>
              <a:t>1. Все животные из сказки дикие или домашние? (дикие)</a:t>
            </a:r>
          </a:p>
          <a:p>
            <a:pPr>
              <a:buNone/>
            </a:pPr>
            <a:r>
              <a:rPr lang="ru-RU" sz="1600" dirty="0" smtClean="0"/>
              <a:t>2. Чем дикие животные отличаются от домашних? (Дикие животные живут в лесу и сами себе добывают пищу. Домашние животные живут рядом с человеком и мы о них заботимся.)</a:t>
            </a:r>
          </a:p>
          <a:p>
            <a:pPr>
              <a:buNone/>
            </a:pPr>
            <a:r>
              <a:rPr lang="ru-RU" sz="1600" dirty="0" smtClean="0"/>
              <a:t>3. Скажите мне, пожалуйста чем мы сегодня занимались? (Играли в игру «Закончи предложение», описывали животных.)</a:t>
            </a:r>
          </a:p>
          <a:p>
            <a:pPr>
              <a:buNone/>
            </a:pPr>
            <a:r>
              <a:rPr lang="ru-RU" sz="1600" dirty="0" smtClean="0"/>
              <a:t>4. Что было сложнее всего? Проще всего? Что больше всего понравилось? </a:t>
            </a:r>
          </a:p>
          <a:p>
            <a:pPr>
              <a:buNone/>
            </a:pPr>
            <a:endParaRPr lang="ru-RU" sz="1600" dirty="0"/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09550"/>
            <a:ext cx="60198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Спасибо за внимание!</a:t>
            </a:r>
          </a:p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Вы молодцы!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>
    <p:dissolve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-0.008 0.01423  -0.017 0.02845  -0.021 0.04624  C -0.025 0.0658  -0.027 0.08892  -0.029 0.11203  C -0.031 0.13515  -0.029 0.15471  -0.027 0.17605  C -0.025 0.19562  -0.022 0.21696  -0.015 0.23474  C -0.009 0.25252  0.001 0.26675  0.012 0.27742  C 0.022 0.28809  0.034 0.2952  0.046 0.29876  C 0.058 0.30232  0.07 0.30232  0.081 0.29876  C 0.093 0.2952  0.104 0.28631  0.113 0.27208  C 0.122 0.25964  0.13 0.24363  0.134 0.22407  C 0.139 0.20629  0.141 0.18139  0.141 0.16183  C 0.142 0.14227  0.141 0.11915  0.136 0.09959  C 0.131 0.0818  0.122 0.06758  0.11 0.06046  C 0.098 0.05513  0.086 0.06224  0.078 0.07469  C 0.071 0.08714  0.066 0.1067  0.065 0.12982  C 0.065 0.15294  0.066 0.17428  0.071 0.19206  C 0.076 0.20984  0.075 0.2134  0.095 0.23652  C 0.113 0.26141  0.131 0.2543  0.142 0.25608  C 0.153 0.25608  0.162 0.24897  0.173 0.24185  C 0.185 0.23296  0.195 0.21696  0.202 0.20273  C 0.209 0.1885  0.212 0.17072  0.216 0.14227  C 0.219 0.11381  0.219 0.09959  0.219 0.07825  C 0.219 0.05691  0.219 0.03557  0.219 0.01423 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8305799" cy="87153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Игра  « Закончи предложение»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kissclipart-aquarium-clipart-goldfish-aquarium-clip-art-692f879ef93c359b.jp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 l="19531" r="20085"/>
          <a:stretch/>
        </p:blipFill>
        <p:spPr>
          <a:xfrm>
            <a:off x="4394578" y="1352550"/>
            <a:ext cx="3220873" cy="294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 Мы сейчас поиграем в игру </a:t>
            </a:r>
          </a:p>
          <a:p>
            <a:r>
              <a:rPr lang="ru-RU" dirty="0" smtClean="0"/>
              <a:t>« Закончи предложение»</a:t>
            </a:r>
          </a:p>
          <a:p>
            <a:r>
              <a:rPr lang="ru-RU" dirty="0" smtClean="0"/>
              <a:t>Я скажу: в аквариуме плавали… Кто плавал? (Рыбы)</a:t>
            </a:r>
          </a:p>
          <a:p>
            <a:endParaRPr lang="ru-RU" dirty="0"/>
          </a:p>
        </p:txBody>
      </p:sp>
      <p:pic>
        <p:nvPicPr>
          <p:cNvPr id="6" name="Рисунок 5" descr="рыбка-в-к-окоча-во-е-394563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0" y="2266950"/>
            <a:ext cx="1450657" cy="1458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vuk_-_Vsplesk_vody_(iPlay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8305799" cy="87153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Игра  « Закончи предложение»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400" y="1123950"/>
            <a:ext cx="3313113" cy="3518297"/>
          </a:xfrm>
        </p:spPr>
        <p:txBody>
          <a:bodyPr/>
          <a:lstStyle/>
          <a:p>
            <a:r>
              <a:rPr lang="ru-RU" dirty="0" smtClean="0"/>
              <a:t>На огороде растут…. Что растёт на огороде? (Капуста)</a:t>
            </a:r>
          </a:p>
          <a:p>
            <a:r>
              <a:rPr lang="ru-RU" dirty="0" smtClean="0"/>
              <a:t>Какие ещё овощи вы знаете? (Редис, морковь, картофель, огурцы….)</a:t>
            </a:r>
          </a:p>
          <a:p>
            <a:endParaRPr lang="ru-RU" dirty="0"/>
          </a:p>
        </p:txBody>
      </p:sp>
      <p:pic>
        <p:nvPicPr>
          <p:cNvPr id="8" name="Содержимое 7" descr="garden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429000" y="990121"/>
            <a:ext cx="5257800" cy="3509333"/>
          </a:xfrm>
        </p:spPr>
      </p:pic>
      <p:pic>
        <p:nvPicPr>
          <p:cNvPr id="9" name="Рисунок 8" descr="4f8ebcbbfe229eb7b482b199303863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0" y="2571750"/>
            <a:ext cx="1089065" cy="1200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285477144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68036" y="1047750"/>
            <a:ext cx="1359067" cy="1147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4cd9a25a23bb0b3a41cb022849e8d28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29000" y="895350"/>
            <a:ext cx="903175" cy="1123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kisspng-mashed-potato-french-fries-potato-wedges-baked-pot-cashews-5b40fdde86d069.588805371530985950552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15200" y="1047750"/>
            <a:ext cx="1371600" cy="1005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ogurets-1024x53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19800" y="4095750"/>
            <a:ext cx="1613378" cy="83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kisspng-vegetable-zakuski-tomato-fruit-cartoon-tomato-5a99ad097ba916.3902453515200207455065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038600" y="4019550"/>
            <a:ext cx="1246909" cy="91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kisspng-vegetarian-cuisine-pea-soup-snow-pea-clip-art-5c0b0caf009e17.1709181015442280150025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620000" y="2343150"/>
            <a:ext cx="1352107" cy="1292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04787"/>
            <a:ext cx="8686800" cy="690563"/>
          </a:xfrm>
        </p:spPr>
        <p:txBody>
          <a:bodyPr>
            <a:noAutofit/>
          </a:bodyPr>
          <a:lstStyle/>
          <a:p>
            <a:pPr algn="ctr"/>
            <a:r>
              <a:rPr lang="ru-RU" dirty="0" smtClean="0"/>
              <a:t>Игра  « Закончи предложение»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шлихта-мальчика-29081157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0" y="1123950"/>
            <a:ext cx="2394331" cy="3481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400" y="742950"/>
            <a:ext cx="2743200" cy="3899297"/>
          </a:xfrm>
        </p:spPr>
        <p:txBody>
          <a:bodyPr/>
          <a:lstStyle/>
          <a:p>
            <a:r>
              <a:rPr lang="ru-RU" dirty="0" smtClean="0"/>
              <a:t>Мама надела Вове…Что? (Рубашку)</a:t>
            </a:r>
          </a:p>
          <a:p>
            <a:r>
              <a:rPr lang="ru-RU" dirty="0" smtClean="0"/>
              <a:t>А какую одежду вы ещё знаете? Назовите. (Сарафан, платье, брюки, шорты)</a:t>
            </a:r>
          </a:p>
          <a:p>
            <a:endParaRPr lang="ru-RU" dirty="0"/>
          </a:p>
        </p:txBody>
      </p:sp>
      <p:pic>
        <p:nvPicPr>
          <p:cNvPr id="6" name="Рисунок 5" descr="52024-plate-ot-lp-collectio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10400" y="133350"/>
            <a:ext cx="1809750" cy="1809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699203-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95600" y="2876550"/>
            <a:ext cx="1528763" cy="2038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s120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62800" y="3028950"/>
            <a:ext cx="1808328" cy="1938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shorti_boboli_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43200" y="666750"/>
            <a:ext cx="18288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8229599" cy="46196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Игра «Закончи предложение»</a:t>
            </a:r>
            <a:endParaRPr lang="ru-RU" dirty="0"/>
          </a:p>
        </p:txBody>
      </p:sp>
      <p:pic>
        <p:nvPicPr>
          <p:cNvPr id="5" name="Содержимое 4" descr="LivingRoom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438400" y="590550"/>
            <a:ext cx="6705600" cy="441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8601" y="590550"/>
            <a:ext cx="2286000" cy="4051697"/>
          </a:xfrm>
        </p:spPr>
        <p:txBody>
          <a:bodyPr/>
          <a:lstStyle/>
          <a:p>
            <a:r>
              <a:rPr lang="ru-RU" sz="1600" dirty="0" smtClean="0"/>
              <a:t>В комнате стоит… Что?</a:t>
            </a:r>
          </a:p>
          <a:p>
            <a:r>
              <a:rPr lang="ru-RU" sz="1600" dirty="0" smtClean="0"/>
              <a:t>(Стол)</a:t>
            </a:r>
          </a:p>
          <a:p>
            <a:r>
              <a:rPr lang="ru-RU" sz="1600" dirty="0" smtClean="0"/>
              <a:t>Какую ещё мебель вы знаете? (Кровать, шкаф, стул…)</a:t>
            </a:r>
          </a:p>
          <a:p>
            <a:r>
              <a:rPr lang="ru-RU" sz="1600" dirty="0" smtClean="0"/>
              <a:t>Молодцы!</a:t>
            </a:r>
          </a:p>
          <a:p>
            <a:endParaRPr lang="ru-RU" dirty="0"/>
          </a:p>
        </p:txBody>
      </p:sp>
      <p:pic>
        <p:nvPicPr>
          <p:cNvPr id="6" name="Рисунок 5" descr="hello_html_7309788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24600" y="2724150"/>
            <a:ext cx="1826236" cy="1326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ngtree-decorative-cabinet-modified-vector-png-clipart_222994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52800" y="1733550"/>
            <a:ext cx="18200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kisspng-download-round-tables-vector-5a9ecbd4b79d00.283527931520356308752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67000" y="3562350"/>
            <a:ext cx="1400872" cy="127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20000" y="3638550"/>
            <a:ext cx="1066800" cy="1333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kisspng-table-couch-furniture-chair-clip-art-couch-5abecf54bf2b10.72420082152245435678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24400" y="3409950"/>
            <a:ext cx="1828800" cy="1544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" y="133351"/>
            <a:ext cx="4344988" cy="533400"/>
          </a:xfrm>
        </p:spPr>
        <p:txBody>
          <a:bodyPr>
            <a:noAutofit/>
          </a:bodyPr>
          <a:lstStyle/>
          <a:p>
            <a:r>
              <a:rPr lang="ru-RU" sz="1600" b="0" dirty="0" smtClean="0"/>
              <a:t>Ребята, кто это? (Тигр) Как рычит тигр? (Р-Р-Р)</a:t>
            </a:r>
            <a:br>
              <a:rPr lang="ru-RU" sz="1600" b="0" dirty="0" smtClean="0"/>
            </a:br>
            <a:endParaRPr lang="ru-RU" sz="1600" b="0" dirty="0"/>
          </a:p>
        </p:txBody>
      </p:sp>
      <p:pic>
        <p:nvPicPr>
          <p:cNvPr id="8" name="Содержимое 7" descr="a7997b70be2e6b41eec6ef273222534e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57200" y="438150"/>
            <a:ext cx="3886200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72000" y="0"/>
            <a:ext cx="4346574" cy="89535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1600" b="0" dirty="0" smtClean="0"/>
              <a:t>Кто это? (Ворона) Ворона, что может делать? (Каркать) Как ворона каркает? (Кар-кар-кар)</a:t>
            </a:r>
          </a:p>
          <a:p>
            <a:pPr>
              <a:spcBef>
                <a:spcPts val="0"/>
              </a:spcBef>
            </a:pPr>
            <a:endParaRPr lang="ru-RU" sz="1600" b="0" dirty="0"/>
          </a:p>
        </p:txBody>
      </p:sp>
      <p:pic>
        <p:nvPicPr>
          <p:cNvPr id="9" name="Содержимое 8" descr="198seraya_vorona.jpg"/>
          <p:cNvPicPr>
            <a:picLocks noGrp="1" noChangeAspect="1"/>
          </p:cNvPicPr>
          <p:nvPr>
            <p:ph sz="quarter" idx="4"/>
          </p:nvPr>
        </p:nvPicPr>
        <p:blipFill>
          <a:blip r:embed="rId6" cstate="print"/>
          <a:stretch>
            <a:fillRect/>
          </a:stretch>
        </p:blipFill>
        <p:spPr>
          <a:xfrm>
            <a:off x="4343400" y="1276350"/>
            <a:ext cx="4606599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ychanie_lva_2_-_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ARKANE_-_VORONY_(iPlay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" y="133350"/>
            <a:ext cx="4344988" cy="1066799"/>
          </a:xfrm>
        </p:spPr>
        <p:txBody>
          <a:bodyPr>
            <a:noAutofit/>
          </a:bodyPr>
          <a:lstStyle/>
          <a:p>
            <a:r>
              <a:rPr lang="ru-RU" sz="1600" b="0" dirty="0" smtClean="0"/>
              <a:t>Это кто? (Утка) Что делает утка? (Крякает) Как крякает утка? (</a:t>
            </a:r>
            <a:r>
              <a:rPr lang="ru-RU" sz="1600" b="0" dirty="0" err="1" smtClean="0"/>
              <a:t>Кря-кря-кря</a:t>
            </a:r>
            <a:r>
              <a:rPr lang="ru-RU" sz="1600" b="0" dirty="0" smtClean="0"/>
              <a:t>)</a:t>
            </a:r>
          </a:p>
          <a:p>
            <a:r>
              <a:rPr lang="ru-RU" sz="1600" b="0" dirty="0" smtClean="0"/>
              <a:t/>
            </a:r>
            <a:br>
              <a:rPr lang="ru-RU" sz="1600" b="0" dirty="0" smtClean="0"/>
            </a:br>
            <a:endParaRPr lang="ru-RU" sz="1600" b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72000" y="0"/>
            <a:ext cx="4346574" cy="1123950"/>
          </a:xfrm>
        </p:spPr>
        <p:txBody>
          <a:bodyPr>
            <a:normAutofit/>
          </a:bodyPr>
          <a:lstStyle/>
          <a:p>
            <a:r>
              <a:rPr lang="ru-RU" sz="1600" b="0" dirty="0" smtClean="0"/>
              <a:t>Это кто? (Петух) Что делает петух? (Кукарекает) Как кукарекает петух? (Ку-ка-ре-ку)</a:t>
            </a:r>
          </a:p>
          <a:p>
            <a:pPr>
              <a:spcBef>
                <a:spcPts val="0"/>
              </a:spcBef>
            </a:pPr>
            <a:endParaRPr lang="ru-RU" sz="1600" b="0" dirty="0" smtClean="0"/>
          </a:p>
          <a:p>
            <a:pPr>
              <a:spcBef>
                <a:spcPts val="0"/>
              </a:spcBef>
            </a:pPr>
            <a:endParaRPr lang="ru-RU" sz="1600" b="0" dirty="0"/>
          </a:p>
        </p:txBody>
      </p:sp>
      <p:pic>
        <p:nvPicPr>
          <p:cNvPr id="10" name="Содержимое 9" descr="146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228600" y="742950"/>
            <a:ext cx="4040188" cy="2982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10" descr="kisspng-chinese-new-year-desktop-wallpaper-chinese-calenda-rooster-5abb051bc6add1.5916099915222059798138.jpg"/>
          <p:cNvPicPr>
            <a:picLocks noGrp="1" noChangeAspect="1"/>
          </p:cNvPicPr>
          <p:nvPr>
            <p:ph sz="quarter" idx="4"/>
          </p:nvPr>
        </p:nvPicPr>
        <p:blipFill>
          <a:blip r:embed="rId6" cstate="print"/>
          <a:stretch>
            <a:fillRect/>
          </a:stretch>
        </p:blipFill>
        <p:spPr>
          <a:xfrm>
            <a:off x="5029200" y="1047750"/>
            <a:ext cx="3782940" cy="369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ryakaet_utka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rik_petuha_-_krik_petuha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"/>
            <a:ext cx="4040188" cy="514350"/>
          </a:xfrm>
        </p:spPr>
        <p:txBody>
          <a:bodyPr>
            <a:normAutofit/>
          </a:bodyPr>
          <a:lstStyle/>
          <a:p>
            <a:r>
              <a:rPr lang="ru-RU" sz="1600" b="0" dirty="0" smtClean="0"/>
              <a:t>Кто это? (Ёж) Как фыркает ежик?(</a:t>
            </a:r>
            <a:r>
              <a:rPr lang="ru-RU" sz="1600" b="0" dirty="0" err="1" smtClean="0"/>
              <a:t>Фр-р-фр-р</a:t>
            </a:r>
            <a:r>
              <a:rPr lang="ru-RU" sz="1600" b="0" dirty="0" smtClean="0"/>
              <a:t>)</a:t>
            </a:r>
            <a:endParaRPr lang="ru-RU" sz="1600" b="0" dirty="0"/>
          </a:p>
        </p:txBody>
      </p:sp>
      <p:pic>
        <p:nvPicPr>
          <p:cNvPr id="7" name="Содержимое 6" descr="img8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152400" y="819150"/>
            <a:ext cx="4397816" cy="2473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72000" y="133350"/>
            <a:ext cx="4041775" cy="1143000"/>
          </a:xfrm>
        </p:spPr>
        <p:txBody>
          <a:bodyPr>
            <a:normAutofit/>
          </a:bodyPr>
          <a:lstStyle/>
          <a:p>
            <a:r>
              <a:rPr lang="ru-RU" sz="1600" b="0" dirty="0" smtClean="0"/>
              <a:t>Это кто? (Поросёнок) Что делает поросёнок (Хрюкает) Как хрюкает поросёнок?(Хрю-хрю)</a:t>
            </a:r>
          </a:p>
          <a:p>
            <a:endParaRPr lang="ru-RU" sz="1600" b="0" dirty="0"/>
          </a:p>
        </p:txBody>
      </p:sp>
      <p:pic>
        <p:nvPicPr>
          <p:cNvPr id="8" name="Содержимое 7" descr="1562998241_39.jpg"/>
          <p:cNvPicPr>
            <a:picLocks noGrp="1" noChangeAspect="1"/>
          </p:cNvPicPr>
          <p:nvPr>
            <p:ph sz="quarter" idx="4"/>
          </p:nvPr>
        </p:nvPicPr>
        <p:blipFill>
          <a:blip r:embed="rId6" cstate="print"/>
          <a:stretch>
            <a:fillRect/>
          </a:stretch>
        </p:blipFill>
        <p:spPr>
          <a:xfrm>
            <a:off x="4343400" y="2343150"/>
            <a:ext cx="4584216" cy="2575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zhik_pyhti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свинья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992</TotalTime>
  <Words>735</Words>
  <Application>Microsoft Office PowerPoint</Application>
  <PresentationFormat>Экран (16:9)</PresentationFormat>
  <Paragraphs>74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Office Theme</vt:lpstr>
      <vt:lpstr>  </vt:lpstr>
      <vt:lpstr>Презентация PowerPoint</vt:lpstr>
      <vt:lpstr>Игра  « Закончи предложение» </vt:lpstr>
      <vt:lpstr>Игра  « Закончи предложение» </vt:lpstr>
      <vt:lpstr>Игра  « Закончи предложение» </vt:lpstr>
      <vt:lpstr>Игра «Закончи предложение»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Контрольные вопросы</vt:lpstr>
      <vt:lpstr>                                                         Физкультминутка</vt:lpstr>
      <vt:lpstr>Посмотрите, к нам пришли зверюшки из сказки. Из какой сказки они пришли к нам?  (Они живут в сказке«Теремок»). Задание вам такое. Опишите мне каждую зверюшку.  </vt:lpstr>
      <vt:lpstr>Игра «Опиши героя сказки» </vt:lpstr>
      <vt:lpstr>Игра «Опиши героя сказки» </vt:lpstr>
      <vt:lpstr>Игра «Опиши героя сказки» </vt:lpstr>
      <vt:lpstr>Игра «Опиши героя сказки» </vt:lpstr>
      <vt:lpstr>Игра «Опиши героя сказки» </vt:lpstr>
      <vt:lpstr>Игра «Опиши героя сказки» </vt:lpstr>
      <vt:lpstr>Контрольные вопросы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СВЕТЛАНА</dc:creator>
  <cp:lastModifiedBy>aleksei-byakinaleksei-byakin@outlook.com</cp:lastModifiedBy>
  <cp:revision>118</cp:revision>
  <dcterms:created xsi:type="dcterms:W3CDTF">2018-08-03T21:17:55Z</dcterms:created>
  <dcterms:modified xsi:type="dcterms:W3CDTF">2020-04-29T18:26:23Z</dcterms:modified>
</cp:coreProperties>
</file>