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77" r:id="rId3"/>
    <p:sldId id="257" r:id="rId4"/>
    <p:sldId id="263" r:id="rId5"/>
    <p:sldId id="260" r:id="rId6"/>
    <p:sldId id="261" r:id="rId7"/>
    <p:sldId id="276" r:id="rId8"/>
    <p:sldId id="262" r:id="rId9"/>
    <p:sldId id="265" r:id="rId10"/>
    <p:sldId id="259" r:id="rId11"/>
    <p:sldId id="266" r:id="rId12"/>
    <p:sldId id="267" r:id="rId13"/>
    <p:sldId id="268" r:id="rId14"/>
    <p:sldId id="269" r:id="rId15"/>
    <p:sldId id="271" r:id="rId16"/>
    <p:sldId id="272" r:id="rId17"/>
    <p:sldId id="273" r:id="rId18"/>
    <p:sldId id="270"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24.03.2024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24.03.2024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24.03.2024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24.03.2024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Лаковая миниатюра: Палех, мастера Федоскино.</a:t>
            </a:r>
          </a:p>
        </p:txBody>
      </p:sp>
      <p:sp>
        <p:nvSpPr>
          <p:cNvPr id="3" name="Подзаголовок 2"/>
          <p:cNvSpPr>
            <a:spLocks noGrp="1"/>
          </p:cNvSpPr>
          <p:nvPr>
            <p:ph type="subTitle" idx="1"/>
          </p:nvPr>
        </p:nvSpPr>
        <p:spPr>
          <a:xfrm>
            <a:off x="971600" y="3331698"/>
            <a:ext cx="7704856" cy="2977622"/>
          </a:xfrm>
        </p:spPr>
        <p:txBody>
          <a:bodyPr>
            <a:normAutofit/>
          </a:bodyPr>
          <a:lstStyle/>
          <a:p>
            <a:r>
              <a:rPr lang="ru-RU" dirty="0" smtClean="0"/>
              <a:t>Консультативное задание</a:t>
            </a:r>
          </a:p>
          <a:p>
            <a:r>
              <a:rPr lang="ru-RU" dirty="0" smtClean="0"/>
              <a:t>5 класс</a:t>
            </a:r>
          </a:p>
          <a:p>
            <a:endParaRPr lang="ru-RU" dirty="0" smtClean="0"/>
          </a:p>
          <a:p>
            <a:pPr lvl="0" algn="r">
              <a:spcBef>
                <a:spcPts val="600"/>
              </a:spcBef>
              <a:buClr>
                <a:srgbClr val="61625E"/>
              </a:buClr>
              <a:buSzTx/>
            </a:pPr>
            <a:r>
              <a:rPr lang="ru-RU" sz="2000" spc="120" dirty="0">
                <a:solidFill>
                  <a:schemeClr val="accent1">
                    <a:lumMod val="75000"/>
                  </a:schemeClr>
                </a:solidFill>
                <a:latin typeface="Candara"/>
                <a:cs typeface="Tahoma" pitchFamily="34" charset="0"/>
              </a:rPr>
              <a:t>Группы:    5/у – </a:t>
            </a:r>
            <a:r>
              <a:rPr lang="ru-RU" sz="2000" spc="120" dirty="0" smtClean="0">
                <a:solidFill>
                  <a:schemeClr val="accent1">
                    <a:lumMod val="75000"/>
                  </a:schemeClr>
                </a:solidFill>
                <a:latin typeface="Candara"/>
                <a:cs typeface="Tahoma" pitchFamily="34" charset="0"/>
              </a:rPr>
              <a:t>29.03.24</a:t>
            </a:r>
            <a:endParaRPr lang="ru-RU" sz="2000" spc="120" dirty="0">
              <a:solidFill>
                <a:schemeClr val="accent1">
                  <a:lumMod val="75000"/>
                </a:schemeClr>
              </a:solidFill>
              <a:latin typeface="Candara"/>
              <a:cs typeface="Tahoma" pitchFamily="34" charset="0"/>
            </a:endParaRPr>
          </a:p>
          <a:p>
            <a:pPr lvl="0" algn="r">
              <a:spcBef>
                <a:spcPts val="600"/>
              </a:spcBef>
              <a:buClr>
                <a:srgbClr val="61625E"/>
              </a:buClr>
              <a:buSzTx/>
            </a:pPr>
            <a:r>
              <a:rPr lang="ru-RU" sz="2000" spc="120" dirty="0">
                <a:solidFill>
                  <a:schemeClr val="accent1">
                    <a:lumMod val="75000"/>
                  </a:schemeClr>
                </a:solidFill>
                <a:latin typeface="Candara"/>
                <a:cs typeface="Tahoma" pitchFamily="34" charset="0"/>
              </a:rPr>
              <a:t>                  5/1 – </a:t>
            </a:r>
            <a:r>
              <a:rPr lang="ru-RU" sz="2000" spc="120" dirty="0" smtClean="0">
                <a:solidFill>
                  <a:schemeClr val="accent1">
                    <a:lumMod val="75000"/>
                  </a:schemeClr>
                </a:solidFill>
                <a:latin typeface="Candara"/>
                <a:cs typeface="Tahoma" pitchFamily="34" charset="0"/>
              </a:rPr>
              <a:t>29.03.24</a:t>
            </a:r>
            <a:endParaRPr lang="ru-RU" sz="2000" spc="120" dirty="0">
              <a:solidFill>
                <a:schemeClr val="accent1">
                  <a:lumMod val="75000"/>
                </a:schemeClr>
              </a:solidFill>
              <a:latin typeface="Candara"/>
              <a:cs typeface="Tahoma" pitchFamily="34" charset="0"/>
            </a:endParaRPr>
          </a:p>
          <a:p>
            <a:pPr lvl="0" algn="r">
              <a:spcBef>
                <a:spcPts val="600"/>
              </a:spcBef>
              <a:buClr>
                <a:srgbClr val="61625E"/>
              </a:buClr>
              <a:buSzTx/>
            </a:pPr>
            <a:r>
              <a:rPr lang="ru-RU" sz="2000" spc="120" dirty="0">
                <a:solidFill>
                  <a:schemeClr val="accent1">
                    <a:lumMod val="75000"/>
                  </a:schemeClr>
                </a:solidFill>
                <a:latin typeface="Candara"/>
                <a:cs typeface="Tahoma" pitchFamily="34" charset="0"/>
              </a:rPr>
              <a:t>                  5/2 </a:t>
            </a:r>
            <a:r>
              <a:rPr lang="ru-RU" sz="2000" spc="120">
                <a:solidFill>
                  <a:schemeClr val="accent1">
                    <a:lumMod val="75000"/>
                  </a:schemeClr>
                </a:solidFill>
                <a:latin typeface="Candara"/>
                <a:cs typeface="Tahoma" pitchFamily="34" charset="0"/>
              </a:rPr>
              <a:t>– </a:t>
            </a:r>
            <a:r>
              <a:rPr lang="ru-RU" sz="2000" spc="120" smtClean="0">
                <a:solidFill>
                  <a:schemeClr val="accent1">
                    <a:lumMod val="75000"/>
                  </a:schemeClr>
                </a:solidFill>
                <a:latin typeface="Candara"/>
                <a:cs typeface="Tahoma" pitchFamily="34" charset="0"/>
              </a:rPr>
              <a:t>29.03.24</a:t>
            </a:r>
            <a:endParaRPr lang="ru-RU" sz="2000" spc="120" dirty="0">
              <a:solidFill>
                <a:schemeClr val="accent1">
                  <a:lumMod val="75000"/>
                </a:schemeClr>
              </a:solidFill>
              <a:latin typeface="Candara"/>
              <a:cs typeface="Tahoma" pitchFamily="34" charset="0"/>
            </a:endParaRPr>
          </a:p>
          <a:p>
            <a:pPr lvl="0" algn="l">
              <a:spcBef>
                <a:spcPts val="600"/>
              </a:spcBef>
              <a:buClr>
                <a:srgbClr val="61625E"/>
              </a:buClr>
              <a:buSzTx/>
            </a:pPr>
            <a:endParaRPr lang="ru-RU" sz="2000" spc="120" dirty="0">
              <a:solidFill>
                <a:srgbClr val="48231E"/>
              </a:solidFill>
              <a:latin typeface="Candara"/>
              <a:cs typeface="Tahoma" pitchFamily="34" charset="0"/>
            </a:endParaRPr>
          </a:p>
          <a:p>
            <a:endParaRPr lang="ru-RU" dirty="0"/>
          </a:p>
        </p:txBody>
      </p:sp>
    </p:spTree>
    <p:extLst>
      <p:ext uri="{BB962C8B-B14F-4D97-AF65-F5344CB8AC3E}">
        <p14:creationId xmlns:p14="http://schemas.microsoft.com/office/powerpoint/2010/main" val="362863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Малая золотая медаль </a:t>
            </a:r>
            <a:endParaRPr lang="ru-RU" dirty="0"/>
          </a:p>
        </p:txBody>
      </p:sp>
      <p:sp>
        <p:nvSpPr>
          <p:cNvPr id="3" name="Объект 2"/>
          <p:cNvSpPr>
            <a:spLocks noGrp="1"/>
          </p:cNvSpPr>
          <p:nvPr>
            <p:ph idx="1"/>
          </p:nvPr>
        </p:nvSpPr>
        <p:spPr>
          <a:xfrm>
            <a:off x="179512" y="1196752"/>
            <a:ext cx="3816424" cy="5544616"/>
          </a:xfrm>
        </p:spPr>
        <p:txBody>
          <a:bodyPr>
            <a:normAutofit fontScale="77500" lnSpcReduction="20000"/>
          </a:bodyPr>
          <a:lstStyle/>
          <a:p>
            <a:pPr algn="just"/>
            <a:r>
              <a:rPr lang="ru-RU" dirty="0"/>
              <a:t>В 1913 </a:t>
            </a:r>
            <a:r>
              <a:rPr lang="ru-RU" dirty="0" smtClean="0"/>
              <a:t>г. </a:t>
            </a:r>
            <a:r>
              <a:rPr lang="ru-RU" dirty="0"/>
              <a:t>изделия артели были удостоены малой золотой медали на Всероссийской выставке сельскохозяйственной промышленности в Киеве. Некоторое время изображение этой медали штамповалось на оборотной стороне выпускавшихся изделий</a:t>
            </a:r>
            <a:r>
              <a:rPr lang="ru-RU" dirty="0" smtClean="0"/>
              <a:t>.</a:t>
            </a:r>
          </a:p>
          <a:p>
            <a:pPr algn="just"/>
            <a:r>
              <a:rPr lang="ru-RU" dirty="0" smtClean="0"/>
              <a:t> </a:t>
            </a:r>
            <a:r>
              <a:rPr lang="ru-RU" dirty="0"/>
              <a:t>В первые послереволюционные годы артель пережила большие сложности, обусловленные негативным отношением новых властей. </a:t>
            </a:r>
          </a:p>
          <a:p>
            <a:pPr algn="just"/>
            <a:endParaRPr lang="ru-RU" dirty="0"/>
          </a:p>
        </p:txBody>
      </p:sp>
      <p:pic>
        <p:nvPicPr>
          <p:cNvPr id="9218" name="Picture 2" descr="C:\Users\User\Desktop\для истории искусств\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84784"/>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5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dirty="0" smtClean="0"/>
              <a:t>Диплом </a:t>
            </a:r>
            <a:r>
              <a:rPr lang="en-US" dirty="0" smtClean="0"/>
              <a:t>I </a:t>
            </a:r>
            <a:r>
              <a:rPr lang="ru-RU" dirty="0"/>
              <a:t>степени</a:t>
            </a:r>
          </a:p>
        </p:txBody>
      </p:sp>
      <p:sp>
        <p:nvSpPr>
          <p:cNvPr id="3" name="Объект 2"/>
          <p:cNvSpPr>
            <a:spLocks noGrp="1"/>
          </p:cNvSpPr>
          <p:nvPr>
            <p:ph idx="1"/>
          </p:nvPr>
        </p:nvSpPr>
        <p:spPr>
          <a:xfrm>
            <a:off x="179512" y="5157192"/>
            <a:ext cx="8784976" cy="1512168"/>
          </a:xfrm>
        </p:spPr>
        <p:txBody>
          <a:bodyPr>
            <a:normAutofit fontScale="55000" lnSpcReduction="20000"/>
          </a:bodyPr>
          <a:lstStyle/>
          <a:p>
            <a:pPr algn="just"/>
            <a:r>
              <a:rPr lang="ru-RU" dirty="0"/>
              <a:t>Перелом в отношении к </a:t>
            </a:r>
            <a:r>
              <a:rPr lang="ru-RU" dirty="0" err="1"/>
              <a:t>федоскинской</a:t>
            </a:r>
            <a:r>
              <a:rPr lang="ru-RU" dirty="0"/>
              <a:t> миниатюре наступил после 1923 </a:t>
            </a:r>
            <a:r>
              <a:rPr lang="ru-RU" dirty="0" smtClean="0"/>
              <a:t>г, </a:t>
            </a:r>
            <a:r>
              <a:rPr lang="ru-RU" dirty="0"/>
              <a:t>когда эти изделия были удостоены диплома I степени на Всесоюзной выставке сельскохозяйственной и культурно-промышленной продукции в Москве. В 1923 </a:t>
            </a:r>
            <a:r>
              <a:rPr lang="ru-RU" dirty="0" smtClean="0"/>
              <a:t>г </a:t>
            </a:r>
            <a:r>
              <a:rPr lang="ru-RU" dirty="0"/>
              <a:t>в знак благодарности за сохранение промысла артели был вручен от имени правительства специальный </a:t>
            </a:r>
            <a:r>
              <a:rPr lang="ru-RU" dirty="0" smtClean="0"/>
              <a:t>«Диплом признательности». </a:t>
            </a:r>
            <a:endParaRPr lang="ru-RU" dirty="0"/>
          </a:p>
          <a:p>
            <a:pPr algn="just"/>
            <a:r>
              <a:rPr lang="ru-RU" dirty="0"/>
              <a:t>Производство стало постепенно расширяться, увеличился спрос на продукцию, которую стали активно продавать за границу. Большую творческую помощь в 1930-х </a:t>
            </a:r>
            <a:r>
              <a:rPr lang="ru-RU" dirty="0" smtClean="0"/>
              <a:t>г. </a:t>
            </a:r>
            <a:r>
              <a:rPr lang="ru-RU" dirty="0"/>
              <a:t>оказали </a:t>
            </a:r>
            <a:r>
              <a:rPr lang="ru-RU" dirty="0" err="1"/>
              <a:t>федоскинским</a:t>
            </a:r>
            <a:r>
              <a:rPr lang="ru-RU" dirty="0"/>
              <a:t> миниатюристам известные искусствоведы А. В. </a:t>
            </a:r>
            <a:r>
              <a:rPr lang="ru-RU" dirty="0" err="1"/>
              <a:t>Бакушинский</a:t>
            </a:r>
            <a:r>
              <a:rPr lang="ru-RU" dirty="0"/>
              <a:t> и В. М. Василенко.</a:t>
            </a:r>
          </a:p>
        </p:txBody>
      </p:sp>
      <p:pic>
        <p:nvPicPr>
          <p:cNvPr id="10242" name="Picture 2" descr="C:\Users\User\Desktop\для истории искусств\pic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0728"/>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2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400" dirty="0" smtClean="0"/>
              <a:t>копирование </a:t>
            </a:r>
            <a:r>
              <a:rPr lang="ru-RU" sz="2400" dirty="0"/>
              <a:t>произведений станковой живописи</a:t>
            </a:r>
          </a:p>
        </p:txBody>
      </p:sp>
      <p:sp>
        <p:nvSpPr>
          <p:cNvPr id="3" name="Объект 2"/>
          <p:cNvSpPr>
            <a:spLocks noGrp="1"/>
          </p:cNvSpPr>
          <p:nvPr>
            <p:ph idx="1"/>
          </p:nvPr>
        </p:nvSpPr>
        <p:spPr>
          <a:xfrm>
            <a:off x="179512" y="5229200"/>
            <a:ext cx="8784976" cy="1440160"/>
          </a:xfrm>
        </p:spPr>
        <p:txBody>
          <a:bodyPr>
            <a:normAutofit fontScale="70000" lnSpcReduction="20000"/>
          </a:bodyPr>
          <a:lstStyle/>
          <a:p>
            <a:pPr algn="just"/>
            <a:r>
              <a:rPr lang="ru-RU" dirty="0"/>
              <a:t>В </a:t>
            </a:r>
            <a:r>
              <a:rPr lang="ru-RU" dirty="0" smtClean="0"/>
              <a:t>1930-1950 г. </a:t>
            </a:r>
            <a:r>
              <a:rPr lang="ru-RU" dirty="0"/>
              <a:t>художники </a:t>
            </a:r>
            <a:r>
              <a:rPr lang="ru-RU" dirty="0" err="1"/>
              <a:t>Федоскина</a:t>
            </a:r>
            <a:r>
              <a:rPr lang="ru-RU" dirty="0"/>
              <a:t> преимущественно </a:t>
            </a:r>
            <a:r>
              <a:rPr lang="ru-RU" dirty="0" smtClean="0"/>
              <a:t>занимались. </a:t>
            </a:r>
            <a:r>
              <a:rPr lang="ru-RU" dirty="0"/>
              <a:t>Были возрождены утраченные способы </a:t>
            </a:r>
            <a:r>
              <a:rPr lang="ru-RU" dirty="0" smtClean="0"/>
              <a:t>декорирования </a:t>
            </a:r>
            <a:r>
              <a:rPr lang="ru-RU" dirty="0"/>
              <a:t>изделий </a:t>
            </a:r>
            <a:r>
              <a:rPr lang="ru-RU" dirty="0" smtClean="0"/>
              <a:t>- </a:t>
            </a:r>
            <a:r>
              <a:rPr lang="ru-RU" dirty="0"/>
              <a:t>«скань», «</a:t>
            </a:r>
            <a:r>
              <a:rPr lang="ru-RU" dirty="0" err="1"/>
              <a:t>цировка</a:t>
            </a:r>
            <a:r>
              <a:rPr lang="ru-RU" dirty="0"/>
              <a:t>», «шотландка», «малахит», роспись по перламутру. Впервые перед художниками-миниатюристами была поставлена задача перевоплощения в декоративную миниатюру натурных зарисовок. </a:t>
            </a:r>
          </a:p>
          <a:p>
            <a:pPr algn="just"/>
            <a:endParaRPr lang="ru-RU" dirty="0"/>
          </a:p>
        </p:txBody>
      </p:sp>
      <p:pic>
        <p:nvPicPr>
          <p:cNvPr id="11266" name="Picture 2" descr="C:\Users\User\Desktop\для истории искусств\p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08721"/>
            <a:ext cx="5495878" cy="41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2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2400" dirty="0"/>
              <a:t>Техника изготовления </a:t>
            </a:r>
            <a:r>
              <a:rPr lang="ru-RU" sz="2400" dirty="0" err="1"/>
              <a:t>федоскинских</a:t>
            </a:r>
            <a:r>
              <a:rPr lang="ru-RU" sz="2400" dirty="0"/>
              <a:t> шкатулок </a:t>
            </a:r>
          </a:p>
        </p:txBody>
      </p:sp>
      <p:sp>
        <p:nvSpPr>
          <p:cNvPr id="3" name="Объект 2"/>
          <p:cNvSpPr>
            <a:spLocks noGrp="1"/>
          </p:cNvSpPr>
          <p:nvPr>
            <p:ph idx="1"/>
          </p:nvPr>
        </p:nvSpPr>
        <p:spPr>
          <a:xfrm>
            <a:off x="251520" y="4797152"/>
            <a:ext cx="8712968" cy="1872208"/>
          </a:xfrm>
        </p:spPr>
        <p:txBody>
          <a:bodyPr>
            <a:normAutofit fontScale="62500" lnSpcReduction="20000"/>
          </a:bodyPr>
          <a:lstStyle/>
          <a:p>
            <a:pPr algn="just"/>
            <a:r>
              <a:rPr lang="ru-RU" dirty="0"/>
              <a:t>Техника изготовления </a:t>
            </a:r>
            <a:r>
              <a:rPr lang="ru-RU" dirty="0" err="1"/>
              <a:t>федоскинских</a:t>
            </a:r>
            <a:r>
              <a:rPr lang="ru-RU" dirty="0"/>
              <a:t> шкатулок сложна и своеобразна. Начинается все с полос картона. Ими оборачивают форму будущего изделия, склеивают их, пропитывают крахмалом, сушат, купают в ванне с горячим льняным маслом. </a:t>
            </a:r>
            <a:endParaRPr lang="ru-RU" dirty="0" smtClean="0"/>
          </a:p>
          <a:p>
            <a:pPr algn="just"/>
            <a:r>
              <a:rPr lang="ru-RU" dirty="0"/>
              <a:t>Снова сушат - уже не часы, а дни. После таких манипуляций картон становится похожим на дерево. Прежде чем коробочка попадет в руки художника, ее отшлифуют и покроют лаком - внутри алым, снаружи- черным. </a:t>
            </a:r>
          </a:p>
        </p:txBody>
      </p:sp>
      <p:pic>
        <p:nvPicPr>
          <p:cNvPr id="12290" name="Picture 2" descr="C:\Users\User\Desktop\для истории искусств\gallery!d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5512776" cy="309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8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400" dirty="0"/>
              <a:t>Техника изготовления </a:t>
            </a:r>
            <a:r>
              <a:rPr lang="ru-RU" sz="2400" dirty="0" err="1"/>
              <a:t>федоскинских</a:t>
            </a:r>
            <a:r>
              <a:rPr lang="ru-RU" sz="2400" dirty="0"/>
              <a:t> шкатулок </a:t>
            </a:r>
          </a:p>
        </p:txBody>
      </p:sp>
      <p:sp>
        <p:nvSpPr>
          <p:cNvPr id="3" name="Объект 2"/>
          <p:cNvSpPr>
            <a:spLocks noGrp="1"/>
          </p:cNvSpPr>
          <p:nvPr>
            <p:ph idx="1"/>
          </p:nvPr>
        </p:nvSpPr>
        <p:spPr>
          <a:xfrm>
            <a:off x="107504" y="4797152"/>
            <a:ext cx="8928992" cy="1944216"/>
          </a:xfrm>
        </p:spPr>
        <p:txBody>
          <a:bodyPr>
            <a:normAutofit fontScale="55000" lnSpcReduction="20000"/>
          </a:bodyPr>
          <a:lstStyle/>
          <a:p>
            <a:pPr algn="just"/>
            <a:r>
              <a:rPr lang="ru-RU" dirty="0"/>
              <a:t>Миниатюрная живопись Федоскино исполняется масляными красками в три </a:t>
            </a:r>
            <a:r>
              <a:rPr lang="ru-RU" dirty="0" smtClean="0"/>
              <a:t>– четыре слоя</a:t>
            </a:r>
            <a:r>
              <a:rPr lang="ru-RU" dirty="0"/>
              <a:t>. Последовательно выполняются </a:t>
            </a:r>
            <a:r>
              <a:rPr lang="ru-RU" dirty="0" err="1"/>
              <a:t>замалёвок</a:t>
            </a:r>
            <a:r>
              <a:rPr lang="ru-RU" dirty="0"/>
              <a:t> , пропись , лессировка и </a:t>
            </a:r>
            <a:r>
              <a:rPr lang="ru-RU" dirty="0" err="1"/>
              <a:t>бликовка</a:t>
            </a:r>
            <a:r>
              <a:rPr lang="ru-RU" dirty="0"/>
              <a:t>. Оригинальной </a:t>
            </a:r>
            <a:r>
              <a:rPr lang="ru-RU" dirty="0" err="1"/>
              <a:t>федоскинской</a:t>
            </a:r>
            <a:r>
              <a:rPr lang="ru-RU" dirty="0"/>
              <a:t> техникой является «письмо по сквозному»: на поверхность перед росписью наносится светоотражающий материал — металлический порошок, сусальное золото или поталь, или делаются вставки из перламутра</a:t>
            </a:r>
            <a:r>
              <a:rPr lang="ru-RU" dirty="0" smtClean="0"/>
              <a:t>.</a:t>
            </a:r>
          </a:p>
          <a:p>
            <a:pPr algn="just"/>
            <a:r>
              <a:rPr lang="ru-RU" dirty="0"/>
              <a:t>Просвечивая сквозь прозрачные слои красок, эти подкладки придают изображению глубину, удивительный эффект свечения. Помимо миниатюрной живописи, изделия украшаются «сканью», «</a:t>
            </a:r>
            <a:r>
              <a:rPr lang="ru-RU" dirty="0" err="1"/>
              <a:t>цировкой</a:t>
            </a:r>
            <a:r>
              <a:rPr lang="ru-RU" dirty="0"/>
              <a:t>», «шотландкой». </a:t>
            </a:r>
          </a:p>
          <a:p>
            <a:pPr algn="just"/>
            <a:endParaRPr lang="ru-RU" dirty="0"/>
          </a:p>
        </p:txBody>
      </p:sp>
      <p:pic>
        <p:nvPicPr>
          <p:cNvPr id="13314" name="Picture 2" descr="C:\Users\User\Desktop\для истории искусств\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710" y="1124744"/>
            <a:ext cx="4824536" cy="356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Письмо</a:t>
            </a:r>
            <a:endParaRPr lang="ru-RU" dirty="0"/>
          </a:p>
        </p:txBody>
      </p:sp>
      <p:sp>
        <p:nvSpPr>
          <p:cNvPr id="3" name="Объект 2"/>
          <p:cNvSpPr>
            <a:spLocks noGrp="1"/>
          </p:cNvSpPr>
          <p:nvPr>
            <p:ph idx="1"/>
          </p:nvPr>
        </p:nvSpPr>
        <p:spPr>
          <a:xfrm>
            <a:off x="107504" y="5229200"/>
            <a:ext cx="8795320" cy="1512168"/>
          </a:xfrm>
        </p:spPr>
        <p:txBody>
          <a:bodyPr>
            <a:normAutofit fontScale="47500" lnSpcReduction="20000"/>
          </a:bodyPr>
          <a:lstStyle/>
          <a:p>
            <a:pPr algn="just"/>
            <a:r>
              <a:rPr lang="ru-RU" dirty="0"/>
              <a:t>Каждый слой просушивается, а затем покрывается прозрачным лаком. Многослойность письма позволяет достичь особой глубины, объемности и насыщенности цветом. Расписывают шкатулки по-разному; есть так называемое "плотное" письмо и "сквозное". </a:t>
            </a:r>
            <a:endParaRPr lang="ru-RU" dirty="0" smtClean="0"/>
          </a:p>
          <a:p>
            <a:pPr algn="just"/>
            <a:r>
              <a:rPr lang="ru-RU" dirty="0"/>
              <a:t>В первом случае мазки плотно закрывают фон. Но особую профессиональную гордость </a:t>
            </a:r>
            <a:r>
              <a:rPr lang="ru-RU" dirty="0" err="1"/>
              <a:t>федоскинских</a:t>
            </a:r>
            <a:r>
              <a:rPr lang="ru-RU" dirty="0"/>
              <a:t> мастеров составляет живопись "</a:t>
            </a:r>
            <a:r>
              <a:rPr lang="ru-RU" dirty="0" err="1"/>
              <a:t>по-сквозному</a:t>
            </a:r>
            <a:r>
              <a:rPr lang="ru-RU" dirty="0"/>
              <a:t>". Она выполняется прозрачными красками по подкладке из листочков сусального золота, перламутра или металлического порошка серебряного или золотого цвета. При этом краски как бы вспыхивают изнутри цветными огоньками. </a:t>
            </a:r>
          </a:p>
        </p:txBody>
      </p:sp>
      <p:pic>
        <p:nvPicPr>
          <p:cNvPr id="14338" name="Picture 2" descr="C:\Users\User\Desktop\для истории искусств\1447310635_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804944" cy="389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2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Autofit/>
          </a:bodyPr>
          <a:lstStyle/>
          <a:p>
            <a:r>
              <a:rPr lang="ru-RU" sz="2800" dirty="0" err="1"/>
              <a:t>Федоскинская</a:t>
            </a:r>
            <a:r>
              <a:rPr lang="ru-RU" sz="2800" dirty="0"/>
              <a:t> живопись реалистична</a:t>
            </a:r>
          </a:p>
        </p:txBody>
      </p:sp>
      <p:sp>
        <p:nvSpPr>
          <p:cNvPr id="3" name="Объект 2"/>
          <p:cNvSpPr>
            <a:spLocks noGrp="1"/>
          </p:cNvSpPr>
          <p:nvPr>
            <p:ph idx="1"/>
          </p:nvPr>
        </p:nvSpPr>
        <p:spPr>
          <a:xfrm>
            <a:off x="179512" y="4797152"/>
            <a:ext cx="8784976" cy="1872208"/>
          </a:xfrm>
        </p:spPr>
        <p:txBody>
          <a:bodyPr>
            <a:normAutofit fontScale="55000" lnSpcReduction="20000"/>
          </a:bodyPr>
          <a:lstStyle/>
          <a:p>
            <a:pPr algn="just"/>
            <a:r>
              <a:rPr lang="ru-RU" dirty="0"/>
              <a:t>Готовое лакированное изделие полируется. Усиленные полировкой цвета росписи получаются необычайно яркими. Нередко декоративное оформление шкатулок завершают перламутровая инкрустация, геометрический орнамент из крохотных чеканных пластинок металла или гравировка по черному лаку на подкладке из олова. </a:t>
            </a:r>
            <a:endParaRPr lang="ru-RU" dirty="0" smtClean="0"/>
          </a:p>
          <a:p>
            <a:pPr algn="just"/>
            <a:r>
              <a:rPr lang="ru-RU" dirty="0" err="1"/>
              <a:t>Федоскинская</a:t>
            </a:r>
            <a:r>
              <a:rPr lang="ru-RU" dirty="0"/>
              <a:t> живопись реалистична. Предметы, растения, фигуры сохраняют реальные формы, пропорции, окраску. Тщательно, что до мельчайших подробностей выписаны черты лица, одежда. Несмотря на малый размер миниатюры, мы можем различить на ней все, например детали упряжи лошади. </a:t>
            </a:r>
          </a:p>
          <a:p>
            <a:pPr algn="just"/>
            <a:endParaRPr lang="ru-RU" dirty="0"/>
          </a:p>
        </p:txBody>
      </p:sp>
      <p:pic>
        <p:nvPicPr>
          <p:cNvPr id="15362" name="Picture 2" descr="C:\Users\User\Desktop\для истории искусств\1447310605_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632301" cy="371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7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200" dirty="0"/>
              <a:t>Процесс копирования </a:t>
            </a:r>
          </a:p>
        </p:txBody>
      </p:sp>
      <p:sp>
        <p:nvSpPr>
          <p:cNvPr id="3" name="Объект 2"/>
          <p:cNvSpPr>
            <a:spLocks noGrp="1"/>
          </p:cNvSpPr>
          <p:nvPr>
            <p:ph idx="1"/>
          </p:nvPr>
        </p:nvSpPr>
        <p:spPr>
          <a:xfrm>
            <a:off x="107504" y="3429000"/>
            <a:ext cx="8856984" cy="3312368"/>
          </a:xfrm>
        </p:spPr>
        <p:txBody>
          <a:bodyPr>
            <a:normAutofit fontScale="47500" lnSpcReduction="20000"/>
          </a:bodyPr>
          <a:lstStyle/>
          <a:p>
            <a:r>
              <a:rPr lang="ru-RU" dirty="0"/>
              <a:t>Процесс копирования состоит из нескольких этапов. Выбранный оригинал перерисовывают на бумагу в формате будущей миниатюры – это эскиз. Дальше по эскизу основные элементы изображения переводят на кальку. Ее называют «припорохом». Этот термин сохранился с XIX века, когда по контуру рисунка иглой накалывали дырочки. </a:t>
            </a:r>
          </a:p>
          <a:p>
            <a:r>
              <a:rPr lang="ru-RU" dirty="0"/>
              <a:t>Такую кальку, наложенную на заготовку изделия, припудривали сухой краской или мелом, и на поверхности папье-маше оставался контур будущей миниатюры. Сейчас делают иначе. Кальку переворачивают, обводят изображение краской и на несколько секунд прикладывают к папье-маше – непросохший рисунок отпечатывается на загрунтованной пластине</a:t>
            </a:r>
            <a:r>
              <a:rPr lang="ru-RU" dirty="0" smtClean="0"/>
              <a:t>.</a:t>
            </a:r>
          </a:p>
          <a:p>
            <a:r>
              <a:rPr lang="ru-RU" dirty="0"/>
              <a:t>Следующий этап – в пределах контура рисунка масляной краской прокладывают основные локальные цвета. Первый слой живописи покрывают лаком, пластину просушивают в печи и лаковую поверхность шлифуют, так как она должна быть абсолютно гладкой. Затем прописывают все детали и тени, придавая объемность изображению. </a:t>
            </a:r>
          </a:p>
          <a:p>
            <a:r>
              <a:rPr lang="ru-RU" dirty="0"/>
              <a:t>Живопись снова подсушивают и покрывают лаком, вновь сушат в печи и шлифуют. На завершающем этапе прозрачными красками усиливают или приглушают яркость отдельных деталей, выравнивая цветовые отношения всей композиции в целом. Готовую миниатюру покрывают пятью-шестью слоями лака и полируют поверхность до появления зеркального блеска. В настоящее время такая многослойная </a:t>
            </a:r>
            <a:r>
              <a:rPr lang="ru-RU" dirty="0" err="1"/>
              <a:t>масляно</a:t>
            </a:r>
            <a:r>
              <a:rPr lang="ru-RU" dirty="0"/>
              <a:t>-лаковая техника живописи является уникальной.</a:t>
            </a:r>
          </a:p>
        </p:txBody>
      </p:sp>
      <p:pic>
        <p:nvPicPr>
          <p:cNvPr id="16386" name="Picture 2" descr="C:\Users\User\Desktop\для истории искусств\pic.jpg"/>
          <p:cNvPicPr>
            <a:picLocks noChangeAspect="1" noChangeArrowheads="1"/>
          </p:cNvPicPr>
          <p:nvPr/>
        </p:nvPicPr>
        <p:blipFill rotWithShape="1">
          <a:blip r:embed="rId2">
            <a:extLst>
              <a:ext uri="{28A0092B-C50C-407E-A947-70E740481C1C}">
                <a14:useLocalDpi xmlns:a14="http://schemas.microsoft.com/office/drawing/2010/main" val="0"/>
              </a:ext>
            </a:extLst>
          </a:blip>
          <a:srcRect t="15094" b="11642"/>
          <a:stretch/>
        </p:blipFill>
        <p:spPr bwMode="auto">
          <a:xfrm>
            <a:off x="1619672" y="945383"/>
            <a:ext cx="2016224" cy="221572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User\Desktop\для истории искусств\pic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988555"/>
            <a:ext cx="2160240" cy="212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1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a:t>Ассортимент изделий </a:t>
            </a:r>
          </a:p>
        </p:txBody>
      </p:sp>
      <p:sp>
        <p:nvSpPr>
          <p:cNvPr id="3" name="Объект 2"/>
          <p:cNvSpPr>
            <a:spLocks noGrp="1"/>
          </p:cNvSpPr>
          <p:nvPr>
            <p:ph idx="1"/>
          </p:nvPr>
        </p:nvSpPr>
        <p:spPr>
          <a:xfrm>
            <a:off x="107504" y="4437112"/>
            <a:ext cx="8928992" cy="2232248"/>
          </a:xfrm>
        </p:spPr>
        <p:txBody>
          <a:bodyPr>
            <a:normAutofit fontScale="62500" lnSpcReduction="20000"/>
          </a:bodyPr>
          <a:lstStyle/>
          <a:p>
            <a:pPr algn="just"/>
            <a:r>
              <a:rPr lang="ru-RU" dirty="0"/>
              <a:t>Практически все художники, работающие ныне в жанре </a:t>
            </a:r>
            <a:r>
              <a:rPr lang="ru-RU" dirty="0" err="1"/>
              <a:t>федоскинской</a:t>
            </a:r>
            <a:r>
              <a:rPr lang="ru-RU" dirty="0"/>
              <a:t> миниатюры, работают сейчас на </a:t>
            </a:r>
            <a:r>
              <a:rPr lang="ru-RU" dirty="0" err="1"/>
              <a:t>Федоскинской</a:t>
            </a:r>
            <a:r>
              <a:rPr lang="ru-RU" dirty="0"/>
              <a:t> фабрике миниатюрной живописи. Одни выполняют уникальные заказы, создают образцы и собственные композиции для художественных выставок, другие пишут копии по образцам.</a:t>
            </a:r>
          </a:p>
          <a:p>
            <a:pPr algn="just"/>
            <a:r>
              <a:rPr lang="ru-RU" dirty="0"/>
              <a:t>Ассортимент изделий фабрики был очень разнообразен </a:t>
            </a:r>
            <a:r>
              <a:rPr lang="ru-RU" dirty="0" smtClean="0"/>
              <a:t>- </a:t>
            </a:r>
            <a:r>
              <a:rPr lang="ru-RU" dirty="0"/>
              <a:t>ларцы, шкатулки, многообразные по форме и размеру коробочки, крышки альбомов, чайницы, очечники, кошельки, пасхальные яйца. Бережно взяв в руки произведение </a:t>
            </a:r>
            <a:r>
              <a:rPr lang="ru-RU" dirty="0" err="1"/>
              <a:t>федоскинского</a:t>
            </a:r>
            <a:r>
              <a:rPr lang="ru-RU" dirty="0"/>
              <a:t> мастера, можно долго рассматривать изысканную миниатюрную живопись. </a:t>
            </a:r>
            <a:endParaRPr lang="ru-RU" dirty="0" smtClean="0"/>
          </a:p>
        </p:txBody>
      </p:sp>
      <p:pic>
        <p:nvPicPr>
          <p:cNvPr id="17410" name="Picture 2" descr="C:\Users\User\Desktop\для истории искусств\p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818112" cy="346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200" dirty="0" smtClean="0"/>
              <a:t>Экспорт изделия </a:t>
            </a:r>
            <a:endParaRPr lang="ru-RU" sz="3200" dirty="0"/>
          </a:p>
        </p:txBody>
      </p:sp>
      <p:sp>
        <p:nvSpPr>
          <p:cNvPr id="3" name="Объект 2"/>
          <p:cNvSpPr>
            <a:spLocks noGrp="1"/>
          </p:cNvSpPr>
          <p:nvPr>
            <p:ph idx="1"/>
          </p:nvPr>
        </p:nvSpPr>
        <p:spPr>
          <a:xfrm>
            <a:off x="107504" y="4941168"/>
            <a:ext cx="8928992" cy="1800200"/>
          </a:xfrm>
        </p:spPr>
        <p:txBody>
          <a:bodyPr>
            <a:normAutofit fontScale="55000" lnSpcReduction="20000"/>
          </a:bodyPr>
          <a:lstStyle/>
          <a:p>
            <a:pPr algn="just"/>
            <a:r>
              <a:rPr lang="ru-RU" dirty="0"/>
              <a:t>И в наши дни искусство </a:t>
            </a:r>
            <a:r>
              <a:rPr lang="ru-RU" dirty="0" err="1"/>
              <a:t>Федоскина</a:t>
            </a:r>
            <a:r>
              <a:rPr lang="ru-RU" dirty="0"/>
              <a:t> очень популярно. Есть на фабрике карта, испещренная линиями, которые соединяют маленькое подмосковное село со странами, куда экспортируются изделия народных художников: Франция, Финляндия, Япония, Англия, Бразилия, Швейцария, США. </a:t>
            </a:r>
            <a:endParaRPr lang="ru-RU" dirty="0" smtClean="0"/>
          </a:p>
          <a:p>
            <a:pPr algn="just"/>
            <a:r>
              <a:rPr lang="ru-RU" dirty="0"/>
              <a:t>На изделия дается столетняя гарантия. Они не подвержены коррозии в результате действия воды и грибков. Подлинность каждого изделия подтверждена сертификатом и личной подписью художника. Шкатулки Федоскино в качестве подарков были переданы Папе Римскому, Президенту США, Премьер Министру Великобритании.</a:t>
            </a:r>
          </a:p>
          <a:p>
            <a:pPr algn="just"/>
            <a:endParaRPr lang="ru-RU" dirty="0" smtClean="0"/>
          </a:p>
        </p:txBody>
      </p:sp>
      <p:pic>
        <p:nvPicPr>
          <p:cNvPr id="18435" name="Picture 3" descr="C:\Users\User\Desktop\для истории искусств\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980728"/>
            <a:ext cx="5813703" cy="383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3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искусств</a:t>
            </a:r>
            <a:endParaRPr lang="ru-RU" dirty="0"/>
          </a:p>
        </p:txBody>
      </p:sp>
      <p:sp>
        <p:nvSpPr>
          <p:cNvPr id="3" name="Объект 2"/>
          <p:cNvSpPr>
            <a:spLocks noGrp="1"/>
          </p:cNvSpPr>
          <p:nvPr>
            <p:ph idx="1"/>
          </p:nvPr>
        </p:nvSpPr>
        <p:spPr>
          <a:xfrm>
            <a:off x="457200" y="1600200"/>
            <a:ext cx="8147248" cy="4709160"/>
          </a:xfrm>
        </p:spPr>
        <p:txBody>
          <a:bodyPr/>
          <a:lstStyle/>
          <a:p>
            <a:pPr marL="0" lvl="0" indent="0" algn="just">
              <a:buClr>
                <a:prstClr val="white">
                  <a:shade val="95000"/>
                </a:prstClr>
              </a:buClr>
              <a:buNone/>
            </a:pPr>
            <a:r>
              <a:rPr lang="ru-RU" dirty="0" smtClean="0">
                <a:solidFill>
                  <a:prstClr val="white"/>
                </a:solidFill>
              </a:rPr>
              <a:t>Задание: ознакомиться с художественным промыслом </a:t>
            </a:r>
            <a:r>
              <a:rPr lang="ru-RU" dirty="0">
                <a:solidFill>
                  <a:prstClr val="white"/>
                </a:solidFill>
              </a:rPr>
              <a:t>России л</a:t>
            </a:r>
            <a:r>
              <a:rPr lang="ru-RU" dirty="0" smtClean="0">
                <a:solidFill>
                  <a:prstClr val="white"/>
                </a:solidFill>
              </a:rPr>
              <a:t>аковой миниатюрой: «Палех</a:t>
            </a:r>
            <a:r>
              <a:rPr lang="ru-RU" dirty="0">
                <a:solidFill>
                  <a:prstClr val="white"/>
                </a:solidFill>
              </a:rPr>
              <a:t>, мастера </a:t>
            </a:r>
            <a:r>
              <a:rPr lang="ru-RU" dirty="0" smtClean="0">
                <a:solidFill>
                  <a:prstClr val="white"/>
                </a:solidFill>
              </a:rPr>
              <a:t>Федоскино».</a:t>
            </a:r>
          </a:p>
          <a:p>
            <a:pPr marL="0" lvl="0" indent="0" algn="just">
              <a:buClr>
                <a:prstClr val="white">
                  <a:shade val="95000"/>
                </a:prstClr>
              </a:buClr>
              <a:buNone/>
            </a:pPr>
            <a:r>
              <a:rPr lang="ru-RU" dirty="0">
                <a:solidFill>
                  <a:prstClr val="white"/>
                </a:solidFill>
              </a:rPr>
              <a:t>В</a:t>
            </a:r>
            <a:r>
              <a:rPr lang="ru-RU" dirty="0" smtClean="0">
                <a:solidFill>
                  <a:prstClr val="white"/>
                </a:solidFill>
              </a:rPr>
              <a:t>ыполнить </a:t>
            </a:r>
            <a:r>
              <a:rPr lang="ru-RU" dirty="0">
                <a:solidFill>
                  <a:prstClr val="white"/>
                </a:solidFill>
              </a:rPr>
              <a:t>конспект презентации в тетради</a:t>
            </a:r>
          </a:p>
          <a:p>
            <a:pPr algn="just"/>
            <a:endParaRPr lang="ru-RU" dirty="0"/>
          </a:p>
        </p:txBody>
      </p:sp>
    </p:spTree>
    <p:extLst>
      <p:ext uri="{BB962C8B-B14F-4D97-AF65-F5344CB8AC3E}">
        <p14:creationId xmlns:p14="http://schemas.microsoft.com/office/powerpoint/2010/main" val="208485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a:t>Лаковая миниатюра Федоскино </a:t>
            </a:r>
          </a:p>
        </p:txBody>
      </p:sp>
      <p:sp>
        <p:nvSpPr>
          <p:cNvPr id="3" name="Объект 2"/>
          <p:cNvSpPr>
            <a:spLocks noGrp="1"/>
          </p:cNvSpPr>
          <p:nvPr>
            <p:ph idx="1"/>
          </p:nvPr>
        </p:nvSpPr>
        <p:spPr>
          <a:xfrm>
            <a:off x="179512" y="4941168"/>
            <a:ext cx="8784976" cy="1728192"/>
          </a:xfrm>
        </p:spPr>
        <p:txBody>
          <a:bodyPr>
            <a:normAutofit fontScale="55000" lnSpcReduction="20000"/>
          </a:bodyPr>
          <a:lstStyle/>
          <a:p>
            <a:pPr algn="just"/>
            <a:r>
              <a:rPr lang="ru-RU" dirty="0"/>
              <a:t>Лаковая миниатюра Федоскино – один из символов русского народного искусства, на протяжении столетий они украшают лучшие мировые коллекции, радуют и восхищают ценителей прекрасного и являются истинным народным промыслом</a:t>
            </a:r>
            <a:r>
              <a:rPr lang="ru-RU" dirty="0" smtClean="0"/>
              <a:t>.</a:t>
            </a:r>
          </a:p>
          <a:p>
            <a:pPr algn="just"/>
            <a:r>
              <a:rPr lang="ru-RU" dirty="0"/>
              <a:t>Как и в минувшие века, маленькие шкатулочки, выходящие из-под рук истинных мастеров, остаются предметами искусства, украшающими нашу жизнь, радующими глаз и греющими душу. И так будет – пока в каждую вещь вложен огромный труд и Божия искра таланта!</a:t>
            </a:r>
          </a:p>
        </p:txBody>
      </p:sp>
      <p:pic>
        <p:nvPicPr>
          <p:cNvPr id="19458" name="Picture 2" descr="C:\Users\User\Desktop\для истории искусств\pic.jpg"/>
          <p:cNvPicPr>
            <a:picLocks noChangeAspect="1" noChangeArrowheads="1"/>
          </p:cNvPicPr>
          <p:nvPr/>
        </p:nvPicPr>
        <p:blipFill rotWithShape="1">
          <a:blip r:embed="rId2">
            <a:extLst>
              <a:ext uri="{28A0092B-C50C-407E-A947-70E740481C1C}">
                <a14:useLocalDpi xmlns:a14="http://schemas.microsoft.com/office/drawing/2010/main" val="0"/>
              </a:ext>
            </a:extLst>
          </a:blip>
          <a:srcRect l="6933" t="7273" r="5992" b="2877"/>
          <a:stretch/>
        </p:blipFill>
        <p:spPr bwMode="auto">
          <a:xfrm>
            <a:off x="2339752" y="1052736"/>
            <a:ext cx="4509531" cy="356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dirty="0" smtClean="0"/>
              <a:t>Лаковая миниатюра </a:t>
            </a:r>
            <a:endParaRPr lang="ru-RU" dirty="0"/>
          </a:p>
        </p:txBody>
      </p:sp>
      <p:sp>
        <p:nvSpPr>
          <p:cNvPr id="3" name="Объект 2"/>
          <p:cNvSpPr>
            <a:spLocks noGrp="1"/>
          </p:cNvSpPr>
          <p:nvPr>
            <p:ph idx="1"/>
          </p:nvPr>
        </p:nvSpPr>
        <p:spPr>
          <a:xfrm>
            <a:off x="0" y="1340768"/>
            <a:ext cx="4355976" cy="5256584"/>
          </a:xfrm>
        </p:spPr>
        <p:txBody>
          <a:bodyPr>
            <a:normAutofit fontScale="92500" lnSpcReduction="10000"/>
          </a:bodyPr>
          <a:lstStyle/>
          <a:p>
            <a:pPr algn="just"/>
            <a:r>
              <a:rPr lang="ru-RU" sz="1600" dirty="0" smtClean="0"/>
              <a:t>Традиционная </a:t>
            </a:r>
            <a:r>
              <a:rPr lang="ru-RU" sz="1600" dirty="0"/>
              <a:t>лаковая миниатюра – ярчайшее явление русского народного искусства, наследие предков, сохранившее самобытность и ни с чем несравнимый национальный колорит</a:t>
            </a:r>
            <a:r>
              <a:rPr lang="ru-RU" sz="1600" dirty="0" smtClean="0"/>
              <a:t>.</a:t>
            </a:r>
          </a:p>
          <a:p>
            <a:pPr algn="just"/>
            <a:r>
              <a:rPr lang="ru-RU" sz="1600" dirty="0"/>
              <a:t>В России существует 4 школы лаковой миниатюры: Федоскино, Палех, Мстёра, Холуй. Каждая из 4 школ лаковой миниатюры имеет свои особенности, отличия и стиль. </a:t>
            </a:r>
            <a:endParaRPr lang="ru-RU" sz="1600" dirty="0" smtClean="0"/>
          </a:p>
          <a:p>
            <a:pPr algn="just"/>
            <a:r>
              <a:rPr lang="ru-RU" sz="1600" dirty="0"/>
              <a:t>Изначально лаковая живопись зародилась в Китае и Японии. Но в Россию пришла уже из Европы</a:t>
            </a:r>
            <a:r>
              <a:rPr lang="ru-RU" sz="1600" dirty="0" smtClean="0"/>
              <a:t>.</a:t>
            </a:r>
            <a:endParaRPr lang="ru-RU" sz="1600" dirty="0"/>
          </a:p>
          <a:p>
            <a:pPr algn="just"/>
            <a:r>
              <a:rPr lang="ru-RU" sz="1600" dirty="0"/>
              <a:t>Технология изготовления очень прочных (прочнее дерева) шкатулок из папье-маше привезена из Германии. Пласты древесного картона обильно промазываются клеевым составом, обматываются по шаблону будущего изделия, спрессовываются и сушатся. Затем вымачиваются в льняном масле и опять сушатся. В результате получаются очень прочные, износостойкие коробочки.</a:t>
            </a:r>
          </a:p>
        </p:txBody>
      </p:sp>
      <p:pic>
        <p:nvPicPr>
          <p:cNvPr id="4098" name="Picture 2" descr="C:\Users\User\Desktop\для истории искусств\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88840"/>
            <a:ext cx="4522511" cy="355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9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a:t>История</a:t>
            </a:r>
          </a:p>
        </p:txBody>
      </p:sp>
      <p:sp>
        <p:nvSpPr>
          <p:cNvPr id="3" name="Объект 2"/>
          <p:cNvSpPr>
            <a:spLocks noGrp="1"/>
          </p:cNvSpPr>
          <p:nvPr>
            <p:ph idx="1"/>
          </p:nvPr>
        </p:nvSpPr>
        <p:spPr>
          <a:xfrm>
            <a:off x="107504" y="1196752"/>
            <a:ext cx="4392488" cy="5328592"/>
          </a:xfrm>
        </p:spPr>
        <p:txBody>
          <a:bodyPr>
            <a:normAutofit fontScale="62500" lnSpcReduction="20000"/>
          </a:bodyPr>
          <a:lstStyle/>
          <a:p>
            <a:pPr algn="just"/>
            <a:r>
              <a:rPr lang="ru-RU" dirty="0"/>
              <a:t>Есть в 35 км от Москвы старинное село Федоскино. Живописно раскинувшись на холме, смотрит оно в маленькую речушку Учу. </a:t>
            </a:r>
          </a:p>
          <a:p>
            <a:pPr algn="just"/>
            <a:r>
              <a:rPr lang="ru-RU" dirty="0"/>
              <a:t>Здесь, в этом тихом, уютном селении берет свое начало история народной лаковой миниатюры в России. </a:t>
            </a:r>
          </a:p>
          <a:p>
            <a:pPr algn="just"/>
            <a:r>
              <a:rPr lang="ru-RU" dirty="0" err="1"/>
              <a:t>Федоскинская</a:t>
            </a:r>
            <a:r>
              <a:rPr lang="ru-RU" dirty="0"/>
              <a:t> миниатюра </a:t>
            </a:r>
            <a:r>
              <a:rPr lang="ru-RU" dirty="0" smtClean="0"/>
              <a:t>- </a:t>
            </a:r>
            <a:r>
              <a:rPr lang="ru-RU" dirty="0"/>
              <a:t>вид традиционной русской лаковой миниатюрной живописи масляными красками на папье-маше, сложившийся в конце XVIII </a:t>
            </a:r>
            <a:r>
              <a:rPr lang="ru-RU" dirty="0" smtClean="0"/>
              <a:t>в.</a:t>
            </a:r>
          </a:p>
          <a:p>
            <a:pPr algn="just"/>
            <a:r>
              <a:rPr lang="ru-RU" dirty="0" smtClean="0"/>
              <a:t> Производство </a:t>
            </a:r>
            <a:r>
              <a:rPr lang="ru-RU" dirty="0"/>
              <a:t>изделий из папье-маше возникло в 1795 </a:t>
            </a:r>
            <a:r>
              <a:rPr lang="ru-RU" dirty="0" smtClean="0"/>
              <a:t>г, </a:t>
            </a:r>
            <a:r>
              <a:rPr lang="ru-RU" dirty="0"/>
              <a:t>когда купец П. И. Коробов организовал в купленном им </a:t>
            </a:r>
            <a:r>
              <a:rPr lang="ru-RU" dirty="0" smtClean="0"/>
              <a:t>с. </a:t>
            </a:r>
            <a:r>
              <a:rPr lang="ru-RU" dirty="0" err="1"/>
              <a:t>Данилкове</a:t>
            </a:r>
            <a:r>
              <a:rPr lang="ru-RU" dirty="0"/>
              <a:t> (в настоящее время входит в состав </a:t>
            </a:r>
            <a:r>
              <a:rPr lang="ru-RU" dirty="0" err="1"/>
              <a:t>Федоскина</a:t>
            </a:r>
            <a:r>
              <a:rPr lang="ru-RU" dirty="0"/>
              <a:t>) производство </a:t>
            </a:r>
            <a:r>
              <a:rPr lang="ru-RU" dirty="0" smtClean="0"/>
              <a:t>козырьков из </a:t>
            </a:r>
            <a:r>
              <a:rPr lang="ru-RU" dirty="0"/>
              <a:t>папье-маше для армейских головных уборов и недорогих табакерок.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90" t="14357" b="10600"/>
          <a:stretch/>
        </p:blipFill>
        <p:spPr bwMode="auto">
          <a:xfrm>
            <a:off x="4854446" y="1196752"/>
            <a:ext cx="408253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5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t>История</a:t>
            </a:r>
          </a:p>
        </p:txBody>
      </p:sp>
      <p:sp>
        <p:nvSpPr>
          <p:cNvPr id="3" name="Объект 2"/>
          <p:cNvSpPr>
            <a:spLocks noGrp="1"/>
          </p:cNvSpPr>
          <p:nvPr>
            <p:ph idx="1"/>
          </p:nvPr>
        </p:nvSpPr>
        <p:spPr>
          <a:xfrm>
            <a:off x="107504" y="1196752"/>
            <a:ext cx="4536504" cy="5400600"/>
          </a:xfrm>
        </p:spPr>
        <p:txBody>
          <a:bodyPr>
            <a:normAutofit fontScale="62500" lnSpcReduction="20000"/>
          </a:bodyPr>
          <a:lstStyle/>
          <a:p>
            <a:pPr algn="just"/>
            <a:r>
              <a:rPr lang="ru-RU" dirty="0"/>
              <a:t>Папье-маше делали из размельченной, размоченной, спрессованной с клеем бумаги. Когда к козырькам добавилось производство табакерок для нюхательного табака - изделия принялись украшать. Это были цветные картинки, которые наклеивались и покрывались лаком. Росписи еще не было, она появилась позже. Табакерки входили в моду, пользовались большой популярностью и сразу становились предметом декоративного искусства. </a:t>
            </a:r>
            <a:endParaRPr lang="ru-RU" dirty="0" smtClean="0"/>
          </a:p>
          <a:p>
            <a:pPr algn="just"/>
            <a:r>
              <a:rPr lang="ru-RU" dirty="0" smtClean="0"/>
              <a:t>Коробов </a:t>
            </a:r>
            <a:r>
              <a:rPr lang="ru-RU" dirty="0"/>
              <a:t>выписал из немецкого города </a:t>
            </a:r>
            <a:r>
              <a:rPr lang="ru-RU" dirty="0" err="1"/>
              <a:t>Брауншвейга</a:t>
            </a:r>
            <a:r>
              <a:rPr lang="ru-RU" dirty="0"/>
              <a:t> опытных немецких специалистов со знаменитой лаковой фабрики </a:t>
            </a:r>
            <a:r>
              <a:rPr lang="ru-RU" dirty="0" err="1"/>
              <a:t>Штобвассера</a:t>
            </a:r>
            <a:r>
              <a:rPr lang="ru-RU" dirty="0"/>
              <a:t>, чтоб научить своих мастеров искусству украшения лаковых изделий. Производство увеличил - появились шкатулки,  портсигары, коробочки для рукоделия и многие другие интересные вещицы. </a:t>
            </a:r>
          </a:p>
          <a:p>
            <a:pPr algn="just"/>
            <a:endParaRPr lang="ru-RU" dirty="0"/>
          </a:p>
        </p:txBody>
      </p:sp>
      <p:pic>
        <p:nvPicPr>
          <p:cNvPr id="2050" name="Picture 2" descr="C:\Users\User\Desktop\для истории искусств\0_a6803_7259256a_XL.jpg"/>
          <p:cNvPicPr>
            <a:picLocks noChangeAspect="1" noChangeArrowheads="1"/>
          </p:cNvPicPr>
          <p:nvPr/>
        </p:nvPicPr>
        <p:blipFill rotWithShape="1">
          <a:blip r:embed="rId2">
            <a:extLst>
              <a:ext uri="{28A0092B-C50C-407E-A947-70E740481C1C}">
                <a14:useLocalDpi xmlns:a14="http://schemas.microsoft.com/office/drawing/2010/main" val="0"/>
              </a:ext>
            </a:extLst>
          </a:blip>
          <a:srcRect l="5517" r="6594"/>
          <a:stretch/>
        </p:blipFill>
        <p:spPr bwMode="auto">
          <a:xfrm>
            <a:off x="5148064" y="1052736"/>
            <a:ext cx="3686476" cy="559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4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008112"/>
          </a:xfrm>
        </p:spPr>
        <p:txBody>
          <a:bodyPr>
            <a:noAutofit/>
          </a:bodyPr>
          <a:lstStyle/>
          <a:p>
            <a:r>
              <a:rPr lang="ru-RU" sz="3200" dirty="0" err="1"/>
              <a:t>Лукутинская</a:t>
            </a:r>
            <a:r>
              <a:rPr lang="ru-RU" sz="3200" dirty="0"/>
              <a:t> миниатюра в Федоскино</a:t>
            </a:r>
          </a:p>
        </p:txBody>
      </p:sp>
      <p:sp>
        <p:nvSpPr>
          <p:cNvPr id="3" name="Объект 2"/>
          <p:cNvSpPr>
            <a:spLocks noGrp="1"/>
          </p:cNvSpPr>
          <p:nvPr>
            <p:ph idx="1"/>
          </p:nvPr>
        </p:nvSpPr>
        <p:spPr>
          <a:xfrm>
            <a:off x="-1" y="5661248"/>
            <a:ext cx="8926537" cy="1152128"/>
          </a:xfrm>
        </p:spPr>
        <p:txBody>
          <a:bodyPr>
            <a:noAutofit/>
          </a:bodyPr>
          <a:lstStyle/>
          <a:p>
            <a:pPr algn="just"/>
            <a:r>
              <a:rPr lang="ru-RU" sz="1400" dirty="0" smtClean="0"/>
              <a:t>Лаковая </a:t>
            </a:r>
            <a:r>
              <a:rPr lang="ru-RU" sz="1400" dirty="0"/>
              <a:t>миниатюра в том виде, что есть, появилась только в 1814 году. К тому времени купец Коробов выдал дочь замуж за купца первой гильдии </a:t>
            </a:r>
            <a:r>
              <a:rPr lang="ru-RU" sz="1400" dirty="0" err="1"/>
              <a:t>Лукутина</a:t>
            </a:r>
            <a:r>
              <a:rPr lang="ru-RU" sz="1400" dirty="0"/>
              <a:t>, который с большим успехом продолжил дело тестя. Перенес производство на другой берег Учи, в село Федоскино, отстроил здесь новое большое здание и пригласил из Москвы художников-живописцев. Это был настоящий успех! </a:t>
            </a:r>
            <a:endParaRPr lang="ru-RU" sz="1400" dirty="0" smtClean="0"/>
          </a:p>
        </p:txBody>
      </p:sp>
      <p:pic>
        <p:nvPicPr>
          <p:cNvPr id="5122" name="Picture 2" descr="C:\Users\User\Desktop\для истории искусств\pic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74" y="1124745"/>
            <a:ext cx="5734150" cy="435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2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34082"/>
          </a:xfrm>
        </p:spPr>
        <p:txBody>
          <a:bodyPr>
            <a:noAutofit/>
          </a:bodyPr>
          <a:lstStyle/>
          <a:p>
            <a:r>
              <a:rPr lang="ru-RU" sz="3200" dirty="0" err="1"/>
              <a:t>Лукутинская</a:t>
            </a:r>
            <a:r>
              <a:rPr lang="ru-RU" sz="3200" dirty="0"/>
              <a:t> миниатюра в Федоскино</a:t>
            </a:r>
          </a:p>
        </p:txBody>
      </p:sp>
      <p:sp>
        <p:nvSpPr>
          <p:cNvPr id="3" name="Объект 2"/>
          <p:cNvSpPr>
            <a:spLocks noGrp="1"/>
          </p:cNvSpPr>
          <p:nvPr>
            <p:ph idx="1"/>
          </p:nvPr>
        </p:nvSpPr>
        <p:spPr>
          <a:xfrm>
            <a:off x="179512" y="5661248"/>
            <a:ext cx="8712968" cy="1008112"/>
          </a:xfrm>
        </p:spPr>
        <p:txBody>
          <a:bodyPr>
            <a:normAutofit fontScale="47500" lnSpcReduction="20000"/>
          </a:bodyPr>
          <a:lstStyle/>
          <a:p>
            <a:pPr algn="just"/>
            <a:r>
              <a:rPr lang="ru-RU" dirty="0"/>
              <a:t>Шкатулки засияли сказочными пейзажами, народными мотивами, красным девицами, родными просторами. Они так и назывались тогда - </a:t>
            </a:r>
            <a:r>
              <a:rPr lang="ru-RU" dirty="0" err="1"/>
              <a:t>Лукутинскими</a:t>
            </a:r>
            <a:r>
              <a:rPr lang="ru-RU" dirty="0"/>
              <a:t>. Царь, высоко оценил искусство </a:t>
            </a:r>
            <a:r>
              <a:rPr lang="ru-RU" dirty="0" err="1"/>
              <a:t>федоскинских</a:t>
            </a:r>
            <a:r>
              <a:rPr lang="ru-RU" dirty="0"/>
              <a:t> мастеров и пожаловал право ставить клеймо – герб Российской империи – двуглавого орла. Федоскино стало поставщиком Императорского двора. Шкатулки с лаковой миниатюрой стали одним из ярких примеров русских народных промыслов. Царь отправлял их в подарок главам зарубежных государств. </a:t>
            </a:r>
          </a:p>
          <a:p>
            <a:pPr algn="just"/>
            <a:endParaRPr lang="ru-RU" dirty="0"/>
          </a:p>
        </p:txBody>
      </p:sp>
      <p:pic>
        <p:nvPicPr>
          <p:cNvPr id="6146" name="Picture 2" descr="C:\Users\User\Desktop\для истории искусств\pi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6114256" cy="440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07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200" dirty="0" err="1"/>
              <a:t>Лукутинская</a:t>
            </a:r>
            <a:r>
              <a:rPr lang="ru-RU" sz="3200" dirty="0"/>
              <a:t> миниатюра в Федоскино</a:t>
            </a:r>
          </a:p>
        </p:txBody>
      </p:sp>
      <p:sp>
        <p:nvSpPr>
          <p:cNvPr id="3" name="Объект 2"/>
          <p:cNvSpPr>
            <a:spLocks noGrp="1"/>
          </p:cNvSpPr>
          <p:nvPr>
            <p:ph idx="1"/>
          </p:nvPr>
        </p:nvSpPr>
        <p:spPr>
          <a:xfrm>
            <a:off x="107504" y="5301208"/>
            <a:ext cx="8856984" cy="1368152"/>
          </a:xfrm>
        </p:spPr>
        <p:txBody>
          <a:bodyPr>
            <a:normAutofit fontScale="47500" lnSpcReduction="20000"/>
          </a:bodyPr>
          <a:lstStyle/>
          <a:p>
            <a:pPr algn="just"/>
            <a:r>
              <a:rPr lang="ru-RU" dirty="0"/>
              <a:t>Так к середине XIX века сложился самобытный стиль </a:t>
            </a:r>
            <a:r>
              <a:rPr lang="ru-RU" dirty="0" err="1"/>
              <a:t>федоскинской</a:t>
            </a:r>
            <a:r>
              <a:rPr lang="ru-RU" dirty="0"/>
              <a:t> миниатюры, принесший этому народному искусству мировую известность</a:t>
            </a:r>
            <a:r>
              <a:rPr lang="ru-RU" dirty="0" smtClean="0"/>
              <a:t>. Во </a:t>
            </a:r>
            <a:r>
              <a:rPr lang="ru-RU" dirty="0"/>
              <a:t>второй четверти XIX века табакерки, </a:t>
            </a:r>
            <a:r>
              <a:rPr lang="ru-RU" dirty="0" err="1"/>
              <a:t>бисерницы</a:t>
            </a:r>
            <a:r>
              <a:rPr lang="ru-RU" dirty="0"/>
              <a:t>, шкатулки и другие изделия стали украшать живописными миниатюрами, выполненными масляными красками в классической живописной манере.</a:t>
            </a:r>
          </a:p>
          <a:p>
            <a:pPr algn="just"/>
            <a:r>
              <a:rPr lang="ru-RU" dirty="0"/>
              <a:t>Изделия этого времени называют «</a:t>
            </a:r>
            <a:r>
              <a:rPr lang="ru-RU" dirty="0" err="1"/>
              <a:t>лукутинскими</a:t>
            </a:r>
            <a:r>
              <a:rPr lang="ru-RU" dirty="0"/>
              <a:t>». Мастера работали на фабрике по найму, многие из них были выходцами из иконописных мастерских Сергиева Посада и Москвы, некоторые имели художественное образование, полученное в Строгановском училище. </a:t>
            </a:r>
            <a:endParaRPr lang="ru-RU" dirty="0" smtClean="0"/>
          </a:p>
        </p:txBody>
      </p:sp>
      <p:pic>
        <p:nvPicPr>
          <p:cNvPr id="7170" name="Picture 2" descr="C:\Users\User\Desktop\для истории искусств\pic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611" y="980728"/>
            <a:ext cx="5486400" cy="417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7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Артель живописцев</a:t>
            </a:r>
            <a:endParaRPr lang="ru-RU" dirty="0"/>
          </a:p>
        </p:txBody>
      </p:sp>
      <p:sp>
        <p:nvSpPr>
          <p:cNvPr id="3" name="Объект 2"/>
          <p:cNvSpPr>
            <a:spLocks noGrp="1"/>
          </p:cNvSpPr>
          <p:nvPr>
            <p:ph idx="1"/>
          </p:nvPr>
        </p:nvSpPr>
        <p:spPr>
          <a:xfrm>
            <a:off x="251520" y="5157192"/>
            <a:ext cx="8712968" cy="1584176"/>
          </a:xfrm>
        </p:spPr>
        <p:txBody>
          <a:bodyPr>
            <a:normAutofit fontScale="62500" lnSpcReduction="20000"/>
          </a:bodyPr>
          <a:lstStyle/>
          <a:p>
            <a:pPr algn="just"/>
            <a:r>
              <a:rPr lang="ru-RU" dirty="0"/>
              <a:t>Последний из </a:t>
            </a:r>
            <a:r>
              <a:rPr lang="ru-RU" dirty="0" err="1"/>
              <a:t>Лукутиных</a:t>
            </a:r>
            <a:r>
              <a:rPr lang="ru-RU" dirty="0"/>
              <a:t> — Николай Александрович, известный московский промышленник, коллекционер и меценат, поддерживал </a:t>
            </a:r>
            <a:r>
              <a:rPr lang="ru-RU" dirty="0" err="1"/>
              <a:t>федоскинское</a:t>
            </a:r>
            <a:r>
              <a:rPr lang="ru-RU" dirty="0"/>
              <a:t> производство, не приносившее ему прибыли. В 1904 году, спустя два года после смерти Н. А. </a:t>
            </a:r>
            <a:r>
              <a:rPr lang="ru-RU" dirty="0" err="1"/>
              <a:t>Лукутина</a:t>
            </a:r>
            <a:r>
              <a:rPr lang="ru-RU" dirty="0"/>
              <a:t>, фабрика была закрыта. В 1910 году энтузиасты возродили артель из оставшихся в селе Федоскино живописцев, они не прекращали работу даже в годы гражданской войны и послевоенной разрухи. </a:t>
            </a:r>
          </a:p>
        </p:txBody>
      </p:sp>
      <p:pic>
        <p:nvPicPr>
          <p:cNvPr id="8194" name="Picture 2" descr="C:\Users\User\Desktop\для истории искусств\pic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20909"/>
            <a:ext cx="5400600" cy="387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92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287</TotalTime>
  <Words>1675</Words>
  <Application>Microsoft Office PowerPoint</Application>
  <PresentationFormat>Экран (4:3)</PresentationFormat>
  <Paragraphs>66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Лаковая миниатюра: Палех, мастера Федоскино.</vt:lpstr>
      <vt:lpstr>История искусств</vt:lpstr>
      <vt:lpstr>Лаковая миниатюра </vt:lpstr>
      <vt:lpstr>История</vt:lpstr>
      <vt:lpstr>История</vt:lpstr>
      <vt:lpstr>Лукутинская миниатюра в Федоскино</vt:lpstr>
      <vt:lpstr>Лукутинская миниатюра в Федоскино</vt:lpstr>
      <vt:lpstr>Лукутинская миниатюра в Федоскино</vt:lpstr>
      <vt:lpstr>Артель живописцев</vt:lpstr>
      <vt:lpstr>Малая золотая медаль </vt:lpstr>
      <vt:lpstr>Диплом I степени</vt:lpstr>
      <vt:lpstr>копирование произведений станковой живописи</vt:lpstr>
      <vt:lpstr>Техника изготовления федоскинских шкатулок </vt:lpstr>
      <vt:lpstr>Техника изготовления федоскинских шкатулок </vt:lpstr>
      <vt:lpstr>Письмо</vt:lpstr>
      <vt:lpstr>Федоскинская живопись реалистична</vt:lpstr>
      <vt:lpstr>Процесс копирования </vt:lpstr>
      <vt:lpstr>Ассортимент изделий </vt:lpstr>
      <vt:lpstr>Экспорт изделия </vt:lpstr>
      <vt:lpstr>Лаковая миниатюра Федоскино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Лаковая миниатюра: Палех, мастера Федоскино.</dc:title>
  <dc:creator>User</dc:creator>
  <cp:lastModifiedBy>User</cp:lastModifiedBy>
  <cp:revision>18</cp:revision>
  <dcterms:created xsi:type="dcterms:W3CDTF">2017-01-10T07:33:29Z</dcterms:created>
  <dcterms:modified xsi:type="dcterms:W3CDTF">2024-03-24T20:44:25Z</dcterms:modified>
</cp:coreProperties>
</file>