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9" r:id="rId3"/>
    <p:sldId id="258" r:id="rId4"/>
    <p:sldId id="260" r:id="rId5"/>
    <p:sldId id="265" r:id="rId6"/>
    <p:sldId id="266" r:id="rId7"/>
    <p:sldId id="267" r:id="rId8"/>
    <p:sldId id="268" r:id="rId9"/>
    <p:sldId id="261" r:id="rId10"/>
    <p:sldId id="262" r:id="rId11"/>
    <p:sldId id="263" r:id="rId12"/>
    <p:sldId id="270" r:id="rId13"/>
    <p:sldId id="269" r:id="rId14"/>
    <p:sldId id="271" r:id="rId15"/>
    <p:sldId id="272" r:id="rId16"/>
    <p:sldId id="273" r:id="rId17"/>
    <p:sldId id="274" r:id="rId18"/>
    <p:sldId id="275" r:id="rId19"/>
    <p:sldId id="277" r:id="rId20"/>
    <p:sldId id="264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18" d="100"/>
          <a:sy n="118" d="100"/>
        </p:scale>
        <p:origin x="-1434" y="-2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E733A3-4F76-4C97-A8EF-2E59840E9DA7}" type="datetimeFigureOut">
              <a:rPr lang="ru-RU" smtClean="0"/>
              <a:pPr/>
              <a:t>22.05.2020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02D932-86E7-4CAE-9D08-878798A83C7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E733A3-4F76-4C97-A8EF-2E59840E9DA7}" type="datetimeFigureOut">
              <a:rPr lang="ru-RU" smtClean="0"/>
              <a:pPr/>
              <a:t>22.05.2020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02D932-86E7-4CAE-9D08-878798A83C7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E733A3-4F76-4C97-A8EF-2E59840E9DA7}" type="datetimeFigureOut">
              <a:rPr lang="ru-RU" smtClean="0"/>
              <a:pPr/>
              <a:t>22.05.2020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02D932-86E7-4CAE-9D08-878798A83C7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E733A3-4F76-4C97-A8EF-2E59840E9DA7}" type="datetimeFigureOut">
              <a:rPr lang="ru-RU" smtClean="0"/>
              <a:pPr/>
              <a:t>22.05.2020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02D932-86E7-4CAE-9D08-878798A83C7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4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E733A3-4F76-4C97-A8EF-2E59840E9DA7}" type="datetimeFigureOut">
              <a:rPr lang="ru-RU" smtClean="0"/>
              <a:pPr/>
              <a:t>22.05.2020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02D932-86E7-4CAE-9D08-878798A83C7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E733A3-4F76-4C97-A8EF-2E59840E9DA7}" type="datetimeFigureOut">
              <a:rPr lang="ru-RU" smtClean="0"/>
              <a:pPr/>
              <a:t>22.05.2020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02D932-86E7-4CAE-9D08-878798A83C7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1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1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E733A3-4F76-4C97-A8EF-2E59840E9DA7}" type="datetimeFigureOut">
              <a:rPr lang="ru-RU" smtClean="0"/>
              <a:pPr/>
              <a:t>22.05.2020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02D932-86E7-4CAE-9D08-878798A83C7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E733A3-4F76-4C97-A8EF-2E59840E9DA7}" type="datetimeFigureOut">
              <a:rPr lang="ru-RU" smtClean="0"/>
              <a:pPr/>
              <a:t>22.05.2020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02D932-86E7-4CAE-9D08-878798A83C7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E733A3-4F76-4C97-A8EF-2E59840E9DA7}" type="datetimeFigureOut">
              <a:rPr lang="ru-RU" smtClean="0"/>
              <a:pPr/>
              <a:t>22.05.2020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02D932-86E7-4CAE-9D08-878798A83C7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E733A3-4F76-4C97-A8EF-2E59840E9DA7}" type="datetimeFigureOut">
              <a:rPr lang="ru-RU" smtClean="0"/>
              <a:pPr/>
              <a:t>22.05.2020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02D932-86E7-4CAE-9D08-878798A83C7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E733A3-4F76-4C97-A8EF-2E59840E9DA7}" type="datetimeFigureOut">
              <a:rPr lang="ru-RU" smtClean="0"/>
              <a:pPr/>
              <a:t>22.05.2020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02D932-86E7-4CAE-9D08-878798A83C7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E733A3-4F76-4C97-A8EF-2E59840E9DA7}" type="datetimeFigureOut">
              <a:rPr lang="ru-RU" smtClean="0"/>
              <a:pPr/>
              <a:t>22.05.2020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02D932-86E7-4CAE-9D08-878798A83C76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2368" y="0"/>
            <a:ext cx="9144000" cy="6883559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1763688" y="1052736"/>
            <a:ext cx="5832648" cy="32932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МЕТОДИЧЕСКАЯ РАЗРАБОТКА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ДЛЯ ДЕТЕЙ 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</a:t>
            </a:r>
            <a:r>
              <a:rPr kumimoji="0" lang="ru-RU" sz="2800" b="1" i="0" u="none" strike="noStrike" cap="none" normalizeH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РОДИТЕЛЕЙ</a:t>
            </a: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4800" b="1" dirty="0" smtClean="0">
                <a:solidFill>
                  <a:srgbClr val="C00000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АЗБУКА</a:t>
            </a: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sz="48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БЕЗОПАСНОСТИ</a:t>
            </a:r>
            <a:endParaRPr kumimoji="0" lang="ru-RU" sz="4000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>
                <a:reflection blurRad="6350" stA="55000" endA="300" endPos="45500" dir="5400000" sy="-100000" algn="bl" rotWithShape="0"/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347864" y="4941168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dirty="0" smtClean="0">
                <a:solidFill>
                  <a:srgbClr val="002060"/>
                </a:solidFill>
              </a:rPr>
              <a:t>    </a:t>
            </a:r>
            <a:r>
              <a:rPr lang="ru-RU" b="1" dirty="0" smtClean="0">
                <a:solidFill>
                  <a:srgbClr val="002060"/>
                </a:solidFill>
              </a:rPr>
              <a:t>    </a:t>
            </a:r>
            <a:endParaRPr lang="ru-RU" dirty="0">
              <a:solidFill>
                <a:srgbClr val="002060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ÐÐ°ÑÑÐ¸Ð½ÐºÐ¸ Ð¿Ð¾ Ð·Ð°Ð¿ÑÐ¾ÑÑ ÑÐ¾Ð½ Ð´Ð»Ñ Ð¿ÑÐµÐ·ÐµÐ½ÑÐ°ÑÐ¸Ð¸ Ð¿Ð¾ Ð¿Ð´Ð´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5" name="Рисунок 4" descr="http://afisha.mosreg.ru/sites/default/files/events_photo/2a7zltqovys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15616" y="692696"/>
            <a:ext cx="2762251" cy="20726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3707904" y="548680"/>
            <a:ext cx="4572000" cy="707886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2000" b="1" dirty="0" smtClean="0">
                <a:solidFill>
                  <a:srgbClr val="7030A0"/>
                </a:solidFill>
              </a:rPr>
              <a:t>МУДРЫЕ СОВЕТЫ МАЛЕНЬКИМ ПЕШЕХОДАМ!</a:t>
            </a:r>
            <a:endParaRPr lang="ru-RU" sz="2000" dirty="0">
              <a:solidFill>
                <a:srgbClr val="7030A0"/>
              </a:solidFill>
            </a:endParaRPr>
          </a:p>
        </p:txBody>
      </p:sp>
      <p:sp>
        <p:nvSpPr>
          <p:cNvPr id="18433" name="Rectangle 1"/>
          <p:cNvSpPr>
            <a:spLocks noChangeArrowheads="1"/>
          </p:cNvSpPr>
          <p:nvPr/>
        </p:nvSpPr>
        <p:spPr bwMode="auto">
          <a:xfrm>
            <a:off x="3851920" y="1124745"/>
            <a:ext cx="4464496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!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Хочешь ходить правильно – всегда двигайся справа. 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!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Берегись выезжающих из двора машин. </a:t>
            </a:r>
          </a:p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!</a:t>
            </a:r>
            <a:r>
              <a:rPr lang="ru-RU" sz="16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Когда вы идете с друзьями, не занимайте весь тротуар, иначе другим пешеходам волей- неволей придется выйти на проезжую часть. </a:t>
            </a:r>
            <a:endParaRPr lang="ru-RU" sz="800" dirty="0" smtClean="0"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434" name="Rectangle 2"/>
          <p:cNvSpPr>
            <a:spLocks noChangeArrowheads="1"/>
          </p:cNvSpPr>
          <p:nvPr/>
        </p:nvSpPr>
        <p:spPr bwMode="auto">
          <a:xfrm>
            <a:off x="1043608" y="2780929"/>
            <a:ext cx="7416824" cy="29238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!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На переходе, где движение регулирует светофор, слушайся только его сигналов! 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!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Переходи проезжую часть строго поперек. 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!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Никогда не беги через дорогу! Ты же пешеход, а не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пешебег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 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!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Если ты «застрял» посреди дороги, встань, как вкопанный: ни назад, ни вперед! Да еще руку подними, чтоб тебя лучше было видно. Продолжай свой путь, только когда все машины проедут. 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!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Не езди на велосипеде по тротуару, это мешает пешеходам. Чтобы пересечь проезжую часть, слезь с велосипеда и веди его за руль по пешеходному переходу. 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!  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Ходи с собакой по тротуару. Если она рвется на проезжую часть, подай команду: «Рядом!» и натяни поводок.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ÐÐ°ÑÑÐ¸Ð½ÐºÐ¸ Ð¿Ð¾ Ð·Ð°Ð¿ÑÐ¾ÑÑ ÑÐ¾Ð½ Ð´Ð»Ñ Ð¿ÑÐµÐ·ÐµÐ½ÑÐ°ÑÐ¸Ð¸ Ð¿Ð¾ Ð¿Ð´Ð´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029" name="Picture 5" descr="ÐÐ°ÑÑÐ¸Ð½ÐºÐ¸ Ð¿Ð¾ Ð·Ð°Ð¿ÑÐ¾ÑÑ Ð¿Ð´Ð´ Ð´Ð»Ñ Ð´ÐµÑÐµÐ¹  Ð Ð ÐÐÐÐ¢ÐÐÐÐ  Ð² ÐºÐ°ÑÑÐ¸Ð½ÐºÐ°Ñ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24128" y="2492897"/>
            <a:ext cx="2447925" cy="3676651"/>
          </a:xfrm>
          <a:prstGeom prst="rect">
            <a:avLst/>
          </a:prstGeom>
          <a:noFill/>
        </p:spPr>
      </p:pic>
      <p:sp>
        <p:nvSpPr>
          <p:cNvPr id="1030" name="Rectangle 6"/>
          <p:cNvSpPr>
            <a:spLocks noChangeArrowheads="1"/>
          </p:cNvSpPr>
          <p:nvPr/>
        </p:nvSpPr>
        <p:spPr bwMode="auto">
          <a:xfrm>
            <a:off x="1403648" y="661920"/>
            <a:ext cx="7020272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0F243E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ВАЖНО ЧТОБЫ РОДИТЕЛИ БЫЛИ ПРИМЕРОМ ДЛЯ ДЕТЕЙ В СОБЛЮДЕНИИ ПРАВИЛ ДОРОЖНОГО ДВИЖЕНИЯ!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31" name="Rectangle 7"/>
          <p:cNvSpPr>
            <a:spLocks noChangeArrowheads="1"/>
          </p:cNvSpPr>
          <p:nvPr/>
        </p:nvSpPr>
        <p:spPr bwMode="auto">
          <a:xfrm>
            <a:off x="899592" y="1176429"/>
            <a:ext cx="7164288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–   Не спешите, переходите дорогу размеренным шагом. </a:t>
            </a:r>
            <a:endParaRPr kumimoji="0" lang="ru-RU" sz="800" b="0" i="0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– Выходя на проезжую часть дороги, прекратите разговаривать — ребёнок должен привыкнуть, что при переходе дороги нужно сосредоточиться. </a:t>
            </a:r>
            <a:endParaRPr kumimoji="0" lang="ru-RU" sz="800" b="0" i="0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– Не переходите дорогу на красный или жёлтый сигнал светофора. </a:t>
            </a:r>
            <a:endParaRPr kumimoji="0" lang="ru-RU" sz="800" b="0" i="0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–  Переходите дорогу только в местах, обозначенных дорожным знаком «Пешеходный переход»</a:t>
            </a:r>
            <a:endParaRPr kumimoji="0" lang="ru-RU" sz="2000" b="0" i="0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32" name="Rectangle 8"/>
          <p:cNvSpPr>
            <a:spLocks noChangeArrowheads="1"/>
          </p:cNvSpPr>
          <p:nvPr/>
        </p:nvSpPr>
        <p:spPr bwMode="auto">
          <a:xfrm>
            <a:off x="971600" y="2662754"/>
            <a:ext cx="6264696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–  Из автобуса, троллейбуса, трамвая, такси выходите первыми. В противном случае ребёнок может упасть или побежать на проезжую часть дороги. 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33" name="Rectangle 9"/>
          <p:cNvSpPr>
            <a:spLocks noChangeArrowheads="1"/>
          </p:cNvSpPr>
          <p:nvPr/>
        </p:nvSpPr>
        <p:spPr bwMode="auto">
          <a:xfrm>
            <a:off x="971600" y="3429001"/>
            <a:ext cx="4680520" cy="2554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–  Привлекайте ребёнка к участию в ваших наблюдениях за обстановкой на дороге: показывайте ему те машины, которые готовятся поворачивать, едут с большой скоростью и т.д.! 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– Не выходите с ребёнком из-за машины, кустов, не осмотрев предварительно дороги, — это типичная ошибка, и нельзя допускать, чтобы дети её повторяли. 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– Не разрешайте детям играть вблизи дорог и на проезжей части улицы.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7" descr="C:\Users\Галина\Desktop\Валя\садик\ноты\Slide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flipH="1"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2051720" y="332656"/>
            <a:ext cx="529208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chemeClr val="tx2">
                    <a:lumMod val="50000"/>
                  </a:schemeClr>
                </a:solidFill>
              </a:rPr>
              <a:t>СЦЕНАРИЙ РАЗВЛЕЧЕНИЯ ПО ПРАВИЛАМ ДОРОЖНОГО ДВИЖЕНИЯ</a:t>
            </a:r>
            <a:endParaRPr lang="ru-RU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619672" y="1052736"/>
            <a:ext cx="669674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i="1" dirty="0" smtClean="0">
                <a:solidFill>
                  <a:srgbClr val="C00000"/>
                </a:solidFill>
              </a:rPr>
              <a:t>«Путешествие в город  дорожных знаков»</a:t>
            </a:r>
            <a:endParaRPr lang="ru-RU" sz="2400" dirty="0">
              <a:solidFill>
                <a:srgbClr val="C0000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763688" y="1582341"/>
            <a:ext cx="7128792" cy="20928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Программное содержание.</a:t>
            </a:r>
          </a:p>
          <a:p>
            <a:pPr algn="just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      1. В игровой форме закрепить знания о правилах дорожного движения, дорожных знаках.</a:t>
            </a:r>
          </a:p>
          <a:p>
            <a:pPr algn="just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      2. Углубить знания о правилах поведения на улице. Довести до сознания детей, к чему может привести нарушение правил дорожного движения.</a:t>
            </a:r>
          </a:p>
          <a:p>
            <a:pPr algn="just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      3. Способствовать развитию осторожности, осмотрительности на дорогах, воспитывать внимание, сосредоточенность. Закреплять умение применять полученные знания в играх и повседневной жизни.</a:t>
            </a:r>
          </a:p>
        </p:txBody>
      </p:sp>
      <p:sp>
        <p:nvSpPr>
          <p:cNvPr id="25601" name="Rectangle 1"/>
          <p:cNvSpPr>
            <a:spLocks noChangeArrowheads="1"/>
          </p:cNvSpPr>
          <p:nvPr/>
        </p:nvSpPr>
        <p:spPr bwMode="auto">
          <a:xfrm>
            <a:off x="1763688" y="3573016"/>
            <a:ext cx="7056784" cy="6155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4</a:t>
            </a:r>
            <a:r>
              <a:rPr lang="ru-RU" sz="16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 Р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азвивать внимание, логическое мышление, память, быстроту реакции, умение ориентироваться в пространстве.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763688" y="4149080"/>
            <a:ext cx="705678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Оборудование.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Место проведения мероприятия оформлено соответственно мероприятию (макет дорожного перекрестка), дорожными знаками, игрушечными автомобилями, макет светофора, музыкальный центр, нагрудные знаки для детей, кегли, жилетки для детей.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1691680" y="5157192"/>
            <a:ext cx="7128792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Предварительная работа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. Подготовка атрибутов и костюмов к мероприятию. Разучивание стихов, песен, танцев. Повторение и изучение правил дорожного движения, знаков, различных ситуаций на дороге и в транспорте, просмотр диафильмов «Наш друг Светофор», «Мы идём через дорогу».</a:t>
            </a:r>
            <a:endParaRPr lang="ru-RU" sz="16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7" descr="C:\Users\Галина\Desktop\Валя\садик\ноты\Slide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flipH="1"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1475656" y="188640"/>
            <a:ext cx="7525344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Действующие лица.</a:t>
            </a:r>
          </a:p>
          <a:p>
            <a:pPr algn="just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Ведущий</a:t>
            </a:r>
          </a:p>
          <a:p>
            <a:pPr algn="just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Полицейский дядя Сёма – взрослые.</a:t>
            </a:r>
          </a:p>
          <a:p>
            <a:pPr algn="just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Дети: светофор, Буратино, дорожные знаки.</a:t>
            </a:r>
          </a:p>
          <a:p>
            <a:pPr algn="just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dirty="0" smtClean="0">
                <a:latin typeface="Times New Roman" pitchFamily="18" charset="0"/>
                <a:cs typeface="Times New Roman" pitchFamily="18" charset="0"/>
              </a:rPr>
            </a:b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625" name="Rectangle 1"/>
          <p:cNvSpPr>
            <a:spLocks noChangeArrowheads="1"/>
          </p:cNvSpPr>
          <p:nvPr/>
        </p:nvSpPr>
        <p:spPr bwMode="auto">
          <a:xfrm>
            <a:off x="3923928" y="1340768"/>
            <a:ext cx="2572115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ХОД     МЕРОПРИЯТИЯ.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475656" y="1628800"/>
            <a:ext cx="7416824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i="1" dirty="0" smtClean="0">
                <a:latin typeface="Times New Roman" pitchFamily="18" charset="0"/>
                <a:cs typeface="Times New Roman" pitchFamily="18" charset="0"/>
              </a:rPr>
              <a:t>Дети вбегают в зал под музыку и встают на полукруг.</a:t>
            </a: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     Ведущий: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Ребята, сегодня у нас с вами развлечение по правилам дорожного движения. Нам предстоит необычное путешествие, мы отправляемся в «Город дорожных знаков»!  </a:t>
            </a:r>
          </a:p>
          <a:p>
            <a:pPr algn="just"/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      Ребенок:  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Рассаживайтесь поудобнее, места занимайте скорей,</a:t>
            </a:r>
          </a:p>
          <a:p>
            <a:pPr algn="just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                        В наш город дорожных знаков мы приглашаем гостей.</a:t>
            </a:r>
          </a:p>
          <a:p>
            <a:pPr algn="just"/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     Ведущий: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Итак, дети отправляемся в путь на автомобилях.</a:t>
            </a:r>
          </a:p>
          <a:p>
            <a:pPr algn="ctr"/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ТАНЕЦ «АВТОМОБИЛИ»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583160" y="3645024"/>
            <a:ext cx="7560840" cy="28315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Ребенок: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О нашем городе большом мы рассказ свой поведём,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                       Где помнить правила движенья все должны без исключенья!</a:t>
            </a:r>
          </a:p>
          <a:p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  Ребенок: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 Движеньем полон город: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                        Бегут машины в ряд,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                        Цветные светофоры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                        И день, и ночь горят.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                        Свернул водитель круто,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                        Вспотел как никогда!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                        Еще одна минута,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                        Случилась бы беда!                                          </a:t>
            </a:r>
          </a:p>
          <a:p>
            <a:pPr algn="ctr"/>
            <a:r>
              <a:rPr lang="ru-RU" sz="1600" i="1" dirty="0" smtClean="0">
                <a:latin typeface="Times New Roman" pitchFamily="18" charset="0"/>
                <a:cs typeface="Times New Roman" pitchFamily="18" charset="0"/>
              </a:rPr>
              <a:t>Ведущий загадывает загадку</a:t>
            </a:r>
            <a:endParaRPr lang="ru-RU" sz="16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7" descr="C:\Users\Галина\Desktop\Валя\садик\ноты\Slide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flipH="1"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1115616" y="260648"/>
            <a:ext cx="7884368" cy="23391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               </a:t>
            </a:r>
            <a:r>
              <a:rPr lang="ru-RU" sz="1600" i="1" dirty="0" smtClean="0">
                <a:latin typeface="Times New Roman" pitchFamily="18" charset="0"/>
                <a:cs typeface="Times New Roman" pitchFamily="18" charset="0"/>
              </a:rPr>
              <a:t>Ведущий загадывает загадку</a:t>
            </a:r>
          </a:p>
          <a:p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      Ведущий: 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Разных три имеет глаза,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                         Но откроет их не сразу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                         Если глаз откроет красный –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                         Стоп! Идти нельзя, опасно!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                         Жёлтый свет – погоди,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                         А зелёный – проходи!  </a:t>
            </a:r>
            <a:r>
              <a:rPr lang="ru-RU" sz="1600" i="1" dirty="0" smtClean="0">
                <a:latin typeface="Times New Roman" pitchFamily="18" charset="0"/>
                <a:cs typeface="Times New Roman" pitchFamily="18" charset="0"/>
              </a:rPr>
              <a:t>(светофор)</a:t>
            </a: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600" b="1" i="1" dirty="0" smtClean="0">
                <a:latin typeface="Times New Roman" pitchFamily="18" charset="0"/>
                <a:cs typeface="Times New Roman" pitchFamily="18" charset="0"/>
              </a:rPr>
              <a:t>     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 ПЕСНЯ «СВЕТОФОР»  </a:t>
            </a:r>
          </a:p>
          <a:p>
            <a:pPr algn="ctr"/>
            <a:r>
              <a:rPr lang="ru-RU" sz="1600" b="1" i="1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1600" i="1" dirty="0" smtClean="0">
                <a:latin typeface="Times New Roman" pitchFamily="18" charset="0"/>
                <a:cs typeface="Times New Roman" pitchFamily="18" charset="0"/>
              </a:rPr>
              <a:t>выходит светофор)</a:t>
            </a: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475656" y="2492896"/>
            <a:ext cx="7200800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Светофор: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Я с виду грозный и серьезный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                   Очень важный светофор.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                   С перекрестка, с перекрестка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                   На тебя гляжу в упор.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                   Все, что я хочу сказать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                   Нужно по глазам читать!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 Если свет зажегся красный, значит двигаться опасно!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 Желтый свет – предупрежденье, жди сигнала для движенья!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 Свет зеленый говорит – пешеходам путь открыт!</a:t>
            </a:r>
          </a:p>
          <a:p>
            <a:pPr algn="ctr"/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ИГРА «СВЕТОФОР»</a:t>
            </a: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1600" i="1" dirty="0" smtClean="0">
                <a:latin typeface="Times New Roman" pitchFamily="18" charset="0"/>
                <a:cs typeface="Times New Roman" pitchFamily="18" charset="0"/>
              </a:rPr>
              <a:t>Светофор показывает три цветных круга: красный, желтый, зеленый. Дети выполняют определенные движения.</a:t>
            </a: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547664" y="5445224"/>
            <a:ext cx="7884368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Светофор: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На красный свет все стоим и грозим пальцем,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                   На желтый – стоим и хлопаем,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                   На зеленый – идем по кругу.</a:t>
            </a:r>
          </a:p>
          <a:p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3793" name="Picture 1" descr="C:\Users\Галина\Desktop\550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88224" y="620688"/>
            <a:ext cx="2103124" cy="365760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7" descr="C:\Users\Галина\Desktop\Валя\садик\ноты\Slide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flipH="1"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1403648" y="188640"/>
            <a:ext cx="756084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i="1" dirty="0" smtClean="0">
                <a:latin typeface="Times New Roman" pitchFamily="18" charset="0"/>
                <a:cs typeface="Times New Roman" pitchFamily="18" charset="0"/>
              </a:rPr>
              <a:t>На красный свет выбегает Буратино, звучит звук милицейского свистка, выходит милиционер, берёт за руку Буратино.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475656" y="836712"/>
            <a:ext cx="7668344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Дядя Сема: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Здравствуйте, разрешите представиться – старшина милиции Дядя  Сёма. Это кто при красном свете выбегает напрямик? </a:t>
            </a:r>
            <a:r>
              <a:rPr lang="ru-RU" sz="1600" i="1" dirty="0" smtClean="0">
                <a:latin typeface="Times New Roman" pitchFamily="18" charset="0"/>
                <a:cs typeface="Times New Roman" pitchFamily="18" charset="0"/>
              </a:rPr>
              <a:t>(обращается к ведущей)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  Это ваш мальчик?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dirty="0" smtClean="0">
                <a:latin typeface="Times New Roman" pitchFamily="18" charset="0"/>
                <a:cs typeface="Times New Roman" pitchFamily="18" charset="0"/>
              </a:rPr>
            </a:b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475656" y="1556792"/>
            <a:ext cx="7416824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Буратино: 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Я всем известный Буратино,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                     С ребятами всегда дружу,                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                      На знаки я и не гляжу.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                      Где захочется хожу.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                      Я так люблю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похулиганить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                      На красный свет перебежать,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                      И по проезжей части даже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                      Могу спокойно погулять.</a:t>
            </a:r>
          </a:p>
          <a:p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Дядя Сёма:</a:t>
            </a:r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Я  всех предупреждаю здесь старательно,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                      Коль видишь ты меня, то будь внимательным!</a:t>
            </a:r>
          </a:p>
          <a:p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Буратино: 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Ишь,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раскомандовался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! Перейду дорогу эту, если даже хода нет! Мне домой вернуться надо, твой не нужен мне совет!</a:t>
            </a:r>
          </a:p>
          <a:p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Дядя Сёма: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 Ты, Буратино, не знаешь к сожаленью правила дорожного движения.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                     Чтоб в городе нашем тебе не пропасть –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з</a:t>
            </a: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                    Знаки дорожные должен ты знать.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                     Вот дорожные знаки, запомнить не сложно их,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                     Слушай, друг. Запоминай, даром время не теряй.</a:t>
            </a:r>
          </a:p>
          <a:p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475656" y="5805264"/>
            <a:ext cx="748883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Буратино:</a:t>
            </a:r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Слушать, запоминать, только время зря терять.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                    Я трудиться не люблю, так домой я добегу.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7" descr="C:\Users\Галина\Desktop\Валя\садик\ноты\Slide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flipH="1"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1619672" y="188640"/>
            <a:ext cx="7344816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Дядя Сёма:</a:t>
            </a:r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Стой, дружок, зачем спешишь? Под колёса угодишь.</a:t>
            </a:r>
          </a:p>
          <a:p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Буратино: 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Тут нельзя, там нельзя, что же делать мне, друзья?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dirty="0" smtClean="0">
                <a:latin typeface="Times New Roman" pitchFamily="18" charset="0"/>
                <a:cs typeface="Times New Roman" pitchFamily="18" charset="0"/>
              </a:rPr>
            </a:b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699792" y="764704"/>
            <a:ext cx="660648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ПЕСЕНКА ГОЛОВАСТОГО КОСМОГЛОТА</a:t>
            </a:r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491880" y="1052736"/>
            <a:ext cx="3058081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i="1" dirty="0" smtClean="0">
                <a:latin typeface="Times New Roman" pitchFamily="18" charset="0"/>
                <a:cs typeface="Times New Roman" pitchFamily="18" charset="0"/>
              </a:rPr>
              <a:t>Дядя Сёма прощается и уходит.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547664" y="1484784"/>
            <a:ext cx="6984776" cy="49244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Ведущий: 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Ребята, давайте вспомним, какие есть знаки. Есть знаки: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 Запрещающие!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 Предупреждающие!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Информирующие! </a:t>
            </a:r>
          </a:p>
          <a:p>
            <a:pPr algn="ctr"/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СЛОВЕСНАЯ ИГРА «РАЗРЕШАЕТСЯ-ЗАПРЕЩАЕТСЯ»:</a:t>
            </a: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AutoNum type="arabicPeriod"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Идти толпой по тротуару… </a:t>
            </a:r>
          </a:p>
          <a:p>
            <a:pPr marL="342900" indent="-342900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Все вместе: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Раз-ре-ша-ет-ся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!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       2. Играть возле проезжей части…    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  Все вместе: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За-пре-ща-ет-ся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!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 3. Быть примерным пешеходом:.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  Все вместе: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Раз-ре-ша-ет-ся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!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4. Ехать "зайцем", как известно: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  Все вместе: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За-пре-ща-ет-ся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!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5. Уступить старушке место: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  Все вместе: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Раз-ре-ша-ет-ся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!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6. Переход при красном свете: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Все вместе: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За-пре-ща-ет-ся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!</a:t>
            </a:r>
          </a:p>
          <a:p>
            <a:pPr algn="ctr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     </a:t>
            </a:r>
          </a:p>
          <a:p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115616" y="5657671"/>
            <a:ext cx="802838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         Ведущий: 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Ну а теперь все знаки становитесь дружно в ряд</a:t>
            </a:r>
          </a:p>
          <a:p>
            <a:pPr algn="just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                             И все правила движенья расскажите для ребят.</a:t>
            </a:r>
            <a:endParaRPr lang="ru-RU" sz="1600" dirty="0"/>
          </a:p>
        </p:txBody>
      </p:sp>
      <p:pic>
        <p:nvPicPr>
          <p:cNvPr id="31746" name="Picture 2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40152" y="2852936"/>
            <a:ext cx="3032283" cy="340846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7" descr="C:\Users\Галина\Desktop\Валя\садик\ноты\Slide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flipH="1"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1475656" y="0"/>
            <a:ext cx="7128792" cy="1138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Ребенок: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Мы – важные знаки, дорожные знаки,</a:t>
            </a:r>
          </a:p>
          <a:p>
            <a:pPr algn="just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                    На страже порядка стоим.</a:t>
            </a:r>
          </a:p>
          <a:p>
            <a:pPr algn="just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                    Вы правила знайте и их соблюдайте,</a:t>
            </a:r>
          </a:p>
          <a:p>
            <a:pPr algn="just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                    А мы вам помочь поспешим.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547664" y="1052736"/>
            <a:ext cx="7128792" cy="5509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Ребенок: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По полоскам чёрно-белым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                 Человек шагает смело.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                 Знает: там, где он идёт,-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                 Пешеходный переход.</a:t>
            </a:r>
          </a:p>
          <a:p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Ребенок: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 Эй, водитель, осторожно!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                 Ехать быстро невозможно.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                 Знают люди все на свете –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                 В этом месте ходят дети.</a:t>
            </a:r>
          </a:p>
          <a:p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Ребенок: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В дождь и ясную погоду здесь не ходят пешеходы.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                 Говорит им знак одно: вам ходить запрещено!</a:t>
            </a:r>
          </a:p>
          <a:p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 Ребенок: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Знак "Дорожные работы", чинит здесь дорогу кто - то.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                 Скорость сбавить нужно будет, там ведь на дороге люди!</a:t>
            </a:r>
          </a:p>
          <a:p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Ребенок: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Знак водителей стращает, въезд машинам запрещает.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                Не пытайтесь сгоряча ехать мимо "кирпича".</a:t>
            </a:r>
          </a:p>
          <a:p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Ребенок: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Знак ребят предупреждает, от несчастья ограждает.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                 Переезд! Во всю гляди! За шлагбаумом следи!</a:t>
            </a:r>
          </a:p>
          <a:p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Ребенок: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Круг окрашен в синий цвет, а в кругу велосипед.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                 Веселей, дружок кати, лишь педалями крути.</a:t>
            </a:r>
          </a:p>
          <a:p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Ребенок: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Круг окрашен в красный цвет, а внутри велосипед.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                 Этот знак всем говорит: "Велосипеду путь закрыт"!</a:t>
            </a:r>
          </a:p>
          <a:p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Ведущий: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Ну, что, Буратино, всё запомнил?</a:t>
            </a:r>
          </a:p>
          <a:p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Буратино: 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Запомнил!</a:t>
            </a:r>
          </a:p>
        </p:txBody>
      </p:sp>
      <p:sp>
        <p:nvSpPr>
          <p:cNvPr id="30722" name="AutoShape 2" descr="ÐÐ°ÑÑÐ¸Ð½ÐºÐ¸ Ð¿Ð¾ Ð·Ð°Ð¿ÑÐ¾ÑÑ ÐºÐ°ÑÑÐ¸Ð½ÐºÐ¸ Ð´Ð¾ÑÐ¾Ð¶Ð½ÑÑ Ð·Ð½Ð°ÐºÐ¾Ð²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30723" name="Picture 3" descr="C:\Users\Галина\Desktop\220px-VzKat.svg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52120" y="260648"/>
            <a:ext cx="3243789" cy="309634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7" descr="C:\Users\Галина\Desktop\Валя\садик\ноты\Slide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flipH="1"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1475656" y="188640"/>
            <a:ext cx="7488832" cy="62478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Ведущий: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Ты готов экзамен сдать, чтоб скорей домой попасть?</a:t>
            </a:r>
          </a:p>
          <a:p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Буратино: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 Готов!</a:t>
            </a:r>
          </a:p>
          <a:p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Ведущий:  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Сейчас мы это проверим.</a:t>
            </a:r>
          </a:p>
          <a:p>
            <a:pPr algn="ctr"/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ИГРА-ЭСТАФЕТА «ИЗВИЛИСТАЯ ДОРОГА»</a:t>
            </a: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600" i="1" dirty="0" smtClean="0">
                <a:latin typeface="Times New Roman" pitchFamily="18" charset="0"/>
                <a:cs typeface="Times New Roman" pitchFamily="18" charset="0"/>
              </a:rPr>
              <a:t>2 команды, первые игроки каждой команды, держа руль в руках, передвигаются между кеглями змейкой, возвращаются и передают руль следующему игроку. Выигрывает та команда, которая пройдёт быстрее и не собьёт кегли.</a:t>
            </a: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                </a:t>
            </a:r>
          </a:p>
          <a:p>
            <a:pPr algn="ctr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 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ПРОВОДИТСЯ ИГРА  «ЭТО Я, ЭТО Я, ЭТО ВСЕ МОИ ДРУЗЬЯ»</a:t>
            </a: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1. Кто из вас идёт вперёд только там где переход?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   Это я, это я, это все мои друзья!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2.Кто бежит вперёд так скоро, что не видит светофора?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   Нет не я, нет не я, это не мои друзья.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3.Кто, из вас, идя домой держит путь по мостовой?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4. Знает кто, что красный свет - это значит, хода нет?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5. Кто из вас в вагоне тесном уступал старушке место?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6. Кто на скользкую дорогу выбегает в непогоду?</a:t>
            </a:r>
          </a:p>
          <a:p>
            <a:pPr algn="just"/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Ведущий: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Мы рады за тебя, Буратино, теперь ты знаешь правила дорожного движения! Но их  нужно не только знать, но и выполнять!</a:t>
            </a:r>
          </a:p>
          <a:p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Ребенок: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  Помни! На дорогах трудностей так много!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                   Помни! На дорогах тысячи машин!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                   Помни! Перекрёстков много на дорогах!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                   Помни - эти правила нужны!</a:t>
            </a:r>
          </a:p>
          <a:p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ТАНЕЦ «ПОЛЬКА»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7" descr="C:\Users\Галина\Desktop\Валя\садик\ноты\Slide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flipH="1"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1619672" y="260648"/>
            <a:ext cx="7128792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Ведущий: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Вот и подошло к концу наше путешествие в «Город дорожных знаков». Я вижу, что вы знаете правила дорожного движения, дорожные знаки, и в течении года будете закреплять знания о них. И на память я хочу подарить вам вот эту книжку, в ней  написаны все правила дорожного движения.</a:t>
            </a:r>
          </a:p>
          <a:p>
            <a:pPr algn="just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            Правила из этой книжки</a:t>
            </a:r>
          </a:p>
          <a:p>
            <a:pPr algn="just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            Нужно знать не понаслышке.</a:t>
            </a:r>
          </a:p>
          <a:p>
            <a:pPr algn="just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            И учить их не слегка</a:t>
            </a:r>
          </a:p>
          <a:p>
            <a:pPr algn="just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            А всерьёз, наверняка.</a:t>
            </a:r>
            <a:r>
              <a:rPr lang="ru-RU" sz="1600" b="1" i="1" dirty="0" smtClean="0">
                <a:latin typeface="Times New Roman" pitchFamily="18" charset="0"/>
                <a:cs typeface="Times New Roman" pitchFamily="18" charset="0"/>
              </a:rPr>
              <a:t> </a:t>
            </a: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В заключении нашего развлечения споём песню.</a:t>
            </a:r>
          </a:p>
          <a:p>
            <a:pPr algn="just"/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ПЕСНЯ «ИЗУЧАЕМ ЗНАКИ МЫ ДОРОЖНЫЕ»</a:t>
            </a:r>
          </a:p>
          <a:p>
            <a:pPr algn="ctr"/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Ведущий: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Наше путешествие подошло к концу, нам нужно возвращаться обратно в детский сад.</a:t>
            </a:r>
          </a:p>
        </p:txBody>
      </p:sp>
      <p:pic>
        <p:nvPicPr>
          <p:cNvPr id="27650" name="Picture 2" descr="ÐÐ°ÑÑÐ¸Ð½ÐºÐ¸ Ð¿Ð¾ Ð·Ð°Ð¿ÑÐ¾ÑÑ ÐºÐ°ÑÑÐ¸Ð½ÐºÐ¸ Ð´ÐµÑÐµÐ¹ Ð´Ð»Ñ Ð´Ð¾Ñ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99792" y="3717032"/>
            <a:ext cx="4893593" cy="293749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2" name="AutoShape 4" descr="ÐÐ°ÑÑÐ¸Ð½ÐºÐ¸ Ð¿Ð¾ Ð·Ð°Ð¿ÑÐ¾ÑÑ ÑÐ¸Ð½Ð¸Ð¹ ÑÐ¾Ð½Ñ Ð´Ð»Ñ Ð¿ÑÐµÐ·ÐµÐ½ÑÐ°ÑÐ¸Ð¸ Ð¿Ð¾ Ð¿Ð´Ð´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7414" name="AutoShape 6" descr="ÐÐ°ÑÑÐ¸Ð½ÐºÐ¸ Ð¿Ð¾ Ð·Ð°Ð¿ÑÐ¾ÑÑ ÑÐ¸Ð½Ð¸Ð¹ ÑÐ¾Ð½Ñ Ð´Ð»Ñ Ð¿ÑÐµÐ·ÐµÐ½ÑÐ°ÑÐ¸Ð¸ Ð¿Ð¾ Ð¿Ð´Ð´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7415" name="Picture 7" descr="C:\Users\Галина\Desktop\Валя\садик\ноты\Slide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flipH="1"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6" name="Рисунок 5" descr="http://nadasuge.ru/system/assets/photos/000/109/224/original/%D1%81%D0%B2%D0%B5%D1%82%D0%BE%D1%84%D0%BE%D1%80_result.png?1460463352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5724128" y="908721"/>
            <a:ext cx="2947928" cy="44644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6" name="Rectangle 8"/>
          <p:cNvSpPr>
            <a:spLocks noChangeArrowheads="1"/>
          </p:cNvSpPr>
          <p:nvPr/>
        </p:nvSpPr>
        <p:spPr bwMode="auto">
          <a:xfrm>
            <a:off x="1547664" y="157862"/>
            <a:ext cx="4536504" cy="65710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80975" algn="l"/>
              </a:tabLst>
            </a:pPr>
            <a:r>
              <a:rPr kumimoji="0" lang="ru-RU" sz="200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«</a:t>
            </a:r>
            <a:r>
              <a:rPr kumimoji="0" lang="ru-RU" sz="200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СВЕТОФОР</a:t>
            </a:r>
            <a:r>
              <a:rPr kumimoji="0" lang="ru-RU" sz="200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»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80975" algn="l"/>
              </a:tabLst>
            </a:pPr>
            <a:endParaRPr kumimoji="0" lang="ru-RU" sz="9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80975" algn="l"/>
              </a:tabLst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Чтоб тебе помочь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>
                  <a:lumMod val="95000"/>
                  <a:lumOff val="5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80975" algn="l"/>
              </a:tabLst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Путь пройти опасный,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>
                  <a:lumMod val="95000"/>
                  <a:lumOff val="5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80975" algn="l"/>
              </a:tabLst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Горим и день, и ночь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–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>
                  <a:lumMod val="95000"/>
                  <a:lumOff val="5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80975" algn="l"/>
              </a:tabLst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Зеленый, желтый, красный.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>
                  <a:lumMod val="95000"/>
                  <a:lumOff val="5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80975" algn="l"/>
              </a:tabLst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Наш домик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–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светофор,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>
                  <a:lumMod val="95000"/>
                  <a:lumOff val="5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80975" algn="l"/>
              </a:tabLst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Мы три родные брата,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>
                  <a:lumMod val="95000"/>
                  <a:lumOff val="5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80975" algn="l"/>
              </a:tabLst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Мы светим с давних пор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>
                  <a:lumMod val="95000"/>
                  <a:lumOff val="5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80975" algn="l"/>
              </a:tabLst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 дороге всем ребятам.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>
                  <a:lumMod val="95000"/>
                  <a:lumOff val="5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80975" algn="l"/>
              </a:tabLst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Самый строгий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–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красный свет.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>
                  <a:lumMod val="95000"/>
                  <a:lumOff val="5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80975" algn="l"/>
              </a:tabLst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Если он горит, Стоп!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>
                  <a:lumMod val="95000"/>
                  <a:lumOff val="5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80975" algn="l"/>
              </a:tabLst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Дороги дальше нет,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>
                  <a:lumMod val="95000"/>
                  <a:lumOff val="5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80975" algn="l"/>
              </a:tabLst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Путь для всех закрыт.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>
                  <a:lumMod val="95000"/>
                  <a:lumOff val="5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80975" algn="l"/>
              </a:tabLst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Чтоб спокойно перешел ты,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>
                  <a:lumMod val="95000"/>
                  <a:lumOff val="5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80975" algn="l"/>
              </a:tabLst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Слушай наш совет: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>
                  <a:lumMod val="95000"/>
                  <a:lumOff val="5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80975" algn="l"/>
              </a:tabLst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Жди! Увидишь скоро желтый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>
                  <a:lumMod val="95000"/>
                  <a:lumOff val="5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80975" algn="l"/>
              </a:tabLst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 середине свет.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>
                  <a:lumMod val="95000"/>
                  <a:lumOff val="5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80975" algn="l"/>
              </a:tabLst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 за ним зеленый свет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>
                  <a:lumMod val="95000"/>
                  <a:lumOff val="5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80975" algn="l"/>
              </a:tabLst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Вспыхнет впереди.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>
                  <a:lumMod val="95000"/>
                  <a:lumOff val="5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80975" algn="l"/>
              </a:tabLst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Скажет он: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«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Препятствий нет,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>
                  <a:lumMod val="95000"/>
                  <a:lumOff val="5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80975" algn="l"/>
              </a:tabLst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Смело в путь иди!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»</a:t>
            </a: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80975" algn="l"/>
              </a:tabLst>
            </a:pPr>
            <a:r>
              <a:rPr lang="ru-RU" sz="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                                                                                                                  </a:t>
            </a:r>
            <a:r>
              <a:rPr kumimoji="0" lang="ru-RU" sz="1600" b="0" i="1" u="none" strike="noStrike" cap="none" normalizeH="0" baseline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Я. </a:t>
            </a:r>
            <a:r>
              <a:rPr kumimoji="0" lang="ru-RU" sz="1600" b="0" i="1" u="none" strike="noStrike" cap="none" normalizeH="0" baseline="0" dirty="0" err="1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Пишумов</a:t>
            </a:r>
            <a:endParaRPr kumimoji="0" lang="ru-RU" sz="2000" b="0" i="1" u="none" strike="noStrike" cap="none" normalizeH="0" baseline="0" dirty="0" smtClean="0">
              <a:ln>
                <a:noFill/>
              </a:ln>
              <a:solidFill>
                <a:schemeClr val="tx1">
                  <a:lumMod val="95000"/>
                  <a:lumOff val="5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7" descr="C:\Users\Галина\Desktop\Валя\садик\ноты\Slide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flipH="1"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20486" name="Picture 6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19872" y="1628800"/>
            <a:ext cx="3348989" cy="4899189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1907704" y="980728"/>
            <a:ext cx="6336704" cy="584775"/>
          </a:xfrm>
          <a:prstGeom prst="rect">
            <a:avLst/>
          </a:prstGeom>
          <a:noFill/>
        </p:spPr>
        <p:txBody>
          <a:bodyPr wrap="none" rtlCol="0">
            <a:prstTxWarp prst="textChevron">
              <a:avLst/>
            </a:prstTxWarp>
            <a:spAutoFit/>
          </a:bodyPr>
          <a:lstStyle/>
          <a:p>
            <a:r>
              <a:rPr lang="ru-RU" sz="3200" dirty="0" smtClean="0">
                <a:solidFill>
                  <a:srgbClr val="C00000"/>
                </a:solidFill>
              </a:rPr>
              <a:t>БУДЬТЕ ВНИМАТЕЛЬНЫ НА ДОРОГАХ!</a:t>
            </a:r>
            <a:endParaRPr lang="ru-RU" sz="32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AutoShape 2" descr="ÐÐ°ÑÑÐ¸Ð½ÐºÐ¸ Ð¿Ð¾ Ð·Ð°Ð¿ÑÐ¾ÑÑ Ð·ÐµÐ»ÐµÐ½Ð¾-Ð¶ÐµÐ»ÑÑÐ¹ ÑÐ¾Ð½ Ð´Ð»Ñ Ð¿ÑÐµÐ·ÐµÐ½ÑÐ°ÑÐ¸Ð¸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29" name="Picture 5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25558"/>
            <a:ext cx="9144000" cy="6883559"/>
          </a:xfrm>
          <a:prstGeom prst="rect">
            <a:avLst/>
          </a:prstGeom>
          <a:noFill/>
        </p:spPr>
      </p:pic>
      <p:sp>
        <p:nvSpPr>
          <p:cNvPr id="1030" name="Rectangle 6"/>
          <p:cNvSpPr>
            <a:spLocks noChangeArrowheads="1"/>
          </p:cNvSpPr>
          <p:nvPr/>
        </p:nvSpPr>
        <p:spPr bwMode="auto">
          <a:xfrm>
            <a:off x="2267744" y="260649"/>
            <a:ext cx="687625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ПАМЯТКА РОДИТЕЛЯМ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31" name="Rectangle 7"/>
          <p:cNvSpPr>
            <a:spLocks noChangeArrowheads="1"/>
          </p:cNvSpPr>
          <p:nvPr/>
        </p:nvSpPr>
        <p:spPr bwMode="auto">
          <a:xfrm>
            <a:off x="2267744" y="764705"/>
            <a:ext cx="6480720" cy="5078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      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Учите детей наблюдать за дорогой, видеть и предвидеть опасности. 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       </a:t>
            </a:r>
            <a:r>
              <a:rPr kumimoji="0" lang="ru-RU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Понаблюдайте вместе с ребенком за стоящими у края проезжей части машинами и фиксируйте его внимание на моменте, когда из-за стоящей внезапно появляется другая машина. 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dirty="0" smtClean="0">
                <a:latin typeface="Calibri"/>
                <a:ea typeface="Calibri" pitchFamily="34" charset="0"/>
                <a:cs typeface="Times New Roman" pitchFamily="18" charset="0"/>
              </a:rPr>
              <a:t>        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Наблюдайте вместе с ребенком в зоне остановки, как стоящий автобус мешает увидеть опасность. 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dirty="0" smtClean="0">
                <a:latin typeface="Calibri"/>
                <a:ea typeface="Calibri" pitchFamily="34" charset="0"/>
                <a:cs typeface="Times New Roman" pitchFamily="18" charset="0"/>
              </a:rPr>
              <a:t>       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Ребенок часто не подозревает, что за одной машиной может быть скрыта другая. Показывайте своему ребенку подобные ситуации, объясняйте ему на улице, почему медленно приближающаяся машина может скрывать за собой опасность. 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dirty="0" smtClean="0">
                <a:latin typeface="Calibri"/>
                <a:ea typeface="Calibri" pitchFamily="34" charset="0"/>
                <a:cs typeface="Times New Roman" pitchFamily="18" charset="0"/>
              </a:rPr>
              <a:t>     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Обычно дети, пропустив машину, тут же бегут через дорогу. Это очень опасно! 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dirty="0" smtClean="0">
                <a:latin typeface="Calibri"/>
                <a:ea typeface="Calibri" pitchFamily="34" charset="0"/>
                <a:cs typeface="Times New Roman" pitchFamily="18" charset="0"/>
              </a:rPr>
              <a:t>     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Показывайте своему ребенку на дороге, как только что проехавшая машина закрыла собой идущую в противоположном направлении, и объясняйте ему, как он должен вести себя в подобных обстоятельствах.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ÐÐ°ÑÑÐ¸Ð½ÐºÐ¸ Ð¿Ð¾ Ð·Ð°Ð¿ÑÐ¾ÑÑ ÑÐ¾Ð½ Ð´Ð»Ñ Ð¿ÑÐµÐ·ÐµÐ½ÑÐ°ÑÐ¸Ð¸ Ð¿Ð¾ Ð¿Ð´Ð´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7411" name="Rectangle 3"/>
          <p:cNvSpPr>
            <a:spLocks noChangeArrowheads="1"/>
          </p:cNvSpPr>
          <p:nvPr/>
        </p:nvSpPr>
        <p:spPr bwMode="auto">
          <a:xfrm>
            <a:off x="3203848" y="528357"/>
            <a:ext cx="5940152" cy="8002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ЗАГАДКИ</a:t>
            </a:r>
            <a:endParaRPr kumimoji="0" lang="ru-RU" sz="105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7412" name="Rectangle 4"/>
          <p:cNvSpPr>
            <a:spLocks noChangeArrowheads="1"/>
          </p:cNvSpPr>
          <p:nvPr/>
        </p:nvSpPr>
        <p:spPr bwMode="auto">
          <a:xfrm>
            <a:off x="899592" y="986247"/>
            <a:ext cx="7200800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1. Протянута нитка, но в клубок не смотать.  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(дорога)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2. Не ходи, разинув рот – Здесь опасный…  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(поворот)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3. На какой лестнице Целый поезд поместится?  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(на рельсах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)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cs typeface="Arial" pitchFamily="34" charset="0"/>
            </a:endParaRPr>
          </a:p>
        </p:txBody>
      </p:sp>
      <p:sp>
        <p:nvSpPr>
          <p:cNvPr id="17413" name="Rectangle 5"/>
          <p:cNvSpPr>
            <a:spLocks noChangeArrowheads="1"/>
          </p:cNvSpPr>
          <p:nvPr/>
        </p:nvSpPr>
        <p:spPr bwMode="auto">
          <a:xfrm>
            <a:off x="2483768" y="2132857"/>
            <a:ext cx="7020272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4. Если шею он опустит – </a:t>
            </a:r>
            <a:endParaRPr kumimoji="0" lang="ru-RU" sz="2000" b="0" i="0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Пешехода не пропустит.</a:t>
            </a:r>
            <a:endParaRPr kumimoji="0" lang="ru-RU" sz="2000" b="0" i="0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Если встанет, как жираф, </a:t>
            </a:r>
            <a:endParaRPr kumimoji="0" lang="ru-RU" sz="2000" b="0" i="0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Радуйся – прошел состав!  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(шлагбаум)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414" name="Rectangle 6"/>
          <p:cNvSpPr>
            <a:spLocks noChangeArrowheads="1"/>
          </p:cNvSpPr>
          <p:nvPr/>
        </p:nvSpPr>
        <p:spPr bwMode="auto">
          <a:xfrm>
            <a:off x="971600" y="3296018"/>
            <a:ext cx="6300192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5. На самом перекрестке </a:t>
            </a:r>
            <a:endParaRPr kumimoji="0" lang="ru-RU" sz="2000" b="0" i="0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Висит колдун трехглазый,</a:t>
            </a:r>
            <a:endParaRPr kumimoji="0" lang="ru-RU" sz="2000" b="0" i="0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Он никогда не смотрит</a:t>
            </a:r>
            <a:endParaRPr kumimoji="0" lang="ru-RU" sz="2000" b="0" i="0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Тремя глазами сразу.</a:t>
            </a:r>
            <a:endParaRPr kumimoji="0" lang="ru-RU" sz="2000" b="0" i="0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Иначе был бы вечный спор – </a:t>
            </a:r>
            <a:endParaRPr kumimoji="0" lang="ru-RU" sz="2000" b="0" i="0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Куда зовет нас…     </a:t>
            </a:r>
            <a:r>
              <a:rPr kumimoji="0" lang="ru-RU" sz="200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(светофор)</a:t>
            </a:r>
            <a:endParaRPr kumimoji="0" lang="ru-RU" sz="2000" i="0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3491881" y="5301208"/>
            <a:ext cx="4565416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      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6. Куда ни глянь – сплошной обман: 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Дорогу укутал белый… (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туман)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ÐÐ°ÑÑÐ¸Ð½ÐºÐ¸ Ð¿Ð¾ Ð·Ð°Ð¿ÑÐ¾ÑÑ ÑÐ¾Ð½ Ð´Ð»Ñ Ð¿ÑÐµÐ·ÐµÐ½ÑÐ°ÑÐ¸Ð¸ Ð¿Ð¾ Ð¿Ð´Ð´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200" b="1" i="0" u="none" strike="noStrike" cap="none" normalizeH="0" baseline="0" smtClean="0">
                <a:ln>
                  <a:noFill/>
                </a:ln>
                <a:solidFill>
                  <a:srgbClr val="FF0000"/>
                </a:solidFill>
                <a:effectLst/>
                <a:latin typeface="Comic"/>
                <a:cs typeface="Arial" pitchFamily="34" charset="0"/>
              </a:rPr>
              <a:t>Песня про светофор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endParaRPr kumimoji="0" lang="ru-RU" sz="18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6" name="Picture 2" descr="Песня про светофор и правила дорожного движения для пешеходов из пьесы «Инспектор Светофоров и головастый космоглот». Ноты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19064" y="908720"/>
            <a:ext cx="7353613" cy="288032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3419872" y="548680"/>
            <a:ext cx="242611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dirty="0" smtClean="0">
                <a:solidFill>
                  <a:srgbClr val="C00000"/>
                </a:solidFill>
              </a:rPr>
              <a:t>Песня про светофор</a:t>
            </a:r>
            <a:endParaRPr lang="ru-RU" sz="2000" b="1" dirty="0">
              <a:solidFill>
                <a:srgbClr val="C0000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403648" y="3861048"/>
            <a:ext cx="3456384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 smtClean="0"/>
              <a:t>1. Может светофор трехглазый</a:t>
            </a:r>
            <a:br>
              <a:rPr lang="ru-RU" sz="1400" dirty="0" smtClean="0"/>
            </a:br>
            <a:r>
              <a:rPr lang="ru-RU" sz="1400" dirty="0" smtClean="0"/>
              <a:t>Говорить со всеми сразу.</a:t>
            </a:r>
            <a:br>
              <a:rPr lang="ru-RU" sz="1400" dirty="0" smtClean="0"/>
            </a:br>
            <a:r>
              <a:rPr lang="ru-RU" sz="1400" dirty="0" smtClean="0"/>
              <a:t>Без труда его поймет</a:t>
            </a:r>
            <a:br>
              <a:rPr lang="ru-RU" sz="1400" dirty="0" smtClean="0"/>
            </a:br>
            <a:r>
              <a:rPr lang="ru-RU" sz="1400" dirty="0" smtClean="0"/>
              <a:t>И шофер, и пешеход!</a:t>
            </a:r>
            <a:br>
              <a:rPr lang="ru-RU" sz="1400" dirty="0" smtClean="0"/>
            </a:br>
            <a:r>
              <a:rPr lang="ru-RU" sz="1400" dirty="0" smtClean="0"/>
              <a:t/>
            </a:r>
            <a:br>
              <a:rPr lang="ru-RU" sz="1400" dirty="0" smtClean="0"/>
            </a:br>
            <a:r>
              <a:rPr lang="ru-RU" sz="1400" dirty="0" smtClean="0"/>
              <a:t>2. Для машин зажжется красный –</a:t>
            </a:r>
            <a:br>
              <a:rPr lang="ru-RU" sz="1400" dirty="0" smtClean="0"/>
            </a:br>
            <a:r>
              <a:rPr lang="ru-RU" sz="1400" dirty="0" smtClean="0"/>
              <a:t>Пешеходам безопасно!</a:t>
            </a:r>
            <a:br>
              <a:rPr lang="ru-RU" sz="1400" dirty="0" smtClean="0"/>
            </a:br>
            <a:r>
              <a:rPr lang="ru-RU" sz="1400" dirty="0" smtClean="0"/>
              <a:t>Для машин зеленый свет –</a:t>
            </a:r>
            <a:br>
              <a:rPr lang="ru-RU" sz="1400" dirty="0" smtClean="0"/>
            </a:br>
            <a:r>
              <a:rPr lang="ru-RU" sz="1400" dirty="0" smtClean="0"/>
              <a:t>Пешеходам хода нет!</a:t>
            </a:r>
            <a:br>
              <a:rPr lang="ru-RU" sz="1400" dirty="0" smtClean="0"/>
            </a:br>
            <a:endParaRPr lang="ru-RU" sz="14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4283968" y="3861048"/>
            <a:ext cx="3419872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 smtClean="0"/>
              <a:t>3. Если желтый загорится,</a:t>
            </a:r>
            <a:br>
              <a:rPr lang="ru-RU" sz="1400" dirty="0" smtClean="0"/>
            </a:br>
            <a:r>
              <a:rPr lang="ru-RU" sz="1400" dirty="0" smtClean="0"/>
              <a:t>Жди, какой потом включится!</a:t>
            </a:r>
            <a:br>
              <a:rPr lang="ru-RU" sz="1400" dirty="0" smtClean="0"/>
            </a:br>
            <a:r>
              <a:rPr lang="ru-RU" sz="1400" dirty="0" smtClean="0"/>
              <a:t>Кто запомнит это, тот</a:t>
            </a:r>
            <a:br>
              <a:rPr lang="ru-RU" sz="1400" dirty="0" smtClean="0"/>
            </a:br>
            <a:r>
              <a:rPr lang="ru-RU" sz="1400" dirty="0" smtClean="0"/>
              <a:t>И проедет, и пройдет!</a:t>
            </a:r>
            <a:br>
              <a:rPr lang="ru-RU" sz="1400" dirty="0" smtClean="0"/>
            </a:br>
            <a:r>
              <a:rPr lang="ru-RU" sz="1400" dirty="0" smtClean="0"/>
              <a:t/>
            </a:r>
            <a:br>
              <a:rPr lang="ru-RU" sz="1400" dirty="0" smtClean="0"/>
            </a:br>
            <a:r>
              <a:rPr lang="ru-RU" sz="1400" dirty="0" smtClean="0"/>
              <a:t>4. Правила дорожные</a:t>
            </a:r>
            <a:br>
              <a:rPr lang="ru-RU" sz="1400" dirty="0" smtClean="0"/>
            </a:br>
            <a:r>
              <a:rPr lang="ru-RU" sz="1400" dirty="0" smtClean="0"/>
              <a:t>Не такие сложные!</a:t>
            </a:r>
            <a:br>
              <a:rPr lang="ru-RU" sz="1400" dirty="0" smtClean="0"/>
            </a:br>
            <a:r>
              <a:rPr lang="ru-RU" sz="1400" dirty="0" smtClean="0"/>
              <a:t>Правила дорожные</a:t>
            </a:r>
            <a:br>
              <a:rPr lang="ru-RU" sz="1400" dirty="0" smtClean="0"/>
            </a:br>
            <a:r>
              <a:rPr lang="ru-RU" sz="1400" dirty="0" smtClean="0"/>
              <a:t>Не такие сложные!</a:t>
            </a:r>
            <a:endParaRPr lang="ru-RU" sz="1400" dirty="0"/>
          </a:p>
        </p:txBody>
      </p:sp>
      <p:sp>
        <p:nvSpPr>
          <p:cNvPr id="1028" name="AutoShape 4" descr="ÐÐ¾ÑÐ¾Ð¶ÐµÐµ Ð¸Ð·Ð¾Ð±ÑÐ°Ð¶ÐµÐ½Ð¸Ðµ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29" name="Picture 5" descr="C:\Users\Галина\Desktop\2017-05-20_12-57-335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940152" y="4149080"/>
            <a:ext cx="2553224" cy="206084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ÐÐ°ÑÑÐ¸Ð½ÐºÐ¸ Ð¿Ð¾ Ð·Ð°Ð¿ÑÐ¾ÑÑ ÑÐ¾Ð½ Ð´Ð»Ñ Ð¿ÑÐµÐ·ÐµÐ½ÑÐ°ÑÐ¸Ð¸ Ð¿Ð¾ Ð¿Ð´Ð´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22530" name="Picture 2" descr="ÐÐµÑÐ½Ñ Ð¿ÑÐ¾ Ð´Ð¾ÑÐ¾Ð¶Ð½ÑÐµ Ð·Ð½Ð°ÐºÐ¸ Ð¸ Ð¿ÑÐ°Ð²Ð¸Ð»Ð° Ð´Ð¾ÑÐ¾Ð¶Ð½Ð¾Ð³Ð¾ Ð´Ð²Ð¸Ð¶ÐµÐ½Ð¸Ñ Ð¸Ð· Ð¿ÑÐµÑÑ Â«ÐÐ½ÑÐ¿ÐµÐºÑÐ¾Ñ Ð¡Ð²ÐµÑÐ¾ÑÐ¾ÑÐ¾Ð² Ð¸ Ð³Ð¾Ð»Ð¾Ð²Ð°ÑÑÑÐ¹ ÐºÐ¾ÑÐ¼Ð¾Ð³Ð»Ð¾ÑÂ». ÐÐ¾ÑÑ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99592" y="692696"/>
            <a:ext cx="7562850" cy="2762251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3059832" y="692696"/>
            <a:ext cx="319491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srgbClr val="C00000"/>
                </a:solidFill>
              </a:rPr>
              <a:t>Песенка про дорожные знаки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187624" y="3318570"/>
            <a:ext cx="5040560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 smtClean="0"/>
              <a:t>1.</a:t>
            </a:r>
            <a:r>
              <a:rPr lang="ru-RU" sz="1400" dirty="0" smtClean="0"/>
              <a:t> Все шоферы от рожденья</a:t>
            </a:r>
            <a:br>
              <a:rPr lang="ru-RU" sz="1400" dirty="0" smtClean="0"/>
            </a:br>
            <a:r>
              <a:rPr lang="ru-RU" sz="1400" dirty="0" smtClean="0"/>
              <a:t>Учат азбуку вожденья!</a:t>
            </a:r>
            <a:br>
              <a:rPr lang="ru-RU" sz="1400" dirty="0" smtClean="0"/>
            </a:br>
            <a:r>
              <a:rPr lang="ru-RU" sz="1400" dirty="0" smtClean="0"/>
              <a:t>Чтобы выдали права,</a:t>
            </a:r>
            <a:br>
              <a:rPr lang="ru-RU" sz="1400" dirty="0" smtClean="0"/>
            </a:br>
            <a:r>
              <a:rPr lang="ru-RU" sz="1400" dirty="0" smtClean="0"/>
              <a:t>Надо знать, как дважды два,</a:t>
            </a:r>
            <a:br>
              <a:rPr lang="ru-RU" sz="1400" dirty="0" smtClean="0"/>
            </a:br>
            <a:r>
              <a:rPr lang="ru-RU" sz="1400" dirty="0" smtClean="0"/>
              <a:t>Правила дорожные,</a:t>
            </a:r>
            <a:br>
              <a:rPr lang="ru-RU" sz="1400" dirty="0" smtClean="0"/>
            </a:br>
            <a:r>
              <a:rPr lang="ru-RU" sz="1400" dirty="0" smtClean="0"/>
              <a:t>Знаки всевозможные.</a:t>
            </a:r>
          </a:p>
          <a:p>
            <a:r>
              <a:rPr lang="ru-RU" sz="1400" i="1" dirty="0" smtClean="0"/>
              <a:t>Показать знак «Уступи дорогу».</a:t>
            </a:r>
          </a:p>
          <a:p>
            <a:r>
              <a:rPr lang="ru-RU" sz="1400" b="1" dirty="0" smtClean="0"/>
              <a:t>2.</a:t>
            </a:r>
            <a:r>
              <a:rPr lang="ru-RU" sz="1400" dirty="0" smtClean="0"/>
              <a:t> Если видишь этот знак,</a:t>
            </a:r>
            <a:br>
              <a:rPr lang="ru-RU" sz="1400" dirty="0" smtClean="0"/>
            </a:br>
            <a:r>
              <a:rPr lang="ru-RU" sz="1400" dirty="0" smtClean="0"/>
              <a:t>Знай, что он не просто так.</a:t>
            </a:r>
            <a:br>
              <a:rPr lang="ru-RU" sz="1400" dirty="0" smtClean="0"/>
            </a:br>
            <a:r>
              <a:rPr lang="ru-RU" sz="1400" dirty="0" smtClean="0"/>
              <a:t>Чтобы не было проблем,</a:t>
            </a:r>
            <a:br>
              <a:rPr lang="ru-RU" sz="1400" dirty="0" smtClean="0"/>
            </a:br>
            <a:r>
              <a:rPr lang="ru-RU" sz="1400" dirty="0" smtClean="0"/>
              <a:t>Уступи дорогу всем!</a:t>
            </a:r>
            <a:br>
              <a:rPr lang="ru-RU" sz="1400" dirty="0" smtClean="0"/>
            </a:br>
            <a:r>
              <a:rPr lang="ru-RU" sz="1400" dirty="0" smtClean="0"/>
              <a:t>Правила дорожные</a:t>
            </a:r>
            <a:br>
              <a:rPr lang="ru-RU" sz="1400" dirty="0" smtClean="0"/>
            </a:br>
            <a:r>
              <a:rPr lang="ru-RU" sz="1400" dirty="0" smtClean="0"/>
              <a:t>Не такие сложные!</a:t>
            </a:r>
          </a:p>
          <a:p>
            <a:r>
              <a:rPr lang="ru-RU" sz="1400" i="1" dirty="0" smtClean="0"/>
              <a:t>Показать знак «Движение запрещено».</a:t>
            </a:r>
            <a:endParaRPr lang="ru-RU" sz="1400" i="1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4572000" y="3318570"/>
            <a:ext cx="4572000" cy="3108543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1400" b="1" dirty="0" smtClean="0"/>
              <a:t>3. </a:t>
            </a:r>
            <a:r>
              <a:rPr lang="ru-RU" sz="1400" dirty="0" smtClean="0"/>
              <a:t>Этот знак ну очень строгий,</a:t>
            </a:r>
            <a:br>
              <a:rPr lang="ru-RU" sz="1400" dirty="0" smtClean="0"/>
            </a:br>
            <a:r>
              <a:rPr lang="ru-RU" sz="1400" dirty="0" smtClean="0"/>
              <a:t>Коль стоит он на дороге.</a:t>
            </a:r>
            <a:br>
              <a:rPr lang="ru-RU" sz="1400" dirty="0" smtClean="0"/>
            </a:br>
            <a:r>
              <a:rPr lang="ru-RU" sz="1400" dirty="0" smtClean="0"/>
              <a:t>Говорит он нам: «Друзья,</a:t>
            </a:r>
            <a:br>
              <a:rPr lang="ru-RU" sz="1400" dirty="0" smtClean="0"/>
            </a:br>
            <a:r>
              <a:rPr lang="ru-RU" sz="1400" dirty="0" smtClean="0"/>
              <a:t>Ездить здесь совсем нельзя!»</a:t>
            </a:r>
            <a:br>
              <a:rPr lang="ru-RU" sz="1400" dirty="0" smtClean="0"/>
            </a:br>
            <a:r>
              <a:rPr lang="ru-RU" sz="1400" dirty="0" smtClean="0"/>
              <a:t>Правила дорожные</a:t>
            </a:r>
            <a:br>
              <a:rPr lang="ru-RU" sz="1400" dirty="0" smtClean="0"/>
            </a:br>
            <a:r>
              <a:rPr lang="ru-RU" sz="1400" dirty="0" smtClean="0"/>
              <a:t>Не такие сложные!</a:t>
            </a:r>
          </a:p>
          <a:p>
            <a:r>
              <a:rPr lang="ru-RU" sz="1400" i="1" dirty="0" smtClean="0"/>
              <a:t>Показать знак «Въезд запрещен».</a:t>
            </a:r>
          </a:p>
          <a:p>
            <a:r>
              <a:rPr lang="ru-RU" sz="1400" b="1" dirty="0" smtClean="0"/>
              <a:t>4</a:t>
            </a:r>
            <a:r>
              <a:rPr lang="ru-RU" sz="1400" dirty="0" smtClean="0"/>
              <a:t>. Знак водителей стращает,</a:t>
            </a:r>
            <a:br>
              <a:rPr lang="ru-RU" sz="1400" dirty="0" smtClean="0"/>
            </a:br>
            <a:r>
              <a:rPr lang="ru-RU" sz="1400" dirty="0" smtClean="0"/>
              <a:t>Въезд машинам запрещает!</a:t>
            </a:r>
            <a:br>
              <a:rPr lang="ru-RU" sz="1400" dirty="0" smtClean="0"/>
            </a:br>
            <a:r>
              <a:rPr lang="ru-RU" sz="1400" dirty="0" smtClean="0"/>
              <a:t>Не пытайтесь сгоряча</a:t>
            </a:r>
            <a:br>
              <a:rPr lang="ru-RU" sz="1400" dirty="0" smtClean="0"/>
            </a:br>
            <a:r>
              <a:rPr lang="ru-RU" sz="1400" dirty="0" smtClean="0"/>
              <a:t>Ехать мимо кирпича!</a:t>
            </a:r>
            <a:br>
              <a:rPr lang="ru-RU" sz="1400" dirty="0" smtClean="0"/>
            </a:br>
            <a:r>
              <a:rPr lang="ru-RU" sz="1400" dirty="0" smtClean="0"/>
              <a:t>Правила дорожные</a:t>
            </a:r>
            <a:br>
              <a:rPr lang="ru-RU" sz="1400" dirty="0" smtClean="0"/>
            </a:br>
            <a:r>
              <a:rPr lang="ru-RU" sz="1400" dirty="0" smtClean="0"/>
              <a:t>Не такие сложные!</a:t>
            </a:r>
          </a:p>
          <a:p>
            <a:r>
              <a:rPr lang="ru-RU" sz="1400" i="1" dirty="0" smtClean="0"/>
              <a:t>Показать знак «Главная дорога».</a:t>
            </a:r>
            <a:endParaRPr lang="ru-RU" sz="1400" i="1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ÐÐ°ÑÑÐ¸Ð½ÐºÐ¸ Ð¿Ð¾ Ð·Ð°Ð¿ÑÐ¾ÑÑ ÑÐ¾Ð½ Ð´Ð»Ñ Ð¿ÑÐµÐ·ÐµÐ½ÑÐ°ÑÐ¸Ð¸ Ð¿Ð¾ Ð¿Ð´Ð´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1043608" y="620688"/>
            <a:ext cx="4572000" cy="504753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1400" b="1" dirty="0" smtClean="0"/>
              <a:t>5.</a:t>
            </a:r>
            <a:r>
              <a:rPr lang="ru-RU" sz="1400" dirty="0" smtClean="0"/>
              <a:t> А вот знак, каких немного:</a:t>
            </a:r>
            <a:br>
              <a:rPr lang="ru-RU" sz="1400" dirty="0" smtClean="0"/>
            </a:br>
            <a:r>
              <a:rPr lang="ru-RU" sz="1400" dirty="0" smtClean="0"/>
              <a:t>Это главная дорога!</a:t>
            </a:r>
            <a:br>
              <a:rPr lang="ru-RU" sz="1400" dirty="0" smtClean="0"/>
            </a:br>
            <a:r>
              <a:rPr lang="ru-RU" sz="1400" dirty="0" smtClean="0"/>
              <a:t>Если едешь ты по ней,</a:t>
            </a:r>
            <a:br>
              <a:rPr lang="ru-RU" sz="1400" dirty="0" smtClean="0"/>
            </a:br>
            <a:r>
              <a:rPr lang="ru-RU" sz="1400" dirty="0" smtClean="0"/>
              <a:t>Всех становишься главней!</a:t>
            </a:r>
            <a:br>
              <a:rPr lang="ru-RU" sz="1400" dirty="0" smtClean="0"/>
            </a:br>
            <a:r>
              <a:rPr lang="ru-RU" sz="1400" dirty="0" smtClean="0"/>
              <a:t>Правила дорожные</a:t>
            </a:r>
            <a:br>
              <a:rPr lang="ru-RU" sz="1400" dirty="0" smtClean="0"/>
            </a:br>
            <a:r>
              <a:rPr lang="ru-RU" sz="1400" dirty="0" smtClean="0"/>
              <a:t>Не такие сложные!</a:t>
            </a:r>
          </a:p>
          <a:p>
            <a:r>
              <a:rPr lang="ru-RU" sz="1400" i="1" dirty="0" smtClean="0"/>
              <a:t>Показать знак </a:t>
            </a:r>
          </a:p>
          <a:p>
            <a:r>
              <a:rPr lang="ru-RU" sz="1400" i="1" dirty="0" smtClean="0"/>
              <a:t>«Ограничение максимальной скорости».</a:t>
            </a:r>
          </a:p>
          <a:p>
            <a:r>
              <a:rPr lang="ru-RU" sz="1400" b="1" dirty="0" smtClean="0"/>
              <a:t>6</a:t>
            </a:r>
            <a:r>
              <a:rPr lang="ru-RU" sz="1400" dirty="0" smtClean="0"/>
              <a:t>. Скажет знак нам беспристрастно:</a:t>
            </a:r>
            <a:br>
              <a:rPr lang="ru-RU" sz="1400" dirty="0" smtClean="0"/>
            </a:br>
            <a:r>
              <a:rPr lang="ru-RU" sz="1400" dirty="0" smtClean="0"/>
              <a:t>«Ехать здесь быстрей опасно!</a:t>
            </a:r>
            <a:br>
              <a:rPr lang="ru-RU" sz="1400" dirty="0" smtClean="0"/>
            </a:br>
            <a:r>
              <a:rPr lang="ru-RU" sz="1400" dirty="0" smtClean="0"/>
              <a:t>Так что будьте вы добры</a:t>
            </a:r>
            <a:br>
              <a:rPr lang="ru-RU" sz="1400" dirty="0" smtClean="0"/>
            </a:br>
            <a:r>
              <a:rPr lang="ru-RU" sz="1400" dirty="0" smtClean="0"/>
              <a:t>Снизить скорость до поры!»</a:t>
            </a:r>
            <a:br>
              <a:rPr lang="ru-RU" sz="1400" dirty="0" smtClean="0"/>
            </a:br>
            <a:r>
              <a:rPr lang="ru-RU" sz="1400" dirty="0" smtClean="0"/>
              <a:t>Правила дорожные</a:t>
            </a:r>
            <a:br>
              <a:rPr lang="ru-RU" sz="1400" dirty="0" smtClean="0"/>
            </a:br>
            <a:r>
              <a:rPr lang="ru-RU" sz="1400" dirty="0" smtClean="0"/>
              <a:t>Не такие сложные!</a:t>
            </a:r>
          </a:p>
          <a:p>
            <a:r>
              <a:rPr lang="ru-RU" sz="1400" i="1" dirty="0" smtClean="0"/>
              <a:t>Показать знак «Обгон запрещен».</a:t>
            </a:r>
          </a:p>
          <a:p>
            <a:r>
              <a:rPr lang="ru-RU" sz="1400" b="1" dirty="0" smtClean="0"/>
              <a:t>7.</a:t>
            </a:r>
            <a:r>
              <a:rPr lang="ru-RU" sz="1400" dirty="0" smtClean="0"/>
              <a:t> Знак любителей обгона</a:t>
            </a:r>
            <a:br>
              <a:rPr lang="ru-RU" sz="1400" dirty="0" smtClean="0"/>
            </a:br>
            <a:r>
              <a:rPr lang="ru-RU" sz="1400" dirty="0" smtClean="0"/>
              <a:t>Объявляет вне закона.</a:t>
            </a:r>
            <a:br>
              <a:rPr lang="ru-RU" sz="1400" dirty="0" smtClean="0"/>
            </a:br>
            <a:r>
              <a:rPr lang="ru-RU" sz="1400" dirty="0" smtClean="0"/>
              <a:t>В этом месте, ясно всем,</a:t>
            </a:r>
            <a:br>
              <a:rPr lang="ru-RU" sz="1400" dirty="0" smtClean="0"/>
            </a:br>
            <a:r>
              <a:rPr lang="ru-RU" sz="1400" dirty="0" smtClean="0"/>
              <a:t>Обгонять нельзя совсем!</a:t>
            </a:r>
            <a:br>
              <a:rPr lang="ru-RU" sz="1400" dirty="0" smtClean="0"/>
            </a:br>
            <a:r>
              <a:rPr lang="ru-RU" sz="1400" dirty="0" smtClean="0"/>
              <a:t>Правила дорожные</a:t>
            </a:r>
            <a:br>
              <a:rPr lang="ru-RU" sz="1400" dirty="0" smtClean="0"/>
            </a:br>
            <a:r>
              <a:rPr lang="ru-RU" sz="1400" dirty="0" smtClean="0"/>
              <a:t>Не такие сложные!</a:t>
            </a:r>
          </a:p>
          <a:p>
            <a:r>
              <a:rPr lang="ru-RU" sz="1400" i="1" dirty="0" smtClean="0"/>
              <a:t>Показать знак</a:t>
            </a:r>
          </a:p>
          <a:p>
            <a:r>
              <a:rPr lang="ru-RU" sz="1400" i="1" dirty="0" smtClean="0"/>
              <a:t> «Ограничение минимальной скорости».</a:t>
            </a:r>
            <a:endParaRPr lang="ru-RU" sz="2000" i="1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4644008" y="692696"/>
            <a:ext cx="6318448" cy="46166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 smtClean="0"/>
              <a:t>8. </a:t>
            </a:r>
            <a:r>
              <a:rPr lang="ru-RU" sz="1400" dirty="0" smtClean="0"/>
              <a:t>Говорит знак: «В самом деле,</a:t>
            </a:r>
            <a:br>
              <a:rPr lang="ru-RU" sz="1400" dirty="0" smtClean="0"/>
            </a:br>
            <a:r>
              <a:rPr lang="ru-RU" sz="1400" dirty="0" smtClean="0"/>
              <a:t>Что плетешься еле-еле?</a:t>
            </a:r>
            <a:br>
              <a:rPr lang="ru-RU" sz="1400" dirty="0" smtClean="0"/>
            </a:br>
            <a:r>
              <a:rPr lang="ru-RU" sz="1400" dirty="0" smtClean="0"/>
              <a:t>Будь ты хоть трехглавый змей,</a:t>
            </a:r>
            <a:br>
              <a:rPr lang="ru-RU" sz="1400" dirty="0" smtClean="0"/>
            </a:br>
            <a:r>
              <a:rPr lang="ru-RU" sz="1400" dirty="0" smtClean="0"/>
              <a:t>Ехать медленней не смей!»</a:t>
            </a:r>
            <a:br>
              <a:rPr lang="ru-RU" sz="1400" dirty="0" smtClean="0"/>
            </a:br>
            <a:r>
              <a:rPr lang="ru-RU" sz="1400" dirty="0" smtClean="0"/>
              <a:t>Правила дорожные</a:t>
            </a:r>
            <a:br>
              <a:rPr lang="ru-RU" sz="1400" dirty="0" smtClean="0"/>
            </a:br>
            <a:r>
              <a:rPr lang="ru-RU" sz="1400" dirty="0" smtClean="0"/>
              <a:t>Не такие сложные!</a:t>
            </a:r>
          </a:p>
          <a:p>
            <a:r>
              <a:rPr lang="ru-RU" sz="1400" i="1" dirty="0" smtClean="0"/>
              <a:t>Показать  знак «Пешеходный переход».</a:t>
            </a:r>
          </a:p>
          <a:p>
            <a:r>
              <a:rPr lang="ru-RU" sz="1400" b="1" dirty="0" smtClean="0"/>
              <a:t>9.</a:t>
            </a:r>
            <a:r>
              <a:rPr lang="ru-RU" sz="1400" dirty="0" smtClean="0"/>
              <a:t> Знак «Наземный переход»,</a:t>
            </a:r>
            <a:br>
              <a:rPr lang="ru-RU" sz="1400" dirty="0" smtClean="0"/>
            </a:br>
            <a:r>
              <a:rPr lang="ru-RU" sz="1400" dirty="0" smtClean="0"/>
              <a:t>Ходит здесь весь день народ.</a:t>
            </a:r>
            <a:br>
              <a:rPr lang="ru-RU" sz="1400" dirty="0" smtClean="0"/>
            </a:br>
            <a:r>
              <a:rPr lang="ru-RU" sz="1400" dirty="0" smtClean="0"/>
              <a:t>Эй, водитель, не грусти,</a:t>
            </a:r>
            <a:br>
              <a:rPr lang="ru-RU" sz="1400" dirty="0" smtClean="0"/>
            </a:br>
            <a:r>
              <a:rPr lang="ru-RU" sz="1400" dirty="0" smtClean="0"/>
              <a:t>Пешеходов пропусти!</a:t>
            </a:r>
            <a:br>
              <a:rPr lang="ru-RU" sz="1400" dirty="0" smtClean="0"/>
            </a:br>
            <a:r>
              <a:rPr lang="ru-RU" sz="1400" dirty="0" smtClean="0"/>
              <a:t>Правила дорожные</a:t>
            </a:r>
            <a:br>
              <a:rPr lang="ru-RU" sz="1400" dirty="0" smtClean="0"/>
            </a:br>
            <a:r>
              <a:rPr lang="ru-RU" sz="1400" dirty="0" smtClean="0"/>
              <a:t>Не такие сложные!</a:t>
            </a:r>
          </a:p>
          <a:p>
            <a:r>
              <a:rPr lang="ru-RU" sz="1400" i="1" dirty="0" smtClean="0"/>
              <a:t>Показать  знак «Дети».</a:t>
            </a:r>
          </a:p>
          <a:p>
            <a:r>
              <a:rPr lang="ru-RU" sz="1400" b="1" dirty="0" smtClean="0"/>
              <a:t>10. </a:t>
            </a:r>
            <a:r>
              <a:rPr lang="ru-RU" sz="1400" dirty="0" smtClean="0"/>
              <a:t>А вот знак с названьем «Дети»,</a:t>
            </a:r>
            <a:br>
              <a:rPr lang="ru-RU" sz="1400" dirty="0" smtClean="0"/>
            </a:br>
            <a:r>
              <a:rPr lang="ru-RU" sz="1400" dirty="0" smtClean="0"/>
              <a:t>Мы всегда за них в ответе.</a:t>
            </a:r>
            <a:br>
              <a:rPr lang="ru-RU" sz="1400" dirty="0" smtClean="0"/>
            </a:br>
            <a:r>
              <a:rPr lang="ru-RU" sz="1400" dirty="0" smtClean="0"/>
              <a:t>Жизни их ты не грози,</a:t>
            </a:r>
            <a:br>
              <a:rPr lang="ru-RU" sz="1400" dirty="0" smtClean="0"/>
            </a:br>
            <a:r>
              <a:rPr lang="ru-RU" sz="1400" dirty="0" smtClean="0"/>
              <a:t>Видишь знак, притормози!</a:t>
            </a:r>
            <a:br>
              <a:rPr lang="ru-RU" sz="1400" dirty="0" smtClean="0"/>
            </a:br>
            <a:r>
              <a:rPr lang="ru-RU" sz="1400" dirty="0" smtClean="0"/>
              <a:t>Правила дорожные</a:t>
            </a:r>
            <a:br>
              <a:rPr lang="ru-RU" sz="1400" dirty="0" smtClean="0"/>
            </a:br>
            <a:r>
              <a:rPr lang="ru-RU" sz="1400" dirty="0" smtClean="0"/>
              <a:t>Не такие сложные!</a:t>
            </a:r>
          </a:p>
          <a:p>
            <a:r>
              <a:rPr lang="ru-RU" sz="1400" i="1" dirty="0" smtClean="0"/>
              <a:t>Показать  знак «Остановка запрещена».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ÐÐ°ÑÑÐ¸Ð½ÐºÐ¸ Ð¿Ð¾ Ð·Ð°Ð¿ÑÐ¾ÑÑ ÑÐ¾Ð½ Ð´Ð»Ñ Ð¿ÑÐµÐ·ÐµÐ½ÑÐ°ÑÐ¸Ð¸ Ð¿Ð¾ Ð¿Ð´Ð´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3553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200" b="1" i="0" u="none" strike="noStrike" cap="none" normalizeH="0" baseline="0" smtClean="0">
                <a:ln>
                  <a:noFill/>
                </a:ln>
                <a:solidFill>
                  <a:srgbClr val="FF0000"/>
                </a:solidFill>
                <a:effectLst/>
                <a:latin typeface="Comic"/>
                <a:cs typeface="Arial" pitchFamily="34" charset="0"/>
              </a:rPr>
              <a:t>Песенка Головастого Космоглота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endParaRPr kumimoji="0" lang="ru-RU" sz="235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23554" name="Picture 2" descr="Песня Головастого Космоглота про правила дорожного движения из пьесы «Инспектор Светофоров и головастый космоглот». Ноты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71600" y="908720"/>
            <a:ext cx="7202810" cy="3556048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2771800" y="692696"/>
            <a:ext cx="381963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dirty="0" smtClean="0">
                <a:solidFill>
                  <a:srgbClr val="C00000"/>
                </a:solidFill>
              </a:rPr>
              <a:t>Песенка Головастого </a:t>
            </a:r>
            <a:r>
              <a:rPr lang="ru-RU" sz="2000" b="1" dirty="0" err="1" smtClean="0">
                <a:solidFill>
                  <a:srgbClr val="C00000"/>
                </a:solidFill>
              </a:rPr>
              <a:t>Космоглота</a:t>
            </a:r>
            <a:endParaRPr lang="ru-RU" sz="2000" b="1" dirty="0">
              <a:solidFill>
                <a:srgbClr val="C0000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043608" y="4437112"/>
            <a:ext cx="4572000" cy="150810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1400" b="1" dirty="0" smtClean="0"/>
              <a:t>1. </a:t>
            </a:r>
            <a:r>
              <a:rPr lang="ru-RU" sz="1400" dirty="0" smtClean="0"/>
              <a:t>Чтобы без </a:t>
            </a:r>
            <a:r>
              <a:rPr lang="ru-RU" sz="1400" dirty="0" err="1" smtClean="0"/>
              <a:t>себякрушенья</a:t>
            </a:r>
            <a:r>
              <a:rPr lang="ru-RU" sz="1400" dirty="0" smtClean="0"/>
              <a:t/>
            </a:r>
            <a:br>
              <a:rPr lang="ru-RU" sz="1400" dirty="0" smtClean="0"/>
            </a:br>
            <a:r>
              <a:rPr lang="ru-RU" sz="1400" dirty="0" smtClean="0"/>
              <a:t>Бегать, ездить и летать,</a:t>
            </a:r>
            <a:br>
              <a:rPr lang="ru-RU" sz="1400" dirty="0" smtClean="0"/>
            </a:br>
            <a:r>
              <a:rPr lang="ru-RU" sz="1400" dirty="0" smtClean="0"/>
              <a:t>Надо правила движенья</a:t>
            </a:r>
            <a:br>
              <a:rPr lang="ru-RU" sz="1400" dirty="0" smtClean="0"/>
            </a:br>
            <a:r>
              <a:rPr lang="ru-RU" sz="1400" dirty="0" smtClean="0"/>
              <a:t>Непременно соблюдать!</a:t>
            </a:r>
            <a:br>
              <a:rPr lang="ru-RU" sz="1400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       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1403648" y="5301208"/>
            <a:ext cx="4572000" cy="1015663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/>
              <a:t>     </a:t>
            </a:r>
            <a:r>
              <a:rPr lang="ru-RU" sz="1400" b="1" dirty="0" smtClean="0"/>
              <a:t>2. </a:t>
            </a:r>
            <a:r>
              <a:rPr lang="ru-RU" dirty="0" smtClean="0"/>
              <a:t> </a:t>
            </a:r>
            <a:r>
              <a:rPr lang="ru-RU" sz="1400" dirty="0" smtClean="0"/>
              <a:t>С нами говорит дорога. </a:t>
            </a:r>
            <a:br>
              <a:rPr lang="ru-RU" sz="1400" dirty="0" smtClean="0"/>
            </a:br>
            <a:r>
              <a:rPr lang="ru-RU" sz="1400" dirty="0" smtClean="0"/>
              <a:t>        На земле и на звезде</a:t>
            </a:r>
            <a:br>
              <a:rPr lang="ru-RU" sz="1400" dirty="0" smtClean="0"/>
            </a:br>
            <a:r>
              <a:rPr lang="ru-RU" sz="1400" dirty="0" smtClean="0"/>
              <a:t>        Знаков разных очень много,</a:t>
            </a:r>
            <a:br>
              <a:rPr lang="ru-RU" sz="1400" dirty="0" smtClean="0"/>
            </a:br>
            <a:r>
              <a:rPr lang="ru-RU" sz="1400" dirty="0" smtClean="0"/>
              <a:t>        Знаки всюду и везде!</a:t>
            </a:r>
            <a:endParaRPr lang="ru-RU" sz="1400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4067944" y="4437112"/>
            <a:ext cx="4572000" cy="95410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1400" b="1" dirty="0" smtClean="0"/>
              <a:t>3. </a:t>
            </a:r>
            <a:r>
              <a:rPr lang="ru-RU" sz="1400" dirty="0" smtClean="0"/>
              <a:t>Я сторонник правил строгих,</a:t>
            </a:r>
            <a:br>
              <a:rPr lang="ru-RU" sz="1400" dirty="0" smtClean="0"/>
            </a:br>
            <a:r>
              <a:rPr lang="ru-RU" sz="1400" dirty="0" smtClean="0"/>
              <a:t>Я отныне их слуга!</a:t>
            </a:r>
            <a:br>
              <a:rPr lang="ru-RU" sz="1400" dirty="0" smtClean="0"/>
            </a:br>
            <a:r>
              <a:rPr lang="ru-RU" sz="1400" dirty="0" smtClean="0"/>
              <a:t>Надо знать язык дороги,</a:t>
            </a:r>
            <a:br>
              <a:rPr lang="ru-RU" sz="1400" dirty="0" smtClean="0"/>
            </a:br>
            <a:r>
              <a:rPr lang="ru-RU" sz="1400" dirty="0" smtClean="0"/>
              <a:t>Если жизнь вам дорога!</a:t>
            </a:r>
            <a:endParaRPr lang="ru-RU" sz="1400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5436096" y="5373216"/>
            <a:ext cx="3347864" cy="17851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 smtClean="0"/>
              <a:t>      </a:t>
            </a:r>
            <a:r>
              <a:rPr lang="ru-RU" sz="1400" b="1" dirty="0" smtClean="0"/>
              <a:t>4. </a:t>
            </a:r>
            <a:r>
              <a:rPr lang="ru-RU" sz="1400" dirty="0" smtClean="0"/>
              <a:t>Звездолет – стальная птица</a:t>
            </a:r>
            <a:br>
              <a:rPr lang="ru-RU" sz="1400" dirty="0" smtClean="0"/>
            </a:br>
            <a:r>
              <a:rPr lang="ru-RU" sz="1400" dirty="0" smtClean="0"/>
              <a:t>        Мчит, и двигатель ревет.</a:t>
            </a:r>
            <a:br>
              <a:rPr lang="ru-RU" sz="1400" dirty="0" smtClean="0"/>
            </a:br>
            <a:r>
              <a:rPr lang="ru-RU" sz="1400" dirty="0" smtClean="0"/>
              <a:t>        Будет правилам учиться</a:t>
            </a:r>
            <a:br>
              <a:rPr lang="ru-RU" sz="1400" dirty="0" smtClean="0"/>
            </a:br>
            <a:r>
              <a:rPr lang="ru-RU" sz="1400" dirty="0" smtClean="0"/>
              <a:t>        Головастый </a:t>
            </a:r>
            <a:r>
              <a:rPr lang="ru-RU" sz="1400" dirty="0" err="1" smtClean="0"/>
              <a:t>Космоглот</a:t>
            </a:r>
            <a:r>
              <a:rPr lang="ru-RU" sz="1400" dirty="0" smtClean="0"/>
              <a:t>!</a:t>
            </a:r>
          </a:p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7" descr="C:\Users\Галина\Desktop\Валя\садик\ноты\Slide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flipH="1"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3" name="Рисунок 2" descr="http://blago-school.edusite.ru/images/25489581.gif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24129" y="260648"/>
            <a:ext cx="3273087" cy="2376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09" name="Rectangle 1"/>
          <p:cNvSpPr>
            <a:spLocks noChangeArrowheads="1"/>
          </p:cNvSpPr>
          <p:nvPr/>
        </p:nvSpPr>
        <p:spPr bwMode="auto">
          <a:xfrm>
            <a:off x="1547664" y="332657"/>
            <a:ext cx="435997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БЕГ ЧЕРЕЗ ДОРОГУ - ВРАГ!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7410" name="Rectangle 2"/>
          <p:cNvSpPr>
            <a:spLocks noChangeArrowheads="1"/>
          </p:cNvSpPr>
          <p:nvPr/>
        </p:nvSpPr>
        <p:spPr bwMode="auto">
          <a:xfrm>
            <a:off x="1187624" y="764704"/>
            <a:ext cx="4320480" cy="203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Дети упорно бегают через проезжую часть. Почему? Самый распространенный ответ: «Так быстрее». Вдумаемся. Все же малыш опасается дороги, места, где проезжают автомобили, и хочет его быстрее преодолеть. Так сказать, «ошибка с благими намерениями». 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411" name="Rectangle 3"/>
          <p:cNvSpPr>
            <a:spLocks noChangeArrowheads="1"/>
          </p:cNvSpPr>
          <p:nvPr/>
        </p:nvSpPr>
        <p:spPr bwMode="auto">
          <a:xfrm>
            <a:off x="1187624" y="2708921"/>
            <a:ext cx="756084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  Причем зачастую виноваты в появлении этой ошибки мы, взрослые, поторапливая ребенка: «Чего копаешься? Быстрее!» Привычное состояние детей – двигаться, бегать. Тем более, рядом со взрослыми. У ребенка шаг короче – он едва поспевает за мамой или папой. 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413" name="AutoShape 5" descr="ÐÐ°ÑÑÐ¸Ð½ÐºÐ¸ Ð¿Ð¾ Ð·Ð°Ð¿ÑÐ¾ÑÑ ÐºÐ°ÑÑÐ¸Ð½ÐºÐ° Ð±ÐµÐ³ ÑÐµÑÐµÐ· Ð´Ð¾ÑÐ¾Ð³Ñ Ð²ÑÐ°Ð³ Ð´Ð»Ñ Ð´ÐµÑÐµÐ¹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7414" name="Picture 6" descr="C:\Users\Галина\Desktop\phpxoBqtE_pamyatka-po-pdd_2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259633" y="3759372"/>
            <a:ext cx="3294876" cy="3098629"/>
          </a:xfrm>
          <a:prstGeom prst="rect">
            <a:avLst/>
          </a:prstGeom>
          <a:noFill/>
        </p:spPr>
      </p:pic>
      <p:sp>
        <p:nvSpPr>
          <p:cNvPr id="10" name="Прямоугольник 9"/>
          <p:cNvSpPr/>
          <p:nvPr/>
        </p:nvSpPr>
        <p:spPr>
          <a:xfrm>
            <a:off x="4427984" y="4149081"/>
            <a:ext cx="432048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Так вырабатывается прочнейшая привычка! Сколько сотен километров пробежал ваш ребенок в доме? Возле дома? На прогулке? В принципе, полезная для развития ребенка, на дороге эта привычка – вредна.</a:t>
            </a:r>
            <a:endParaRPr lang="ru-RU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264</TotalTime>
  <Words>1373</Words>
  <Application>Microsoft Office PowerPoint</Application>
  <PresentationFormat>Экран (4:3)</PresentationFormat>
  <Paragraphs>271</Paragraphs>
  <Slides>20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Иваново-2012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Галина</dc:creator>
  <cp:lastModifiedBy>User</cp:lastModifiedBy>
  <cp:revision>75</cp:revision>
  <dcterms:created xsi:type="dcterms:W3CDTF">2018-08-01T13:22:42Z</dcterms:created>
  <dcterms:modified xsi:type="dcterms:W3CDTF">2020-05-22T15:37:40Z</dcterms:modified>
</cp:coreProperties>
</file>