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8" r:id="rId2"/>
    <p:sldId id="257" r:id="rId3"/>
    <p:sldId id="259" r:id="rId4"/>
    <p:sldId id="261" r:id="rId5"/>
    <p:sldId id="262" r:id="rId6"/>
    <p:sldId id="279" r:id="rId7"/>
    <p:sldId id="300" r:id="rId8"/>
    <p:sldId id="280" r:id="rId9"/>
    <p:sldId id="281" r:id="rId10"/>
    <p:sldId id="287" r:id="rId11"/>
    <p:sldId id="282" r:id="rId12"/>
    <p:sldId id="286" r:id="rId13"/>
    <p:sldId id="285" r:id="rId14"/>
    <p:sldId id="284" r:id="rId15"/>
    <p:sldId id="296" r:id="rId16"/>
    <p:sldId id="288" r:id="rId17"/>
    <p:sldId id="283" r:id="rId18"/>
    <p:sldId id="290" r:id="rId19"/>
    <p:sldId id="293" r:id="rId20"/>
    <p:sldId id="294" r:id="rId21"/>
    <p:sldId id="295" r:id="rId22"/>
    <p:sldId id="297" r:id="rId23"/>
    <p:sldId id="298" r:id="rId24"/>
    <p:sldId id="277" r:id="rId25"/>
    <p:sldId id="29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566" autoAdjust="0"/>
  </p:normalViewPr>
  <p:slideViewPr>
    <p:cSldViewPr>
      <p:cViewPr varScale="1">
        <p:scale>
          <a:sx n="83" d="100"/>
          <a:sy n="83" d="100"/>
        </p:scale>
        <p:origin x="-1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1D7E9-392E-4B5F-BF8A-07FAE962322A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AB9EE-5E87-427B-9364-EE6EA7F7A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107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AB9EE-5E87-427B-9364-EE6EA7F7A0C1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AB9EE-5E87-427B-9364-EE6EA7F7A0C1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AB9EE-5E87-427B-9364-EE6EA7F7A0C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40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ta.tv/uploads/pics/kul20080414-204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ta.tv/uploads/pics/kul20080414-204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ta.tv/uploads/pics/kul20080414-204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8;&#1072;&#1090;&#1100;&#1103;&#1085;&#1072;\Desktop\&#1053;&#1086;&#1074;&#1072;&#1103;%20&#1087;&#1072;&#1087;&#1082;&#1072;\&#1041;&#1086;&#1078;&#1077;,%20&#1094;&#1072;&#1088;&#1103;%20&#1093;&#1088;&#1072;&#1085;&#1080;.avi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hyperlink" Target="http://www.lenta.tv/uploads/pics/kul20080414-2040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ta.tv/uploads/pics/kul20080414-204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ta.tv/uploads/pics/kul20080414-204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ta.tv/uploads/pics/kul20080414-204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rulex.ru/rpg/WebPict/fullpic/1101-121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lex.ru/rpg/WebPict/fullpic/1101-12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60.radikal.ru/i168/1005/08/71be9860d336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ta.tv/uploads/pics/kul20080414-204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ta.tv/uploads/pics/kul20080414-204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ta.tv/uploads/pics/kul20080414-204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ta.tv/uploads/pics/kul20080414-204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ta.tv/uploads/pics/kul20080414-204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ta.tv/uploads/pics/kul20080414-204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049234" y="-171400"/>
            <a:ext cx="768263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5" name="Picture 5" descr="Другой Жуковский Кипренско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-387424"/>
            <a:ext cx="5347473" cy="576064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Текст 7"/>
          <p:cNvSpPr txBox="1">
            <a:spLocks/>
          </p:cNvSpPr>
          <p:nvPr/>
        </p:nvSpPr>
        <p:spPr>
          <a:xfrm>
            <a:off x="179512" y="4797152"/>
            <a:ext cx="8964488" cy="13750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484676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800000"/>
                </a:solidFill>
              </a:rPr>
              <a:t>В.А. Жуковский. Краткие сведения о писателе. </a:t>
            </a:r>
            <a:r>
              <a:rPr lang="ru-RU" sz="3200" b="1" i="1" dirty="0" err="1">
                <a:solidFill>
                  <a:srgbClr val="800000"/>
                </a:solidFill>
              </a:rPr>
              <a:t>В.А.Жуковский</a:t>
            </a:r>
            <a:r>
              <a:rPr lang="ru-RU" sz="3200" b="1" i="1" dirty="0">
                <a:solidFill>
                  <a:srgbClr val="800000"/>
                </a:solidFill>
              </a:rPr>
              <a:t> и А.С. Пушкин.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315416"/>
            <a:ext cx="54006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3" name="Picture 2" descr="Картинка 3 из 1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8439" t="3780" r="12061" b="9281"/>
          <a:stretch>
            <a:fillRect/>
          </a:stretch>
        </p:blipFill>
        <p:spPr bwMode="auto">
          <a:xfrm>
            <a:off x="2123728" y="0"/>
            <a:ext cx="2448272" cy="270598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388" y="188640"/>
            <a:ext cx="8713787" cy="666936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        В 1802 Жуковский 						познакомился с 							Карамзиным, увлекшись 					сентиментализмом. В 					«Вестнике Европы» 						было напечатано его 						«Сельское кладбище» — 					вольный перевод элегии английского сентименталиста Грея. Стихотворение обратило на себя всеобщее внимание. В следующем году появилась повесть «Вадим Новгородский», написанная в подражание историческим повестям Карамзина.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С 1805—1806 поэтическая сила Жуковского быстро возрастает, достигая своего высшего расцвета в 1808—1812. Все это время Жуковский работал в «Вестнике Европы», а 1808—09 был его редактором.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315416"/>
            <a:ext cx="54006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3" name="Picture 2" descr="Картинка 3 из 1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8439" t="3780" r="12061" b="9281"/>
          <a:stretch>
            <a:fillRect/>
          </a:stretch>
        </p:blipFill>
        <p:spPr bwMode="auto">
          <a:xfrm>
            <a:off x="2123728" y="0"/>
            <a:ext cx="2448272" cy="270598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388" y="188640"/>
            <a:ext cx="8964612" cy="666936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	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1808 явилась его 						«Людмила», переделка 						«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Леноры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Г. А. Бюргера. С 						этой балладой в русскую 						литературу входило 						новое, совершенно особое 						содержание — 							романтизм. Жуковского 						захватило стремление в 						даль средних веков, в давно исчезнувший мир сказаний и преданий. Успех «Людмилы» воодушевил Жуковского.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1812 Жуковский поступил в ополчение. В лагере под Тарутином он написал «Певца во стане русских воинов», сразу доставившего ему несравненно большую известность, чем вся предшествовавшая его поэтическая деятельность. В тысячах списков оно разошлось в армии и в России.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589240"/>
            <a:ext cx="6120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/>
              <a:t>Стихотворение  </a:t>
            </a:r>
            <a:r>
              <a:rPr lang="ru-RU" sz="1600" i="1" u="sng" dirty="0"/>
              <a:t>«Певец во стане русских воинов</a:t>
            </a:r>
            <a:r>
              <a:rPr lang="ru-RU" sz="1600" i="1" u="sng" dirty="0" smtClean="0"/>
              <a:t>»</a:t>
            </a:r>
            <a:endParaRPr lang="ru-RU" sz="16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315416"/>
            <a:ext cx="54006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3" name="Picture 2" descr="Картинка 3 из 1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8439" t="3780" r="12061" b="9281"/>
          <a:stretch>
            <a:fillRect/>
          </a:stretch>
        </p:blipFill>
        <p:spPr bwMode="auto">
          <a:xfrm>
            <a:off x="2123728" y="0"/>
            <a:ext cx="2448272" cy="270598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388" y="3356992"/>
            <a:ext cx="8713787" cy="350100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С 1816 Жуковский становится автором первого официального 	гимна России «Молитва русских». Это был 	перевод (правда сильно измененный) текста 	английского гимна «</a:t>
            </a: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God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save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King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».Музыка была также позаимствована у английского гимна (что в своё время сделали более 20 государств).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315416"/>
            <a:ext cx="54006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3" name="Picture 2" descr="Картинка 3 из 1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8439" t="3780" r="12061" b="9281"/>
          <a:stretch>
            <a:fillRect/>
          </a:stretch>
        </p:blipFill>
        <p:spPr bwMode="auto">
          <a:xfrm>
            <a:off x="2123728" y="0"/>
            <a:ext cx="2448272" cy="270598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" name="Боже, царя храни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043608" y="476672"/>
            <a:ext cx="7825208" cy="5868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315416"/>
            <a:ext cx="54006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3" name="Picture 2" descr="Картинка 3 из 1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8439" t="3780" r="12061" b="9281"/>
          <a:stretch>
            <a:fillRect/>
          </a:stretch>
        </p:blipFill>
        <p:spPr bwMode="auto">
          <a:xfrm>
            <a:off x="2123728" y="0"/>
            <a:ext cx="2448272" cy="270598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388" y="2924943"/>
            <a:ext cx="8713787" cy="393305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1816 Жуковский стал чтецом при вдовствующей императрице Марии Фёдоровне. В 1817 он стал учителем русского языка принцессы Шарлотты — будущей императрицы Александры Фёдоровны, а в 1826 занял должность воспитателя наследника престола, будущего императора Александра II.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7204" y="3501008"/>
            <a:ext cx="4355148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4098" name="Picture 2" descr="http://s48.radikal.ru/i119/1010/6a/464e4e3f47d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99392"/>
            <a:ext cx="7740352" cy="623731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07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315416"/>
            <a:ext cx="54006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3" name="Picture 2" descr="Картинка 3 из 1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8439" t="3780" r="12061" b="9281"/>
          <a:stretch>
            <a:fillRect/>
          </a:stretch>
        </p:blipFill>
        <p:spPr bwMode="auto">
          <a:xfrm>
            <a:off x="2123728" y="0"/>
            <a:ext cx="2448272" cy="270598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388" y="3284984"/>
            <a:ext cx="8355012" cy="3817491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1841, в связи с совершеннолетием наследника, Жуковский ушёл в отставку. В этом же году в Дюссельдорфе состоялось бракосочетание 58-летнего поэта с 20-летней Елизаветой </a:t>
            </a: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Евграфовной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Рейтерн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(1821—1856), дочерью его давнишнего приятеля, живописца  Р. </a:t>
            </a: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Рейтерна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315416"/>
            <a:ext cx="54006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3" name="Picture 2" descr="Картинка 3 из 1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8439" t="3780" r="12061" b="9281"/>
          <a:stretch>
            <a:fillRect/>
          </a:stretch>
        </p:blipFill>
        <p:spPr bwMode="auto">
          <a:xfrm>
            <a:off x="2123728" y="0"/>
            <a:ext cx="2448272" cy="270598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388" y="3284984"/>
            <a:ext cx="8355012" cy="381749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Последние 12 лет жизни провёл в Германии, в кругу своих новых родных — сначала в Дюссельдорфе, позднее во Франкфурте-на-Майне, чуть не ежегодно собираясь побывать в России, но так и не успел осуществить это желание.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-243408"/>
            <a:ext cx="5256584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32656"/>
            <a:ext cx="3643312" cy="521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220072" y="1773238"/>
            <a:ext cx="3744416" cy="53292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Умер 12 (24 апреля) 1852 года 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</a:t>
            </a: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Баден-Бадене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Согласно последней воле поэта тело было перевезено в Россию и погребено в Петербурге на кладбище Александро-Невской лавры.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116632"/>
            <a:ext cx="6084168" cy="674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026" name="Picture 2" descr="http://www.art-katalog.net/data/media/112/0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517"/>
            <a:ext cx="3744416" cy="46085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1412776"/>
            <a:ext cx="39959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800000"/>
                </a:solidFill>
              </a:rPr>
              <a:t>В 1818 г. </a:t>
            </a:r>
            <a:r>
              <a:rPr lang="ru-RU" sz="2400" b="1" i="1" dirty="0" err="1">
                <a:solidFill>
                  <a:srgbClr val="800000"/>
                </a:solidFill>
              </a:rPr>
              <a:t>А.С.Пушкин</a:t>
            </a:r>
            <a:r>
              <a:rPr lang="ru-RU" sz="2400" b="1" i="1" dirty="0">
                <a:solidFill>
                  <a:srgbClr val="800000"/>
                </a:solidFill>
              </a:rPr>
              <a:t> увидел у Тургеневых новый портрет </a:t>
            </a:r>
            <a:r>
              <a:rPr lang="ru-RU" sz="2400" b="1" i="1" dirty="0" err="1">
                <a:solidFill>
                  <a:srgbClr val="800000"/>
                </a:solidFill>
              </a:rPr>
              <a:t>В.А.Жуковского</a:t>
            </a:r>
            <a:r>
              <a:rPr lang="ru-RU" sz="2400" b="1" i="1" dirty="0">
                <a:solidFill>
                  <a:srgbClr val="800000"/>
                </a:solidFill>
              </a:rPr>
              <a:t> работы </a:t>
            </a:r>
            <a:r>
              <a:rPr lang="ru-RU" sz="2400" b="1" i="1" dirty="0" err="1">
                <a:solidFill>
                  <a:srgbClr val="800000"/>
                </a:solidFill>
              </a:rPr>
              <a:t>О.Кипренского</a:t>
            </a:r>
            <a:r>
              <a:rPr lang="ru-RU" sz="2400" b="1" i="1" dirty="0">
                <a:solidFill>
                  <a:srgbClr val="800000"/>
                </a:solidFill>
              </a:rPr>
              <a:t>. Поэт изображён на фоне романтических руин, его лицо задумчиво и вдохновенно. Пушкин долго рассматривал его, а потом написал стихотворение </a:t>
            </a:r>
            <a:endParaRPr lang="ru-RU" sz="2400" b="1" i="1" dirty="0" smtClean="0">
              <a:solidFill>
                <a:srgbClr val="800000"/>
              </a:solidFill>
            </a:endParaRPr>
          </a:p>
          <a:p>
            <a:r>
              <a:rPr lang="ru-RU" sz="2400" b="1" i="1" dirty="0" smtClean="0">
                <a:solidFill>
                  <a:srgbClr val="800000"/>
                </a:solidFill>
              </a:rPr>
              <a:t>«</a:t>
            </a:r>
            <a:r>
              <a:rPr lang="ru-RU" sz="2400" b="1" i="1" dirty="0">
                <a:solidFill>
                  <a:srgbClr val="800000"/>
                </a:solidFill>
              </a:rPr>
              <a:t>К портрету Жуковского</a:t>
            </a:r>
            <a:r>
              <a:rPr lang="ru-RU" sz="2400" b="1" i="1" dirty="0" smtClean="0">
                <a:solidFill>
                  <a:srgbClr val="800000"/>
                </a:solidFill>
              </a:rPr>
              <a:t>». </a:t>
            </a:r>
            <a:endParaRPr lang="ru-RU" sz="2400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99" y="0"/>
            <a:ext cx="9189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47664" y="548680"/>
            <a:ext cx="7364561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  <a:latin typeface="Monotype Corsiva" pitchFamily="66" charset="0"/>
              </a:rPr>
              <a:t>Василий Андреевич    		Жуковский</a:t>
            </a:r>
          </a:p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Monotype Corsiva" pitchFamily="66" charset="0"/>
              </a:rPr>
              <a:t>               </a:t>
            </a:r>
          </a:p>
          <a:p>
            <a:pPr algn="ctr"/>
            <a:endParaRPr lang="ru-RU" sz="4800" b="1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algn="ctr"/>
            <a:endParaRPr lang="ru-RU" sz="4800" b="1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algn="ctr"/>
            <a:endParaRPr lang="ru-RU" sz="4800" b="1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algn="ctr"/>
            <a:r>
              <a:rPr lang="ru-RU" sz="4800" b="1" dirty="0" smtClean="0">
                <a:solidFill>
                  <a:srgbClr val="800000"/>
                </a:solidFill>
                <a:latin typeface="Monotype Corsiva" pitchFamily="66" charset="0"/>
              </a:rPr>
              <a:t>1783 - 1852</a:t>
            </a:r>
            <a:endParaRPr lang="ru-RU" sz="48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1030" name="Picture 6" descr="Картинка 14 из 122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1772816"/>
            <a:ext cx="4497292" cy="556940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548680"/>
            <a:ext cx="6084168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2050" name="Picture 2" descr="http://feb-web.ru/feb/zhukovsky/pictures/zh1-fr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4176464" cy="49911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1340767"/>
            <a:ext cx="3923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800000"/>
                </a:solidFill>
              </a:rPr>
              <a:t>Два года спустя Жуковский подарил юному Пушкину другой свой портрет – литографию </a:t>
            </a:r>
            <a:r>
              <a:rPr lang="ru-RU" sz="2400" b="1" i="1" dirty="0" err="1">
                <a:solidFill>
                  <a:srgbClr val="800000"/>
                </a:solidFill>
              </a:rPr>
              <a:t>Е.Эстеррейха</a:t>
            </a:r>
            <a:r>
              <a:rPr lang="ru-RU" sz="2400" b="1" i="1" dirty="0">
                <a:solidFill>
                  <a:srgbClr val="800000"/>
                </a:solidFill>
              </a:rPr>
              <a:t>, сделав на нём свою знаменитую надпись: «Победителю-ученику от побеждённого учителя в тот высокоторжественный день, в который он окончил свою поэму «Руслан и Людмила» 1820. Марта 26».</a:t>
            </a:r>
          </a:p>
        </p:txBody>
      </p:sp>
    </p:spTree>
    <p:extLst>
      <p:ext uri="{BB962C8B-B14F-4D97-AF65-F5344CB8AC3E}">
        <p14:creationId xmlns:p14="http://schemas.microsoft.com/office/powerpoint/2010/main" val="11104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2564904"/>
            <a:ext cx="608416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3074" name="Picture 2" descr="http://literatura5.narod.ru/zhukovsky_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6632"/>
            <a:ext cx="4644007" cy="636575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76672"/>
            <a:ext cx="4211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800000"/>
                </a:solidFill>
              </a:rPr>
              <a:t>Портрет Жуковского работы </a:t>
            </a:r>
            <a:r>
              <a:rPr lang="ru-RU" b="1" i="1" dirty="0" err="1">
                <a:solidFill>
                  <a:srgbClr val="800000"/>
                </a:solidFill>
              </a:rPr>
              <a:t>К.Брюллова</a:t>
            </a:r>
            <a:r>
              <a:rPr lang="ru-RU" b="1" i="1" dirty="0">
                <a:solidFill>
                  <a:srgbClr val="800000"/>
                </a:solidFill>
              </a:rPr>
              <a:t> считается одним из самых удачных изображений поэта. Есть все основания полагать, что он нравился и самому Василию Андреевичу. Ведь он даже посвятил ему стихотворение, которое так и назвал «К портрету моему</a:t>
            </a:r>
            <a:r>
              <a:rPr lang="ru-RU" b="1" i="1" dirty="0" smtClean="0">
                <a:solidFill>
                  <a:srgbClr val="800000"/>
                </a:solidFill>
              </a:rPr>
              <a:t>».</a:t>
            </a:r>
            <a:endParaRPr lang="ru-RU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3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vit-centre.spb.ru/exb/99/dar/img/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635896" y="3284984"/>
            <a:ext cx="5904656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860032" y="258078"/>
            <a:ext cx="4139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800000"/>
                </a:solidFill>
              </a:rPr>
              <a:t>Портрет </a:t>
            </a:r>
            <a:r>
              <a:rPr lang="ru-RU" b="1" i="1" dirty="0" err="1" smtClean="0">
                <a:solidFill>
                  <a:srgbClr val="800000"/>
                </a:solidFill>
              </a:rPr>
              <a:t>В.А.Жуковского</a:t>
            </a:r>
            <a:r>
              <a:rPr lang="ru-RU" b="1" i="1" dirty="0" smtClean="0">
                <a:solidFill>
                  <a:srgbClr val="800000"/>
                </a:solidFill>
              </a:rPr>
              <a:t>, </a:t>
            </a:r>
            <a:r>
              <a:rPr lang="ru-RU" b="1" i="1" dirty="0">
                <a:solidFill>
                  <a:srgbClr val="800000"/>
                </a:solidFill>
              </a:rPr>
              <a:t>исполненный в 1843 г. в Дюссельдорфе немецким художником </a:t>
            </a:r>
            <a:r>
              <a:rPr lang="ru-RU" b="1" i="1" dirty="0" err="1">
                <a:solidFill>
                  <a:srgbClr val="800000"/>
                </a:solidFill>
              </a:rPr>
              <a:t>Т.Гильдебрандтом</a:t>
            </a:r>
            <a:r>
              <a:rPr lang="ru-RU" b="1" i="1" dirty="0">
                <a:solidFill>
                  <a:srgbClr val="800000"/>
                </a:solidFill>
              </a:rPr>
              <a:t>.</a:t>
            </a:r>
          </a:p>
          <a:p>
            <a:r>
              <a:rPr lang="ru-RU" b="1" i="1" dirty="0" smtClean="0">
                <a:solidFill>
                  <a:srgbClr val="800000"/>
                </a:solidFill>
              </a:rPr>
              <a:t>Художник </a:t>
            </a:r>
            <a:r>
              <a:rPr lang="ru-RU" b="1" i="1" dirty="0">
                <a:solidFill>
                  <a:srgbClr val="800000"/>
                </a:solidFill>
              </a:rPr>
              <a:t>исполнил </a:t>
            </a:r>
            <a:r>
              <a:rPr lang="ru-RU" b="1" i="1" dirty="0" smtClean="0">
                <a:solidFill>
                  <a:srgbClr val="800000"/>
                </a:solidFill>
              </a:rPr>
              <a:t> </a:t>
            </a:r>
            <a:r>
              <a:rPr lang="ru-RU" b="1" i="1" dirty="0">
                <a:solidFill>
                  <a:srgbClr val="800000"/>
                </a:solidFill>
              </a:rPr>
              <a:t>портрет Жуковского по заказу прусского короля Фридриха Вильгельма IV, с которым русский поэт был дружен и вёл обширную переписку. Это полотно многие годы хранилось в королевском замке.</a:t>
            </a:r>
          </a:p>
        </p:txBody>
      </p:sp>
    </p:spTree>
    <p:extLst>
      <p:ext uri="{BB962C8B-B14F-4D97-AF65-F5344CB8AC3E}">
        <p14:creationId xmlns:p14="http://schemas.microsoft.com/office/powerpoint/2010/main" val="347457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387424"/>
            <a:ext cx="10513168" cy="72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2" name="Picture 6" descr="Картинка 14 из 122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425031"/>
            <a:ext cx="3744416" cy="5137354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026" name="Picture 2" descr="http://www.nlit.ru/pics/nlit-4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25031"/>
            <a:ext cx="3625974" cy="51373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405576"/>
            <a:ext cx="720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В. А. Жуковский  и </a:t>
            </a:r>
            <a:r>
              <a:rPr lang="ru-RU" sz="4400" b="1" dirty="0" err="1" smtClean="0">
                <a:solidFill>
                  <a:srgbClr val="FFFF00"/>
                </a:solidFill>
                <a:latin typeface="Monotype Corsiva" pitchFamily="66" charset="0"/>
              </a:rPr>
              <a:t>А.С.Пушкин</a:t>
            </a:r>
            <a:endParaRPr lang="ru-RU" sz="4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2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243408"/>
            <a:ext cx="5544616" cy="748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36866" name="Picture 2" descr="Картинка 5 из 1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0648"/>
            <a:ext cx="4073133" cy="504056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4427984" y="1268760"/>
            <a:ext cx="47160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800000"/>
                </a:solidFill>
              </a:rPr>
              <a:t>Без Жуковского мы бы не имели Пушкина… Без Жуковского Пушкин был бы невозможен  и не был бы понят. </a:t>
            </a:r>
          </a:p>
          <a:p>
            <a:r>
              <a:rPr lang="ru-RU" sz="2400" b="1" i="1" dirty="0" smtClean="0">
                <a:solidFill>
                  <a:srgbClr val="800000"/>
                </a:solidFill>
              </a:rPr>
              <a:t>		В.Г. Белинский</a:t>
            </a:r>
            <a:endParaRPr lang="ru-RU" sz="2400" b="1" i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1512" y="0"/>
            <a:ext cx="4392488" cy="748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0" y="1988840"/>
            <a:ext cx="55081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800000"/>
                </a:solidFill>
              </a:rPr>
              <a:t>Его стихов </a:t>
            </a:r>
            <a:r>
              <a:rPr lang="ru-RU" sz="3200" b="1" i="1" dirty="0" err="1" smtClean="0">
                <a:solidFill>
                  <a:srgbClr val="800000"/>
                </a:solidFill>
              </a:rPr>
              <a:t>пленительтная</a:t>
            </a:r>
            <a:r>
              <a:rPr lang="ru-RU" sz="3200" b="1" i="1" dirty="0" smtClean="0">
                <a:solidFill>
                  <a:srgbClr val="800000"/>
                </a:solidFill>
              </a:rPr>
              <a:t> 			сладость  </a:t>
            </a:r>
          </a:p>
          <a:p>
            <a:r>
              <a:rPr lang="ru-RU" sz="3200" b="1" i="1" dirty="0" smtClean="0">
                <a:solidFill>
                  <a:srgbClr val="800000"/>
                </a:solidFill>
              </a:rPr>
              <a:t>Пройдет веков завистливую 			даль.</a:t>
            </a:r>
          </a:p>
          <a:p>
            <a:r>
              <a:rPr lang="ru-RU" sz="3200" b="1" i="1" dirty="0" smtClean="0">
                <a:solidFill>
                  <a:srgbClr val="800000"/>
                </a:solidFill>
              </a:rPr>
              <a:t>			    </a:t>
            </a:r>
            <a:r>
              <a:rPr lang="ru-RU" sz="2400" b="1" i="1" dirty="0" smtClean="0">
                <a:solidFill>
                  <a:srgbClr val="800000"/>
                </a:solidFill>
              </a:rPr>
              <a:t>А.С. Пушкин</a:t>
            </a:r>
            <a:endParaRPr lang="ru-RU" sz="2400" b="1" i="1" dirty="0">
              <a:solidFill>
                <a:srgbClr val="800000"/>
              </a:solidFill>
            </a:endParaRPr>
          </a:p>
        </p:txBody>
      </p:sp>
      <p:pic>
        <p:nvPicPr>
          <p:cNvPr id="38914" name="Picture 2" descr="Картинка 3 из 1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8439" t="3780" r="12061" b="9281"/>
          <a:stretch>
            <a:fillRect/>
          </a:stretch>
        </p:blipFill>
        <p:spPr bwMode="auto">
          <a:xfrm>
            <a:off x="5148064" y="620688"/>
            <a:ext cx="4104456" cy="4536504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05727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243408"/>
            <a:ext cx="4392488" cy="734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3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3528" y="1142975"/>
            <a:ext cx="4355976" cy="57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4067944" y="0"/>
            <a:ext cx="5076056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     </a:t>
            </a:r>
            <a:r>
              <a:rPr lang="ru-RU" dirty="0" smtClean="0"/>
              <a:t>		</a:t>
            </a:r>
          </a:p>
          <a:p>
            <a:pPr algn="ctr"/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Василий Андреевич </a:t>
            </a:r>
            <a:r>
              <a:rPr lang="ru-RU" sz="28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Жуковский </a:t>
            </a:r>
            <a:endParaRPr lang="ru-RU" sz="2800" b="1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8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одним из основоположников </a:t>
            </a:r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романтизма.</a:t>
            </a:r>
            <a:endParaRPr lang="ru-RU" sz="28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Поэт прожил тяжелую и одновременно блистательную жизнь. Без знатного имени и состояния, он был вынужден в дворянском обществе утверждать себя талантом и литературным трудом, и тогда на смену безвестности и низкому происхождению пришли слава и придворные успехи.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243408"/>
            <a:ext cx="4608512" cy="400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427984" y="190501"/>
            <a:ext cx="4106416" cy="6462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Биография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180528" y="1700213"/>
            <a:ext cx="9145016" cy="50514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       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Родился 29 января (9 февраля) 				 1783года в селе Мошенском 				</a:t>
            </a: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Тульской губернии. 						      Незаконнорождённый сын помещика Афанасия Ивановича Бунина и пленной турчанки </a:t>
            </a: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Сальхи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(в крещении — Елизаветы Дементьевы Турчаниновой), привезённой в 1770 крепостными Бунина, участниками русско-турецкой войны, из-под крепости Бендеры (по другим данным, была взята в плен майором К. Муфелем, отдавшим её на воспитание Бунину).</a:t>
            </a:r>
          </a:p>
        </p:txBody>
      </p:sp>
      <p:pic>
        <p:nvPicPr>
          <p:cNvPr id="5" name="Picture 2" descr="Картинка 3 из 1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8439" t="3780" r="12061" b="9281"/>
          <a:stretch>
            <a:fillRect/>
          </a:stretch>
        </p:blipFill>
        <p:spPr bwMode="auto">
          <a:xfrm>
            <a:off x="1907704" y="-315416"/>
            <a:ext cx="2448272" cy="270598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315416"/>
            <a:ext cx="54006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513" y="511026"/>
            <a:ext cx="8964488" cy="634697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Фамилию свою ребенок 					получил от жившего в 					имении бедного 							дворянина Андрея 						Ивановича Жуковского, 					который по просьбе 						Бунина стал крёстным отцом ребёнка и затем его усыновил. Перед рождением будущего поэта семью Бунина постигло горе: из одиннадцати человек детей в короткое время умерло шестеро. Убитая горем Мария Григорьевна Бунина решила взять в свою семью новорождённого и воспитать его как родного сына. Усыновление не давало право на передачу дворянства, кроме того, по завещанию от отца сыну не досталось ничего.</a:t>
            </a:r>
          </a:p>
        </p:txBody>
      </p:sp>
      <p:pic>
        <p:nvPicPr>
          <p:cNvPr id="4" name="Picture 2" descr="Картинка 3 из 1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8439" t="3780" r="12061" b="9281"/>
          <a:stretch>
            <a:fillRect/>
          </a:stretch>
        </p:blipFill>
        <p:spPr bwMode="auto">
          <a:xfrm>
            <a:off x="1907704" y="-315416"/>
            <a:ext cx="2448272" cy="270598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315416"/>
            <a:ext cx="511128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412777"/>
            <a:ext cx="8892480" cy="56881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    Для получения 							дворянства ребёнок был 					фиктивно зачислен на 					службу в Астраханский 					гусарский полк; получив звание прапорщика, которое давало право на личное дворянство, в 1789 шестилетний Жуковский был внесён в дворянскую родословную книгу Тульской губернии и получил грамоту на дворянское достоинство, которая позволила ему впоследствии получить образование в частном пансионе, затем в Тульском народном училище.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2" descr="Картинка 3 из 1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8439" t="3780" r="12061" b="9281"/>
          <a:stretch>
            <a:fillRect/>
          </a:stretch>
        </p:blipFill>
        <p:spPr bwMode="auto">
          <a:xfrm>
            <a:off x="1907704" y="-315416"/>
            <a:ext cx="2448272" cy="270598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21161"/>
          <a:stretch/>
        </p:blipFill>
        <p:spPr bwMode="auto">
          <a:xfrm>
            <a:off x="-375249" y="3849144"/>
            <a:ext cx="5111282" cy="300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026" name="Picture 2" descr="http://www.tula.rodgor.ru/art_images/689/0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5"/>
            <a:ext cx="424847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282569"/>
            <a:ext cx="37444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FFC000"/>
                </a:solidFill>
              </a:rPr>
              <a:t>Вот так выглядел дом Жуковского в селе </a:t>
            </a:r>
            <a:r>
              <a:rPr lang="ru-RU" sz="1600" b="1" i="1" dirty="0" err="1">
                <a:solidFill>
                  <a:srgbClr val="FFC000"/>
                </a:solidFill>
              </a:rPr>
              <a:t>Мишенское</a:t>
            </a:r>
            <a:r>
              <a:rPr lang="ru-RU" sz="1600" b="1" i="1" dirty="0">
                <a:solidFill>
                  <a:srgbClr val="FFC000"/>
                </a:solidFill>
              </a:rPr>
              <a:t> Белевского уезда.</a:t>
            </a:r>
            <a:br>
              <a:rPr lang="ru-RU" sz="1600" b="1" i="1" dirty="0">
                <a:solidFill>
                  <a:srgbClr val="FFC000"/>
                </a:solidFill>
              </a:rPr>
            </a:br>
            <a:r>
              <a:rPr lang="ru-RU" sz="1600" b="1" i="1" dirty="0">
                <a:solidFill>
                  <a:srgbClr val="FFC000"/>
                </a:solidFill>
              </a:rPr>
              <a:t>Сейчас на этом месте стоит </a:t>
            </a:r>
            <a:r>
              <a:rPr lang="ru-RU" sz="1600" b="1" i="1" dirty="0" err="1" smtClean="0">
                <a:solidFill>
                  <a:srgbClr val="FFC000"/>
                </a:solidFill>
              </a:rPr>
              <a:t>стелла</a:t>
            </a:r>
            <a:r>
              <a:rPr lang="ru-RU" sz="1600" b="1" i="1" dirty="0">
                <a:solidFill>
                  <a:srgbClr val="FFC000"/>
                </a:solidFill>
              </a:rPr>
              <a:t>. Фото конца XIX века.</a:t>
            </a:r>
          </a:p>
        </p:txBody>
      </p:sp>
      <p:pic>
        <p:nvPicPr>
          <p:cNvPr id="1028" name="Picture 4" descr="http://www.tram11.ru/kr/tu06/images/04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5" b="23611"/>
          <a:stretch/>
        </p:blipFill>
        <p:spPr bwMode="auto">
          <a:xfrm>
            <a:off x="4644008" y="2204864"/>
            <a:ext cx="442798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764704"/>
            <a:ext cx="4354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800000"/>
                </a:solidFill>
              </a:rPr>
              <a:t>На родине </a:t>
            </a:r>
            <a:r>
              <a:rPr lang="ru-RU" sz="2800" b="1" i="1" dirty="0" err="1" smtClean="0">
                <a:solidFill>
                  <a:srgbClr val="800000"/>
                </a:solidFill>
              </a:rPr>
              <a:t>В.А.Жуковского</a:t>
            </a:r>
            <a:endParaRPr lang="ru-RU" sz="2800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7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315416"/>
            <a:ext cx="54006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340767"/>
            <a:ext cx="8892480" cy="576012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В 1797 году 14-летний 						Жуковский поступил в 						московский благородный 					университетский пансион и учился в нём четыре года. На втором году пребывания Жуковского в пансионе среди товарищей его возникло особое литературное общество — Собрание, с официально утверждённым уставом. Первым председателем его стал Жуковский. Там же он познакомился с директором </a:t>
            </a:r>
            <a:r>
              <a:rPr lang="ru-RU" sz="2800" b="1" i="1" dirty="0" smtClean="0">
                <a:solidFill>
                  <a:srgbClr val="800000"/>
                </a:solidFill>
              </a:rPr>
              <a:t>пансиона Иваном Петровичем Тургеневым.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endParaRPr lang="ru-RU" sz="1600" i="1" u="sng" dirty="0" smtClean="0"/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 i="1" u="sng" dirty="0" smtClean="0"/>
              <a:t>Стихотворение </a:t>
            </a:r>
            <a:r>
              <a:rPr lang="ru-RU" sz="1600" i="1" u="sng" dirty="0"/>
              <a:t>«Майское </a:t>
            </a:r>
            <a:r>
              <a:rPr lang="ru-RU" sz="1600" i="1" u="sng" dirty="0" smtClean="0"/>
              <a:t>утро»</a:t>
            </a:r>
            <a:endParaRPr kumimoji="0" lang="ru-RU" sz="1600" b="1" i="1" u="sng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</a:endParaRPr>
          </a:p>
        </p:txBody>
      </p:sp>
      <p:pic>
        <p:nvPicPr>
          <p:cNvPr id="4" name="Picture 2" descr="Картинка 3 из 1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8439" t="3780" r="12061" b="9281"/>
          <a:stretch>
            <a:fillRect/>
          </a:stretch>
        </p:blipFill>
        <p:spPr bwMode="auto">
          <a:xfrm>
            <a:off x="1907704" y="-315416"/>
            <a:ext cx="2448272" cy="270598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315416"/>
            <a:ext cx="54006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7544" y="2060847"/>
            <a:ext cx="8424936" cy="504004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В печати Жуковский 						дебютировал 							«Мыслями при 							гробнице» (1797), написанными под впечатлением известия о смерти В. А. Юшковой. «Живо почувствовал я, — говорит 14-летний автор, — ничтожность всего подлунного; вселенная представилась мне гробом. Смерть! Лютая смерть! Когда утомится рука твоя, когда притупится лезвие страшной косы твоей?..».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ru-RU" sz="1600" i="1" u="sng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i="1" u="sng" dirty="0" smtClean="0"/>
              <a:t>Стихотворение «Сельское кладбище»</a:t>
            </a:r>
            <a:endParaRPr lang="ru-RU" sz="1600" b="1" i="1" u="sng" dirty="0">
              <a:solidFill>
                <a:srgbClr val="8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Картинка 3 из 1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8439" t="3780" r="12061" b="9281"/>
          <a:stretch>
            <a:fillRect/>
          </a:stretch>
        </p:blipFill>
        <p:spPr bwMode="auto">
          <a:xfrm>
            <a:off x="1907704" y="-315416"/>
            <a:ext cx="2448272" cy="270598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366</TotalTime>
  <Words>357</Words>
  <Application>Microsoft Office PowerPoint</Application>
  <PresentationFormat>Экран (4:3)</PresentationFormat>
  <Paragraphs>54</Paragraphs>
  <Slides>25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User</cp:lastModifiedBy>
  <cp:revision>45</cp:revision>
  <dcterms:created xsi:type="dcterms:W3CDTF">2010-11-12T16:57:54Z</dcterms:created>
  <dcterms:modified xsi:type="dcterms:W3CDTF">2020-09-24T10:45:31Z</dcterms:modified>
</cp:coreProperties>
</file>