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8" r:id="rId1"/>
  </p:sldMasterIdLst>
  <p:sldIdLst>
    <p:sldId id="256" r:id="rId2"/>
    <p:sldId id="257" r:id="rId3"/>
    <p:sldId id="258" r:id="rId4"/>
    <p:sldId id="259" r:id="rId5"/>
    <p:sldId id="260" r:id="rId6"/>
    <p:sldId id="261" r:id="rId7"/>
    <p:sldId id="268" r:id="rId8"/>
    <p:sldId id="269" r:id="rId9"/>
    <p:sldId id="270" r:id="rId10"/>
    <p:sldId id="271" r:id="rId11"/>
    <p:sldId id="285" r:id="rId12"/>
    <p:sldId id="267" r:id="rId13"/>
    <p:sldId id="272" r:id="rId14"/>
    <p:sldId id="273" r:id="rId15"/>
    <p:sldId id="274" r:id="rId16"/>
    <p:sldId id="286" r:id="rId17"/>
    <p:sldId id="266" r:id="rId18"/>
    <p:sldId id="275" r:id="rId19"/>
    <p:sldId id="276" r:id="rId20"/>
    <p:sldId id="265" r:id="rId21"/>
    <p:sldId id="278" r:id="rId22"/>
    <p:sldId id="279" r:id="rId23"/>
    <p:sldId id="262" r:id="rId24"/>
    <p:sldId id="280" r:id="rId25"/>
    <p:sldId id="281" r:id="rId26"/>
    <p:sldId id="282" r:id="rId27"/>
    <p:sldId id="287" r:id="rId28"/>
    <p:sldId id="283" r:id="rId29"/>
    <p:sldId id="284" r:id="rId30"/>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9" d="100"/>
          <a:sy n="109" d="100"/>
        </p:scale>
        <p:origin x="63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2DACED75-EC42-4CFE-AC6A-B75F33AC693A}" type="datetimeFigureOut">
              <a:rPr lang="ru-RU" smtClean="0"/>
              <a:t>02.06.2022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99475BA-4AF1-4A5A-ACD4-A8A43BC17B08}" type="slidenum">
              <a:rPr lang="ru-RU" smtClean="0"/>
              <a:t>‹#›</a:t>
            </a:fld>
            <a:endParaRPr lang="ru-RU"/>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34076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2DACED75-EC42-4CFE-AC6A-B75F33AC693A}" type="datetimeFigureOut">
              <a:rPr lang="ru-RU" smtClean="0"/>
              <a:t>02.06.2022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99475BA-4AF1-4A5A-ACD4-A8A43BC17B08}" type="slidenum">
              <a:rPr lang="ru-RU" smtClean="0"/>
              <a:t>‹#›</a:t>
            </a:fld>
            <a:endParaRPr lang="ru-RU"/>
          </a:p>
        </p:txBody>
      </p:sp>
    </p:spTree>
    <p:extLst>
      <p:ext uri="{BB962C8B-B14F-4D97-AF65-F5344CB8AC3E}">
        <p14:creationId xmlns:p14="http://schemas.microsoft.com/office/powerpoint/2010/main" val="152058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2DACED75-EC42-4CFE-AC6A-B75F33AC693A}" type="datetimeFigureOut">
              <a:rPr lang="ru-RU" smtClean="0"/>
              <a:t>02.06.2022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99475BA-4AF1-4A5A-ACD4-A8A43BC17B08}" type="slidenum">
              <a:rPr lang="ru-RU" smtClean="0"/>
              <a:t>‹#›</a:t>
            </a:fld>
            <a:endParaRPr lang="ru-RU"/>
          </a:p>
        </p:txBody>
      </p:sp>
    </p:spTree>
    <p:extLst>
      <p:ext uri="{BB962C8B-B14F-4D97-AF65-F5344CB8AC3E}">
        <p14:creationId xmlns:p14="http://schemas.microsoft.com/office/powerpoint/2010/main" val="21231127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2DACED75-EC42-4CFE-AC6A-B75F33AC693A}" type="datetimeFigureOut">
              <a:rPr lang="ru-RU" smtClean="0"/>
              <a:t>02.06.2022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99475BA-4AF1-4A5A-ACD4-A8A43BC17B08}" type="slidenum">
              <a:rPr lang="ru-RU" smtClean="0"/>
              <a:t>‹#›</a:t>
            </a:fld>
            <a:endParaRPr lang="ru-RU"/>
          </a:p>
        </p:txBody>
      </p:sp>
    </p:spTree>
    <p:extLst>
      <p:ext uri="{BB962C8B-B14F-4D97-AF65-F5344CB8AC3E}">
        <p14:creationId xmlns:p14="http://schemas.microsoft.com/office/powerpoint/2010/main" val="26106178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ru-RU" smtClean="0"/>
              <a:t>Образец заголовка</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2DACED75-EC42-4CFE-AC6A-B75F33AC693A}" type="datetimeFigureOut">
              <a:rPr lang="ru-RU" smtClean="0"/>
              <a:t>02.06.2022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99475BA-4AF1-4A5A-ACD4-A8A43BC17B08}" type="slidenum">
              <a:rPr lang="ru-RU" smtClean="0"/>
              <a:t>‹#›</a:t>
            </a:fld>
            <a:endParaRPr lang="ru-RU"/>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4275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2DACED75-EC42-4CFE-AC6A-B75F33AC693A}" type="datetimeFigureOut">
              <a:rPr lang="ru-RU" smtClean="0"/>
              <a:t>02.06.2022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A99475BA-4AF1-4A5A-ACD4-A8A43BC17B08}" type="slidenum">
              <a:rPr lang="ru-RU" smtClean="0"/>
              <a:t>‹#›</a:t>
            </a:fld>
            <a:endParaRPr lang="ru-RU"/>
          </a:p>
        </p:txBody>
      </p:sp>
    </p:spTree>
    <p:extLst>
      <p:ext uri="{BB962C8B-B14F-4D97-AF65-F5344CB8AC3E}">
        <p14:creationId xmlns:p14="http://schemas.microsoft.com/office/powerpoint/2010/main" val="9725228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097280" y="2582334"/>
            <a:ext cx="4937760" cy="3378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217920" y="2582334"/>
            <a:ext cx="4937760" cy="3378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2DACED75-EC42-4CFE-AC6A-B75F33AC693A}" type="datetimeFigureOut">
              <a:rPr lang="ru-RU" smtClean="0"/>
              <a:t>02.06.2022</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A99475BA-4AF1-4A5A-ACD4-A8A43BC17B08}" type="slidenum">
              <a:rPr lang="ru-RU" smtClean="0"/>
              <a:t>‹#›</a:t>
            </a:fld>
            <a:endParaRPr lang="ru-RU"/>
          </a:p>
        </p:txBody>
      </p:sp>
    </p:spTree>
    <p:extLst>
      <p:ext uri="{BB962C8B-B14F-4D97-AF65-F5344CB8AC3E}">
        <p14:creationId xmlns:p14="http://schemas.microsoft.com/office/powerpoint/2010/main" val="34321882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2DACED75-EC42-4CFE-AC6A-B75F33AC693A}" type="datetimeFigureOut">
              <a:rPr lang="ru-RU" smtClean="0"/>
              <a:t>02.06.2022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A99475BA-4AF1-4A5A-ACD4-A8A43BC17B08}" type="slidenum">
              <a:rPr lang="ru-RU" smtClean="0"/>
              <a:t>‹#›</a:t>
            </a:fld>
            <a:endParaRPr lang="ru-RU"/>
          </a:p>
        </p:txBody>
      </p:sp>
    </p:spTree>
    <p:extLst>
      <p:ext uri="{BB962C8B-B14F-4D97-AF65-F5344CB8AC3E}">
        <p14:creationId xmlns:p14="http://schemas.microsoft.com/office/powerpoint/2010/main" val="2735729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DACED75-EC42-4CFE-AC6A-B75F33AC693A}" type="datetimeFigureOut">
              <a:rPr lang="ru-RU" smtClean="0"/>
              <a:t>02.06.2022</a:t>
            </a:fld>
            <a:endParaRPr lang="ru-RU"/>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ru-RU"/>
          </a:p>
        </p:txBody>
      </p:sp>
      <p:sp>
        <p:nvSpPr>
          <p:cNvPr id="9" name="Slide Number Placeholder 8"/>
          <p:cNvSpPr>
            <a:spLocks noGrp="1"/>
          </p:cNvSpPr>
          <p:nvPr>
            <p:ph type="sldNum" sz="quarter" idx="12"/>
          </p:nvPr>
        </p:nvSpPr>
        <p:spPr/>
        <p:txBody>
          <a:bodyPr/>
          <a:lstStyle/>
          <a:p>
            <a:fld id="{A99475BA-4AF1-4A5A-ACD4-A8A43BC17B08}" type="slidenum">
              <a:rPr lang="ru-RU" smtClean="0"/>
              <a:t>‹#›</a:t>
            </a:fld>
            <a:endParaRPr lang="ru-RU"/>
          </a:p>
        </p:txBody>
      </p:sp>
    </p:spTree>
    <p:extLst>
      <p:ext uri="{BB962C8B-B14F-4D97-AF65-F5344CB8AC3E}">
        <p14:creationId xmlns:p14="http://schemas.microsoft.com/office/powerpoint/2010/main" val="2709123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ru-RU" smtClean="0"/>
              <a:t>Образец заголовка</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2DACED75-EC42-4CFE-AC6A-B75F33AC693A}" type="datetimeFigureOut">
              <a:rPr lang="ru-RU" smtClean="0"/>
              <a:t>02.06.2022</a:t>
            </a:fld>
            <a:endParaRPr lang="ru-RU"/>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ru-RU"/>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A99475BA-4AF1-4A5A-ACD4-A8A43BC17B08}" type="slidenum">
              <a:rPr lang="ru-RU" smtClean="0"/>
              <a:t>‹#›</a:t>
            </a:fld>
            <a:endParaRPr lang="ru-RU"/>
          </a:p>
        </p:txBody>
      </p:sp>
    </p:spTree>
    <p:extLst>
      <p:ext uri="{BB962C8B-B14F-4D97-AF65-F5344CB8AC3E}">
        <p14:creationId xmlns:p14="http://schemas.microsoft.com/office/powerpoint/2010/main" val="3326109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2DACED75-EC42-4CFE-AC6A-B75F33AC693A}" type="datetimeFigureOut">
              <a:rPr lang="ru-RU" smtClean="0"/>
              <a:t>02.06.2022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A99475BA-4AF1-4A5A-ACD4-A8A43BC17B08}" type="slidenum">
              <a:rPr lang="ru-RU" smtClean="0"/>
              <a:t>‹#›</a:t>
            </a:fld>
            <a:endParaRPr lang="ru-RU"/>
          </a:p>
        </p:txBody>
      </p:sp>
    </p:spTree>
    <p:extLst>
      <p:ext uri="{BB962C8B-B14F-4D97-AF65-F5344CB8AC3E}">
        <p14:creationId xmlns:p14="http://schemas.microsoft.com/office/powerpoint/2010/main" val="3460385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2DACED75-EC42-4CFE-AC6A-B75F33AC693A}" type="datetimeFigureOut">
              <a:rPr lang="ru-RU" smtClean="0"/>
              <a:t>02.06.2022</a:t>
            </a:fld>
            <a:endParaRPr lang="ru-RU"/>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ru-RU"/>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A99475BA-4AF1-4A5A-ACD4-A8A43BC17B08}" type="slidenum">
              <a:rPr lang="ru-RU" smtClean="0"/>
              <a:t>‹#›</a:t>
            </a:fld>
            <a:endParaRPr lang="ru-RU"/>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6257159"/>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097280" y="758952"/>
            <a:ext cx="10058400" cy="226886"/>
          </a:xfrm>
        </p:spPr>
        <p:txBody>
          <a:bodyPr>
            <a:normAutofit fontScale="90000"/>
          </a:bodyPr>
          <a:lstStyle/>
          <a:p>
            <a:pPr algn="ctr"/>
            <a:r>
              <a:rPr lang="ru-RU" sz="1600" b="1" dirty="0" smtClean="0">
                <a:latin typeface="Times New Roman" panose="02020603050405020304" pitchFamily="18" charset="0"/>
                <a:cs typeface="Times New Roman" panose="02020603050405020304" pitchFamily="18" charset="0"/>
              </a:rPr>
              <a:t>Структурное подразделение «Детский сад №2 «Улыбка» комбинированного вида» МБДОУ «Детский сад «Радуга» комбинированного вида» Рузаевского муниципального района</a:t>
            </a:r>
            <a:endParaRPr lang="ru-RU" sz="1600" b="1" dirty="0">
              <a:latin typeface="Times New Roman" panose="02020603050405020304" pitchFamily="18" charset="0"/>
              <a:cs typeface="Times New Roman" panose="02020603050405020304" pitchFamily="18" charset="0"/>
            </a:endParaRPr>
          </a:p>
        </p:txBody>
      </p:sp>
      <p:sp>
        <p:nvSpPr>
          <p:cNvPr id="3" name="Подзаголовок 2"/>
          <p:cNvSpPr>
            <a:spLocks noGrp="1"/>
          </p:cNvSpPr>
          <p:nvPr>
            <p:ph type="subTitle" idx="1"/>
          </p:nvPr>
        </p:nvSpPr>
        <p:spPr>
          <a:xfrm>
            <a:off x="942889" y="1941021"/>
            <a:ext cx="10058400" cy="1143000"/>
          </a:xfrm>
        </p:spPr>
        <p:txBody>
          <a:bodyPr>
            <a:noAutofit/>
          </a:bodyPr>
          <a:lstStyle/>
          <a:p>
            <a:pPr algn="ctr"/>
            <a:r>
              <a:rPr lang="ru-RU" sz="4000" dirty="0" smtClean="0">
                <a:solidFill>
                  <a:schemeClr val="accent2"/>
                </a:solidFill>
                <a:latin typeface="Times New Roman" panose="02020603050405020304" pitchFamily="18" charset="0"/>
                <a:cs typeface="Times New Roman" panose="02020603050405020304" pitchFamily="18" charset="0"/>
              </a:rPr>
              <a:t>Педагогический проект</a:t>
            </a:r>
          </a:p>
          <a:p>
            <a:pPr algn="ctr"/>
            <a:r>
              <a:rPr lang="ru-RU" sz="4000" dirty="0" smtClean="0">
                <a:solidFill>
                  <a:schemeClr val="accent2"/>
                </a:solidFill>
                <a:latin typeface="Times New Roman" panose="02020603050405020304" pitchFamily="18" charset="0"/>
                <a:cs typeface="Times New Roman" panose="02020603050405020304" pitchFamily="18" charset="0"/>
              </a:rPr>
              <a:t>«Разноцветный мир»</a:t>
            </a:r>
          </a:p>
        </p:txBody>
      </p:sp>
      <p:sp>
        <p:nvSpPr>
          <p:cNvPr id="4" name="TextBox 3"/>
          <p:cNvSpPr txBox="1"/>
          <p:nvPr/>
        </p:nvSpPr>
        <p:spPr>
          <a:xfrm>
            <a:off x="7729539" y="4643438"/>
            <a:ext cx="3771900" cy="1200329"/>
          </a:xfrm>
          <a:prstGeom prst="rect">
            <a:avLst/>
          </a:prstGeom>
          <a:noFill/>
        </p:spPr>
        <p:txBody>
          <a:bodyPr wrap="square" rtlCol="0">
            <a:spAutoFit/>
          </a:bodyPr>
          <a:lstStyle/>
          <a:p>
            <a:pPr algn="r"/>
            <a:r>
              <a:rPr lang="ru-RU" dirty="0" smtClean="0">
                <a:latin typeface="Times New Roman" panose="02020603050405020304" pitchFamily="18" charset="0"/>
                <a:cs typeface="Times New Roman" panose="02020603050405020304" pitchFamily="18" charset="0"/>
              </a:rPr>
              <a:t>Подготовила:</a:t>
            </a:r>
          </a:p>
          <a:p>
            <a:pPr algn="r"/>
            <a:r>
              <a:rPr lang="ru-RU" dirty="0" smtClean="0">
                <a:latin typeface="Times New Roman" panose="02020603050405020304" pitchFamily="18" charset="0"/>
                <a:cs typeface="Times New Roman" panose="02020603050405020304" pitchFamily="18" charset="0"/>
              </a:rPr>
              <a:t>Воспитатель 1 младшей группы «Росточек»</a:t>
            </a:r>
          </a:p>
          <a:p>
            <a:pPr algn="r"/>
            <a:r>
              <a:rPr lang="ru-RU" dirty="0" err="1" smtClean="0">
                <a:latin typeface="Times New Roman" panose="02020603050405020304" pitchFamily="18" charset="0"/>
                <a:cs typeface="Times New Roman" panose="02020603050405020304" pitchFamily="18" charset="0"/>
              </a:rPr>
              <a:t>Шмелькова</a:t>
            </a:r>
            <a:r>
              <a:rPr lang="ru-RU" dirty="0" smtClean="0">
                <a:latin typeface="Times New Roman" panose="02020603050405020304" pitchFamily="18" charset="0"/>
                <a:cs typeface="Times New Roman" panose="02020603050405020304" pitchFamily="18" charset="0"/>
              </a:rPr>
              <a:t> Анастасия Андреевна</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54877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474912"/>
            <a:ext cx="5844117" cy="4383088"/>
          </a:xfr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400" y="0"/>
            <a:ext cx="6324600" cy="4743450"/>
          </a:xfrm>
          <a:prstGeom prst="rect">
            <a:avLst/>
          </a:prstGeom>
        </p:spPr>
      </p:pic>
      <p:sp>
        <p:nvSpPr>
          <p:cNvPr id="3" name="TextBox 2"/>
          <p:cNvSpPr txBox="1"/>
          <p:nvPr/>
        </p:nvSpPr>
        <p:spPr>
          <a:xfrm>
            <a:off x="642938" y="642649"/>
            <a:ext cx="5201179" cy="646331"/>
          </a:xfrm>
          <a:prstGeom prst="rect">
            <a:avLst/>
          </a:prstGeom>
          <a:noFill/>
        </p:spPr>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Подвижная игра </a:t>
            </a:r>
          </a:p>
          <a:p>
            <a:pPr algn="ctr"/>
            <a:r>
              <a:rPr lang="ru-RU" b="1" dirty="0" smtClean="0">
                <a:latin typeface="Times New Roman" panose="02020603050405020304" pitchFamily="18" charset="0"/>
                <a:cs typeface="Times New Roman" panose="02020603050405020304" pitchFamily="18" charset="0"/>
              </a:rPr>
              <a:t>«Принеси красный флажок»</a:t>
            </a:r>
            <a:endParaRPr lang="ru-RU"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38628732"/>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71926" y="0"/>
            <a:ext cx="4777184" cy="6369580"/>
          </a:xfrm>
        </p:spPr>
      </p:pic>
      <p:sp>
        <p:nvSpPr>
          <p:cNvPr id="3" name="TextBox 2"/>
          <p:cNvSpPr txBox="1"/>
          <p:nvPr/>
        </p:nvSpPr>
        <p:spPr>
          <a:xfrm>
            <a:off x="536656" y="2023963"/>
            <a:ext cx="3092370" cy="923330"/>
          </a:xfrm>
          <a:prstGeom prst="rect">
            <a:avLst/>
          </a:prstGeom>
          <a:noFill/>
        </p:spPr>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Изобразительное искусство</a:t>
            </a:r>
          </a:p>
          <a:p>
            <a:pPr algn="ctr"/>
            <a:r>
              <a:rPr lang="ru-RU" b="1" dirty="0" smtClean="0">
                <a:latin typeface="Times New Roman" panose="02020603050405020304" pitchFamily="18" charset="0"/>
                <a:cs typeface="Times New Roman" panose="02020603050405020304" pitchFamily="18" charset="0"/>
              </a:rPr>
              <a:t>Рисование на тему: «Красные неваляшки»</a:t>
            </a:r>
            <a:endParaRPr lang="ru-RU"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76603237"/>
      </p:ext>
    </p:extLst>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74507" y="226329"/>
            <a:ext cx="10058400" cy="1450757"/>
          </a:xfrm>
        </p:spPr>
        <p:txBody>
          <a:bodyPr/>
          <a:lstStyle/>
          <a:p>
            <a:pPr algn="ctr"/>
            <a:r>
              <a:rPr lang="ru-RU" dirty="0" smtClean="0">
                <a:solidFill>
                  <a:schemeClr val="accent2"/>
                </a:solidFill>
              </a:rPr>
              <a:t> «Желтая неделя»</a:t>
            </a:r>
            <a:endParaRPr lang="ru-RU" dirty="0">
              <a:solidFill>
                <a:schemeClr val="accent2"/>
              </a:solidFill>
            </a:endParaRPr>
          </a:p>
        </p:txBody>
      </p:sp>
      <p:pic>
        <p:nvPicPr>
          <p:cNvPr id="6" name="Объект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30320" y="-139699"/>
            <a:ext cx="5913967" cy="4435476"/>
          </a:xfrm>
        </p:spPr>
      </p:pic>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43113"/>
            <a:ext cx="5986462" cy="4814887"/>
          </a:xfrm>
          <a:prstGeom prst="rect">
            <a:avLst/>
          </a:prstGeom>
        </p:spPr>
      </p:pic>
      <p:sp>
        <p:nvSpPr>
          <p:cNvPr id="3" name="TextBox 2"/>
          <p:cNvSpPr txBox="1"/>
          <p:nvPr/>
        </p:nvSpPr>
        <p:spPr>
          <a:xfrm>
            <a:off x="6286500" y="4800600"/>
            <a:ext cx="5514975" cy="646331"/>
          </a:xfrm>
          <a:prstGeom prst="rect">
            <a:avLst/>
          </a:prstGeom>
          <a:noFill/>
        </p:spPr>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Просмотр развивающего мультфильма на тему: «Желтый цвет»</a:t>
            </a:r>
            <a:endParaRPr lang="ru-RU"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6104347"/>
      </p:ext>
    </p:extLst>
  </p:cSld>
  <p:clrMapOvr>
    <a:masterClrMapping/>
  </p:clrMapOvr>
  <p:transition spd="med">
    <p:pull/>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
            <a:ext cx="5986462" cy="4489847"/>
          </a:xfr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3625" y="2321719"/>
            <a:ext cx="6048375" cy="4536281"/>
          </a:xfrm>
          <a:prstGeom prst="rect">
            <a:avLst/>
          </a:prstGeom>
        </p:spPr>
      </p:pic>
      <p:sp>
        <p:nvSpPr>
          <p:cNvPr id="3" name="TextBox 2"/>
          <p:cNvSpPr txBox="1"/>
          <p:nvPr/>
        </p:nvSpPr>
        <p:spPr>
          <a:xfrm>
            <a:off x="6843713" y="700088"/>
            <a:ext cx="4572000" cy="646331"/>
          </a:xfrm>
          <a:prstGeom prst="rect">
            <a:avLst/>
          </a:prstGeom>
          <a:noFill/>
        </p:spPr>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Изобразительное искусство</a:t>
            </a:r>
          </a:p>
          <a:p>
            <a:pPr algn="ctr"/>
            <a:r>
              <a:rPr lang="ru-RU" b="1" dirty="0" smtClean="0">
                <a:latin typeface="Times New Roman" panose="02020603050405020304" pitchFamily="18" charset="0"/>
                <a:cs typeface="Times New Roman" panose="02020603050405020304" pitchFamily="18" charset="0"/>
              </a:rPr>
              <a:t>Лепка на тему: «Ярко светит солнышко»</a:t>
            </a:r>
            <a:endParaRPr lang="ru-RU"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2733080"/>
      </p:ext>
    </p:extLst>
  </p:cSld>
  <p:clrMapOvr>
    <a:masterClrMapping/>
  </p:clrMapOvr>
  <p:transition spd="med">
    <p:pull/>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746203" y="286603"/>
            <a:ext cx="4835125" cy="6228498"/>
          </a:xfr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557" y="870591"/>
            <a:ext cx="5648923" cy="5644510"/>
          </a:xfrm>
          <a:prstGeom prst="rect">
            <a:avLst/>
          </a:prstGeom>
        </p:spPr>
      </p:pic>
      <p:sp>
        <p:nvSpPr>
          <p:cNvPr id="3" name="TextBox 2"/>
          <p:cNvSpPr txBox="1"/>
          <p:nvPr/>
        </p:nvSpPr>
        <p:spPr>
          <a:xfrm>
            <a:off x="221280" y="115153"/>
            <a:ext cx="6215061" cy="646331"/>
          </a:xfrm>
          <a:prstGeom prst="rect">
            <a:avLst/>
          </a:prstGeom>
          <a:noFill/>
        </p:spPr>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Дидактическая игра</a:t>
            </a:r>
          </a:p>
          <a:p>
            <a:pPr algn="ctr"/>
            <a:r>
              <a:rPr lang="ru-RU" b="1" dirty="0" smtClean="0">
                <a:latin typeface="Times New Roman" panose="02020603050405020304" pitchFamily="18" charset="0"/>
                <a:cs typeface="Times New Roman" panose="02020603050405020304" pitchFamily="18" charset="0"/>
              </a:rPr>
              <a:t> «Прищепки. Найди домик для желтых прищепок»</a:t>
            </a:r>
            <a:endParaRPr lang="ru-RU"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15347629"/>
      </p:ext>
    </p:extLst>
  </p:cSld>
  <p:clrMapOvr>
    <a:masterClrMapping/>
  </p:clrMapOvr>
  <p:transition spd="med">
    <p:pull/>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rotWithShape="1">
          <a:blip r:embed="rId2">
            <a:extLst>
              <a:ext uri="{28A0092B-C50C-407E-A947-70E740481C1C}">
                <a14:useLocalDpi xmlns:a14="http://schemas.microsoft.com/office/drawing/2010/main" val="0"/>
              </a:ext>
            </a:extLst>
          </a:blip>
          <a:srcRect r="4782"/>
          <a:stretch/>
        </p:blipFill>
        <p:spPr>
          <a:xfrm>
            <a:off x="6691314" y="0"/>
            <a:ext cx="5500686" cy="4332684"/>
          </a:xfrm>
        </p:spPr>
      </p:pic>
      <p:pic>
        <p:nvPicPr>
          <p:cNvPr id="5" name="Рисунок 4"/>
          <p:cNvPicPr>
            <a:picLocks noChangeAspect="1"/>
          </p:cNvPicPr>
          <p:nvPr/>
        </p:nvPicPr>
        <p:blipFill rotWithShape="1">
          <a:blip r:embed="rId3">
            <a:extLst>
              <a:ext uri="{28A0092B-C50C-407E-A947-70E740481C1C}">
                <a14:useLocalDpi xmlns:a14="http://schemas.microsoft.com/office/drawing/2010/main" val="0"/>
              </a:ext>
            </a:extLst>
          </a:blip>
          <a:srcRect r="4793"/>
          <a:stretch/>
        </p:blipFill>
        <p:spPr>
          <a:xfrm>
            <a:off x="191878" y="1737360"/>
            <a:ext cx="6366086" cy="5014912"/>
          </a:xfrm>
          <a:prstGeom prst="rect">
            <a:avLst/>
          </a:prstGeom>
        </p:spPr>
      </p:pic>
      <p:sp>
        <p:nvSpPr>
          <p:cNvPr id="3" name="TextBox 2"/>
          <p:cNvSpPr txBox="1"/>
          <p:nvPr/>
        </p:nvSpPr>
        <p:spPr>
          <a:xfrm>
            <a:off x="1583055" y="642650"/>
            <a:ext cx="4543425" cy="369332"/>
          </a:xfrm>
          <a:prstGeom prst="rect">
            <a:avLst/>
          </a:prstGeom>
          <a:noFill/>
        </p:spPr>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Конструирование «Желтая башня»</a:t>
            </a:r>
            <a:endParaRPr lang="ru-RU"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1396429"/>
      </p:ext>
    </p:extLst>
  </p:cSld>
  <p:clrMapOvr>
    <a:masterClrMapping/>
  </p:clrMapOvr>
  <p:transition spd="med">
    <p:pull/>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06137" y="1041797"/>
            <a:ext cx="7754936" cy="5816203"/>
          </a:xfrm>
        </p:spPr>
      </p:pic>
      <p:sp>
        <p:nvSpPr>
          <p:cNvPr id="3" name="TextBox 2"/>
          <p:cNvSpPr txBox="1"/>
          <p:nvPr/>
        </p:nvSpPr>
        <p:spPr>
          <a:xfrm>
            <a:off x="2383155" y="286603"/>
            <a:ext cx="6629400" cy="646331"/>
          </a:xfrm>
          <a:prstGeom prst="rect">
            <a:avLst/>
          </a:prstGeom>
          <a:noFill/>
        </p:spPr>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Изобразительное искусство </a:t>
            </a:r>
          </a:p>
          <a:p>
            <a:pPr algn="ctr"/>
            <a:r>
              <a:rPr lang="ru-RU" b="1" dirty="0" smtClean="0">
                <a:latin typeface="Times New Roman" panose="02020603050405020304" pitchFamily="18" charset="0"/>
                <a:cs typeface="Times New Roman" panose="02020603050405020304" pitchFamily="18" charset="0"/>
              </a:rPr>
              <a:t>Рисование на тему: «Веселое настроение»</a:t>
            </a:r>
            <a:endParaRPr lang="ru-RU"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601783"/>
      </p:ext>
    </p:extLst>
  </p:cSld>
  <p:clrMapOvr>
    <a:masterClrMapping/>
  </p:clrMapOvr>
  <p:transition spd="med">
    <p:pull/>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669031" y="228600"/>
            <a:ext cx="10058400" cy="1450757"/>
          </a:xfrm>
        </p:spPr>
        <p:txBody>
          <a:bodyPr/>
          <a:lstStyle/>
          <a:p>
            <a:pPr algn="ctr"/>
            <a:r>
              <a:rPr lang="ru-RU" dirty="0" smtClean="0">
                <a:solidFill>
                  <a:schemeClr val="accent2"/>
                </a:solidFill>
              </a:rPr>
              <a:t>«Синяя неделя»</a:t>
            </a:r>
            <a:endParaRPr lang="ru-RU" dirty="0">
              <a:solidFill>
                <a:schemeClr val="accent2"/>
              </a:solidFill>
            </a:endParaRP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500063"/>
            <a:ext cx="6000750" cy="4500563"/>
          </a:xfr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7914" y="2182417"/>
            <a:ext cx="5824536" cy="4368402"/>
          </a:xfrm>
          <a:prstGeom prst="rect">
            <a:avLst/>
          </a:prstGeom>
        </p:spPr>
      </p:pic>
      <p:sp>
        <p:nvSpPr>
          <p:cNvPr id="6" name="TextBox 5"/>
          <p:cNvSpPr txBox="1"/>
          <p:nvPr/>
        </p:nvSpPr>
        <p:spPr>
          <a:xfrm>
            <a:off x="142875" y="5272089"/>
            <a:ext cx="5857875" cy="646331"/>
          </a:xfrm>
          <a:prstGeom prst="rect">
            <a:avLst/>
          </a:prstGeom>
          <a:noFill/>
        </p:spPr>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Просмотр развивающего мультфильма на тему: «Синий цвет»</a:t>
            </a:r>
            <a:endParaRPr lang="ru-RU"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23113512"/>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Объект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494472"/>
            <a:ext cx="6200775" cy="4650581"/>
          </a:xfrm>
        </p:spPr>
      </p:pic>
      <p:pic>
        <p:nvPicPr>
          <p:cNvPr id="9"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5088" y="743803"/>
            <a:ext cx="5653087" cy="4239816"/>
          </a:xfrm>
          <a:prstGeom prst="rect">
            <a:avLst/>
          </a:prstGeom>
        </p:spPr>
      </p:pic>
      <p:sp>
        <p:nvSpPr>
          <p:cNvPr id="3" name="TextBox 2"/>
          <p:cNvSpPr txBox="1"/>
          <p:nvPr/>
        </p:nvSpPr>
        <p:spPr>
          <a:xfrm>
            <a:off x="507205" y="420637"/>
            <a:ext cx="5186363" cy="646331"/>
          </a:xfrm>
          <a:prstGeom prst="rect">
            <a:avLst/>
          </a:prstGeom>
          <a:noFill/>
        </p:spPr>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Дидактическая игра с использованием кинетического песка «Найди по цвету»</a:t>
            </a:r>
            <a:endParaRPr lang="ru-RU"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4204152"/>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375" y="171450"/>
            <a:ext cx="6491817" cy="4868863"/>
          </a:xfrm>
        </p:spPr>
      </p:pic>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9192" y="1011981"/>
            <a:ext cx="5733768" cy="5729288"/>
          </a:xfrm>
          <a:prstGeom prst="rect">
            <a:avLst/>
          </a:prstGeom>
        </p:spPr>
      </p:pic>
      <p:sp>
        <p:nvSpPr>
          <p:cNvPr id="3" name="TextBox 2"/>
          <p:cNvSpPr txBox="1"/>
          <p:nvPr/>
        </p:nvSpPr>
        <p:spPr>
          <a:xfrm>
            <a:off x="685800" y="5336793"/>
            <a:ext cx="4957763" cy="369332"/>
          </a:xfrm>
          <a:prstGeom prst="rect">
            <a:avLst/>
          </a:prstGeom>
          <a:noFill/>
        </p:spPr>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Беседа на тему: «Кто живет в синем море?»</a:t>
            </a:r>
            <a:endParaRPr lang="ru-RU"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51017834"/>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054417" y="702734"/>
            <a:ext cx="10058400" cy="4023360"/>
          </a:xfrm>
        </p:spPr>
        <p:txBody>
          <a:bodyPr>
            <a:normAutofit/>
          </a:bodyPr>
          <a:lstStyle/>
          <a:p>
            <a:r>
              <a:rPr lang="ru-RU" sz="2800" dirty="0" smtClean="0">
                <a:latin typeface="Times New Roman" panose="02020603050405020304" pitchFamily="18" charset="0"/>
                <a:cs typeface="Times New Roman" panose="02020603050405020304" pitchFamily="18" charset="0"/>
              </a:rPr>
              <a:t>Тип проекта – образовательный, творческий, краткосрочный.</a:t>
            </a:r>
          </a:p>
          <a:p>
            <a:r>
              <a:rPr lang="ru-RU" sz="2800" dirty="0" smtClean="0">
                <a:latin typeface="Times New Roman" panose="02020603050405020304" pitchFamily="18" charset="0"/>
                <a:cs typeface="Times New Roman" panose="02020603050405020304" pitchFamily="18" charset="0"/>
              </a:rPr>
              <a:t>Вид проекта: практико-ориентированный.</a:t>
            </a:r>
          </a:p>
          <a:p>
            <a:r>
              <a:rPr lang="ru-RU" sz="2800" dirty="0" smtClean="0">
                <a:latin typeface="Times New Roman" panose="02020603050405020304" pitchFamily="18" charset="0"/>
                <a:cs typeface="Times New Roman" panose="02020603050405020304" pitchFamily="18" charset="0"/>
              </a:rPr>
              <a:t>Состав проектной группы: воспитатель, воспитанники, родители.</a:t>
            </a:r>
          </a:p>
          <a:p>
            <a:r>
              <a:rPr lang="ru-RU" sz="2800" dirty="0" smtClean="0">
                <a:latin typeface="Times New Roman" panose="02020603050405020304" pitchFamily="18" charset="0"/>
                <a:cs typeface="Times New Roman" panose="02020603050405020304" pitchFamily="18" charset="0"/>
              </a:rPr>
              <a:t>Возраст участников – дети 2-3 лет.</a:t>
            </a:r>
          </a:p>
          <a:p>
            <a:r>
              <a:rPr lang="ru-RU" sz="2800" dirty="0" smtClean="0">
                <a:latin typeface="Times New Roman" panose="02020603050405020304" pitchFamily="18" charset="0"/>
                <a:cs typeface="Times New Roman" panose="02020603050405020304" pitchFamily="18" charset="0"/>
              </a:rPr>
              <a:t>По характеру контактов проект представляет собой внутренний проект, организуется в пределах образовательного пространства в ДОУ.</a:t>
            </a:r>
            <a:endParaRPr lang="ru-RU"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4619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105" y="185738"/>
            <a:ext cx="10058400" cy="800100"/>
          </a:xfrm>
        </p:spPr>
        <p:txBody>
          <a:bodyPr/>
          <a:lstStyle/>
          <a:p>
            <a:pPr algn="ctr"/>
            <a:r>
              <a:rPr lang="ru-RU" dirty="0" smtClean="0">
                <a:solidFill>
                  <a:schemeClr val="accent2"/>
                </a:solidFill>
              </a:rPr>
              <a:t>«Зеленая неделя»</a:t>
            </a:r>
            <a:endParaRPr lang="ru-RU" dirty="0">
              <a:solidFill>
                <a:schemeClr val="accent2"/>
              </a:solidFill>
            </a:endParaRPr>
          </a:p>
        </p:txBody>
      </p:sp>
      <p:pic>
        <p:nvPicPr>
          <p:cNvPr id="6" name="Объект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189038"/>
            <a:ext cx="6056841" cy="4542631"/>
          </a:xfrm>
        </p:spPr>
      </p:pic>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6480" y="1189038"/>
            <a:ext cx="6065520" cy="4549140"/>
          </a:xfrm>
          <a:prstGeom prst="rect">
            <a:avLst/>
          </a:prstGeom>
        </p:spPr>
      </p:pic>
      <p:sp>
        <p:nvSpPr>
          <p:cNvPr id="3" name="TextBox 2"/>
          <p:cNvSpPr txBox="1"/>
          <p:nvPr/>
        </p:nvSpPr>
        <p:spPr>
          <a:xfrm>
            <a:off x="1840230" y="5755640"/>
            <a:ext cx="9058275" cy="371475"/>
          </a:xfrm>
          <a:prstGeom prst="rect">
            <a:avLst/>
          </a:prstGeom>
          <a:noFill/>
        </p:spPr>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Просмотр развивающего мультфильма на теме: «Зеленый цвет</a:t>
            </a:r>
            <a:r>
              <a:rPr lang="ru-RU" dirty="0" smtClean="0"/>
              <a:t>»</a:t>
            </a:r>
            <a:endParaRPr lang="ru-RU" dirty="0"/>
          </a:p>
        </p:txBody>
      </p:sp>
    </p:spTree>
    <p:extLst>
      <p:ext uri="{BB962C8B-B14F-4D97-AF65-F5344CB8AC3E}">
        <p14:creationId xmlns:p14="http://schemas.microsoft.com/office/powerpoint/2010/main" val="2070290909"/>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6822016" cy="5116512"/>
          </a:xfrm>
        </p:spPr>
      </p:pic>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4623" y="2023963"/>
            <a:ext cx="6648451" cy="4986338"/>
          </a:xfrm>
          <a:prstGeom prst="rect">
            <a:avLst/>
          </a:prstGeom>
        </p:spPr>
      </p:pic>
      <p:sp>
        <p:nvSpPr>
          <p:cNvPr id="3" name="TextBox 2"/>
          <p:cNvSpPr txBox="1"/>
          <p:nvPr/>
        </p:nvSpPr>
        <p:spPr>
          <a:xfrm>
            <a:off x="7058025" y="585788"/>
            <a:ext cx="4514850" cy="646331"/>
          </a:xfrm>
          <a:prstGeom prst="rect">
            <a:avLst/>
          </a:prstGeom>
          <a:noFill/>
        </p:spPr>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Подвижная игра </a:t>
            </a:r>
          </a:p>
          <a:p>
            <a:pPr algn="ctr"/>
            <a:r>
              <a:rPr lang="ru-RU" b="1" dirty="0" smtClean="0">
                <a:latin typeface="Times New Roman" panose="02020603050405020304" pitchFamily="18" charset="0"/>
                <a:cs typeface="Times New Roman" panose="02020603050405020304" pitchFamily="18" charset="0"/>
              </a:rPr>
              <a:t>«Найди шарик для зеленого обруча»</a:t>
            </a:r>
            <a:endParaRPr lang="ru-RU"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14939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26876" y="0"/>
            <a:ext cx="7765124" cy="5823843"/>
          </a:xfrm>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36761"/>
            <a:ext cx="4467225" cy="3350419"/>
          </a:xfrm>
          <a:prstGeom prst="rect">
            <a:avLst/>
          </a:prstGeom>
        </p:spPr>
      </p:pic>
      <p:sp>
        <p:nvSpPr>
          <p:cNvPr id="3" name="TextBox 2"/>
          <p:cNvSpPr txBox="1"/>
          <p:nvPr/>
        </p:nvSpPr>
        <p:spPr>
          <a:xfrm>
            <a:off x="383381" y="638517"/>
            <a:ext cx="3700462" cy="646331"/>
          </a:xfrm>
          <a:prstGeom prst="rect">
            <a:avLst/>
          </a:prstGeom>
          <a:noFill/>
        </p:spPr>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Театрализованная деятельность</a:t>
            </a:r>
          </a:p>
          <a:p>
            <a:pPr algn="ctr"/>
            <a:r>
              <a:rPr lang="ru-RU" b="1" dirty="0" smtClean="0">
                <a:latin typeface="Times New Roman" panose="02020603050405020304" pitchFamily="18" charset="0"/>
                <a:cs typeface="Times New Roman" panose="02020603050405020304" pitchFamily="18" charset="0"/>
              </a:rPr>
              <a:t>«Сказка «Репка»»</a:t>
            </a:r>
            <a:endParaRPr lang="ru-RU"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8589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026217" y="362853"/>
            <a:ext cx="10058400" cy="1450757"/>
          </a:xfrm>
        </p:spPr>
        <p:txBody>
          <a:bodyPr/>
          <a:lstStyle/>
          <a:p>
            <a:pPr algn="ctr"/>
            <a:r>
              <a:rPr lang="ru-RU" dirty="0" smtClean="0">
                <a:solidFill>
                  <a:schemeClr val="accent2"/>
                </a:solidFill>
              </a:rPr>
              <a:t>«Разноцветная неделя»</a:t>
            </a:r>
            <a:endParaRPr lang="ru-RU" dirty="0">
              <a:solidFill>
                <a:schemeClr val="accent2"/>
              </a:solidFill>
            </a:endParaRP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6107641" cy="4580731"/>
          </a:xfr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5548" y="2254646"/>
            <a:ext cx="5781677" cy="4336257"/>
          </a:xfrm>
          <a:prstGeom prst="rect">
            <a:avLst/>
          </a:prstGeom>
        </p:spPr>
      </p:pic>
      <p:sp>
        <p:nvSpPr>
          <p:cNvPr id="3" name="TextBox 2"/>
          <p:cNvSpPr txBox="1"/>
          <p:nvPr/>
        </p:nvSpPr>
        <p:spPr>
          <a:xfrm>
            <a:off x="239182" y="4843463"/>
            <a:ext cx="5629275" cy="646331"/>
          </a:xfrm>
          <a:prstGeom prst="rect">
            <a:avLst/>
          </a:prstGeom>
          <a:noFill/>
        </p:spPr>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Дидактическая игра </a:t>
            </a:r>
          </a:p>
          <a:p>
            <a:pPr algn="ctr"/>
            <a:r>
              <a:rPr lang="ru-RU" b="1" dirty="0" smtClean="0">
                <a:latin typeface="Times New Roman" panose="02020603050405020304" pitchFamily="18" charset="0"/>
                <a:cs typeface="Times New Roman" panose="02020603050405020304" pitchFamily="18" charset="0"/>
              </a:rPr>
              <a:t>«Выложи разноцветную дорожку»</a:t>
            </a:r>
            <a:endParaRPr lang="ru-RU"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814898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971675"/>
            <a:ext cx="6164791" cy="4623594"/>
          </a:xfr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4791" y="286603"/>
            <a:ext cx="5924551" cy="4443413"/>
          </a:xfrm>
          <a:prstGeom prst="rect">
            <a:avLst/>
          </a:prstGeom>
        </p:spPr>
      </p:pic>
      <p:sp>
        <p:nvSpPr>
          <p:cNvPr id="3" name="TextBox 2"/>
          <p:cNvSpPr txBox="1"/>
          <p:nvPr/>
        </p:nvSpPr>
        <p:spPr>
          <a:xfrm>
            <a:off x="596370" y="827315"/>
            <a:ext cx="4972050" cy="369332"/>
          </a:xfrm>
          <a:prstGeom prst="rect">
            <a:avLst/>
          </a:prstGeom>
          <a:noFill/>
        </p:spPr>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Дидактическая игра «Цветочки»</a:t>
            </a:r>
            <a:endParaRPr lang="ru-RU"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5421716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574674"/>
            <a:ext cx="6091766" cy="4568825"/>
          </a:xfr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6480" y="574675"/>
            <a:ext cx="6091767" cy="4568825"/>
          </a:xfrm>
          <a:prstGeom prst="rect">
            <a:avLst/>
          </a:prstGeom>
        </p:spPr>
      </p:pic>
      <p:sp>
        <p:nvSpPr>
          <p:cNvPr id="3" name="TextBox 2"/>
          <p:cNvSpPr txBox="1"/>
          <p:nvPr/>
        </p:nvSpPr>
        <p:spPr>
          <a:xfrm>
            <a:off x="3371851" y="5431570"/>
            <a:ext cx="6015037" cy="369332"/>
          </a:xfrm>
          <a:prstGeom prst="rect">
            <a:avLst/>
          </a:prstGeom>
          <a:noFill/>
        </p:spPr>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Дидактическая игра «Найди такую же фигуру»</a:t>
            </a:r>
            <a:endParaRPr lang="ru-RU"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6057626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0030" y="1011982"/>
            <a:ext cx="5886450" cy="4414838"/>
          </a:xfr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3655" y="489273"/>
            <a:ext cx="5132070" cy="5460255"/>
          </a:xfrm>
          <a:prstGeom prst="rect">
            <a:avLst/>
          </a:prstGeom>
        </p:spPr>
      </p:pic>
      <p:sp>
        <p:nvSpPr>
          <p:cNvPr id="3" name="TextBox 2"/>
          <p:cNvSpPr txBox="1"/>
          <p:nvPr/>
        </p:nvSpPr>
        <p:spPr>
          <a:xfrm>
            <a:off x="980122" y="166107"/>
            <a:ext cx="5146358" cy="646331"/>
          </a:xfrm>
          <a:prstGeom prst="rect">
            <a:avLst/>
          </a:prstGeom>
          <a:noFill/>
        </p:spPr>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Дидактическая игра с использованием кинетического песка «Спрячь в домик»</a:t>
            </a:r>
            <a:endParaRPr lang="ru-RU"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74867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47412" y="889398"/>
            <a:ext cx="7958136" cy="5968602"/>
          </a:xfrm>
        </p:spPr>
      </p:pic>
      <p:sp>
        <p:nvSpPr>
          <p:cNvPr id="3" name="TextBox 2"/>
          <p:cNvSpPr txBox="1"/>
          <p:nvPr/>
        </p:nvSpPr>
        <p:spPr>
          <a:xfrm>
            <a:off x="3300413" y="243067"/>
            <a:ext cx="4629150" cy="646331"/>
          </a:xfrm>
          <a:prstGeom prst="rect">
            <a:avLst/>
          </a:prstGeom>
          <a:noFill/>
        </p:spPr>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Изобразительное искусство </a:t>
            </a:r>
          </a:p>
          <a:p>
            <a:pPr algn="ctr"/>
            <a:r>
              <a:rPr lang="ru-RU" b="1" dirty="0" smtClean="0">
                <a:latin typeface="Times New Roman" panose="02020603050405020304" pitchFamily="18" charset="0"/>
                <a:cs typeface="Times New Roman" panose="02020603050405020304" pitchFamily="18" charset="0"/>
              </a:rPr>
              <a:t>Рисование «Разноцветные шары»</a:t>
            </a:r>
            <a:endParaRPr lang="ru-RU"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647361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6777566" cy="5083175"/>
          </a:xfr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9363" y="1828003"/>
            <a:ext cx="5862637" cy="4729960"/>
          </a:xfrm>
          <a:prstGeom prst="rect">
            <a:avLst/>
          </a:prstGeom>
        </p:spPr>
      </p:pic>
      <p:sp>
        <p:nvSpPr>
          <p:cNvPr id="3" name="TextBox 2"/>
          <p:cNvSpPr txBox="1"/>
          <p:nvPr/>
        </p:nvSpPr>
        <p:spPr>
          <a:xfrm>
            <a:off x="6777566" y="642649"/>
            <a:ext cx="5172075" cy="369332"/>
          </a:xfrm>
          <a:prstGeom prst="rect">
            <a:avLst/>
          </a:prstGeom>
          <a:noFill/>
        </p:spPr>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Подвижная игра «Найди свой шарик»</a:t>
            </a:r>
            <a:endParaRPr lang="ru-RU"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770107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54418" y="2974872"/>
            <a:ext cx="10058400" cy="1450757"/>
          </a:xfrm>
        </p:spPr>
        <p:txBody>
          <a:bodyPr>
            <a:noAutofit/>
          </a:bodyPr>
          <a:lstStyle/>
          <a:p>
            <a:pPr algn="ctr"/>
            <a:r>
              <a:rPr lang="ru-RU" sz="8800" dirty="0" smtClean="0">
                <a:solidFill>
                  <a:schemeClr val="accent2"/>
                </a:solidFill>
                <a:latin typeface="Times New Roman" panose="02020603050405020304" pitchFamily="18" charset="0"/>
                <a:cs typeface="Times New Roman" panose="02020603050405020304" pitchFamily="18" charset="0"/>
              </a:rPr>
              <a:t>СПАСИБО ЗА ВНИМАНИЕ!!!</a:t>
            </a:r>
            <a:endParaRPr lang="ru-RU" sz="8800" dirty="0">
              <a:solidFill>
                <a:schemeClr val="accent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7910883"/>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97280" y="586641"/>
            <a:ext cx="10058400" cy="899260"/>
          </a:xfrm>
        </p:spPr>
        <p:txBody>
          <a:bodyPr/>
          <a:lstStyle/>
          <a:p>
            <a:pPr algn="ctr"/>
            <a:r>
              <a:rPr lang="ru-RU" dirty="0" smtClean="0">
                <a:solidFill>
                  <a:schemeClr val="accent2"/>
                </a:solidFill>
              </a:rPr>
              <a:t>Актуальность проекта</a:t>
            </a:r>
            <a:endParaRPr lang="ru-RU" dirty="0">
              <a:solidFill>
                <a:schemeClr val="accent2"/>
              </a:solidFill>
            </a:endParaRPr>
          </a:p>
        </p:txBody>
      </p:sp>
      <p:sp>
        <p:nvSpPr>
          <p:cNvPr id="3" name="Объект 2"/>
          <p:cNvSpPr>
            <a:spLocks noGrp="1"/>
          </p:cNvSpPr>
          <p:nvPr>
            <p:ph idx="1"/>
          </p:nvPr>
        </p:nvSpPr>
        <p:spPr>
          <a:xfrm>
            <a:off x="1097280" y="2008822"/>
            <a:ext cx="10058400" cy="4131734"/>
          </a:xfrm>
        </p:spPr>
        <p:txBody>
          <a:bodyPr>
            <a:normAutofit/>
          </a:bodyPr>
          <a:lstStyle/>
          <a:p>
            <a:pPr indent="450000" algn="just"/>
            <a:r>
              <a:rPr lang="ru-RU" sz="2400" dirty="0" smtClean="0">
                <a:latin typeface="Times New Roman" panose="02020603050405020304" pitchFamily="18" charset="0"/>
                <a:cs typeface="Times New Roman" panose="02020603050405020304" pitchFamily="18" charset="0"/>
              </a:rPr>
              <a:t>Главной </a:t>
            </a:r>
            <a:r>
              <a:rPr lang="ru-RU" sz="2400" dirty="0">
                <a:latin typeface="Times New Roman" panose="02020603050405020304" pitchFamily="18" charset="0"/>
                <a:cs typeface="Times New Roman" panose="02020603050405020304" pitchFamily="18" charset="0"/>
              </a:rPr>
              <a:t>составляющей полноценного развития детей младшего дошкольного возраста является сенсорное развитие. Сенсорное развитие, направленное на формирование полноценного восприятия окружающей действительности, служит основой познания мира, первой ступенью которого является чувственный опыт. Успешность умственного, физического, эстетического воспитания в значительной степени зависит от уровня сенсорного развития детей, т. е. от того насколько совершенно ребенок слышит, видит, осязает окружающее.</a:t>
            </a:r>
          </a:p>
        </p:txBody>
      </p:sp>
    </p:spTree>
    <p:extLst>
      <p:ext uri="{BB962C8B-B14F-4D97-AF65-F5344CB8AC3E}">
        <p14:creationId xmlns:p14="http://schemas.microsoft.com/office/powerpoint/2010/main" val="23242432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85750" y="671513"/>
            <a:ext cx="11615737" cy="5540481"/>
          </a:xfrm>
        </p:spPr>
        <p:txBody>
          <a:bodyPr>
            <a:noAutofit/>
          </a:bodyPr>
          <a:lstStyle/>
          <a:p>
            <a:pPr indent="450000" algn="just"/>
            <a:r>
              <a:rPr lang="ru-RU" sz="2400" b="1" dirty="0" smtClean="0">
                <a:latin typeface="Times New Roman" panose="02020603050405020304" pitchFamily="18" charset="0"/>
                <a:cs typeface="Times New Roman" panose="02020603050405020304" pitchFamily="18" charset="0"/>
              </a:rPr>
              <a:t>Цель проекта</a:t>
            </a:r>
            <a:r>
              <a:rPr lang="ru-RU" sz="2400" dirty="0" smtClean="0">
                <a:latin typeface="Times New Roman" panose="02020603050405020304" pitchFamily="18" charset="0"/>
                <a:cs typeface="Times New Roman" panose="02020603050405020304" pitchFamily="18" charset="0"/>
              </a:rPr>
              <a:t>: формирование сенсорной культуры детей раннего возраста в различных видах деятельности.</a:t>
            </a:r>
            <a:endParaRPr lang="ru-RU" sz="2400" dirty="0">
              <a:latin typeface="Times New Roman" panose="02020603050405020304" pitchFamily="18" charset="0"/>
              <a:cs typeface="Times New Roman" panose="02020603050405020304" pitchFamily="18" charset="0"/>
            </a:endParaRPr>
          </a:p>
          <a:p>
            <a:pPr>
              <a:lnSpc>
                <a:spcPct val="100000"/>
              </a:lnSpc>
              <a:spcBef>
                <a:spcPts val="0"/>
              </a:spcBef>
              <a:spcAft>
                <a:spcPts val="0"/>
              </a:spcAft>
            </a:pPr>
            <a:endParaRPr lang="ru-RU" sz="2400" dirty="0" smtClean="0">
              <a:latin typeface="Times New Roman" panose="02020603050405020304" pitchFamily="18" charset="0"/>
              <a:cs typeface="Times New Roman" panose="02020603050405020304" pitchFamily="18" charset="0"/>
            </a:endParaRPr>
          </a:p>
          <a:p>
            <a:pPr>
              <a:lnSpc>
                <a:spcPct val="100000"/>
              </a:lnSpc>
              <a:spcBef>
                <a:spcPts val="0"/>
              </a:spcBef>
              <a:spcAft>
                <a:spcPts val="0"/>
              </a:spcAft>
            </a:pPr>
            <a:r>
              <a:rPr lang="ru-RU" sz="2400" b="1" dirty="0" smtClean="0">
                <a:latin typeface="Times New Roman" panose="02020603050405020304" pitchFamily="18" charset="0"/>
                <a:cs typeface="Times New Roman" panose="02020603050405020304" pitchFamily="18" charset="0"/>
              </a:rPr>
              <a:t>Задачи:</a:t>
            </a:r>
          </a:p>
          <a:p>
            <a:pPr>
              <a:lnSpc>
                <a:spcPct val="100000"/>
              </a:lnSpc>
              <a:spcBef>
                <a:spcPts val="0"/>
              </a:spcBef>
              <a:spcAft>
                <a:spcPts val="0"/>
              </a:spcAft>
            </a:pPr>
            <a:r>
              <a:rPr lang="ru-RU" sz="2400" i="1" dirty="0" smtClean="0">
                <a:latin typeface="Times New Roman" panose="02020603050405020304" pitchFamily="18" charset="0"/>
                <a:cs typeface="Times New Roman" panose="02020603050405020304" pitchFamily="18" charset="0"/>
              </a:rPr>
              <a:t>Образовательные:</a:t>
            </a:r>
          </a:p>
          <a:p>
            <a:pPr>
              <a:lnSpc>
                <a:spcPct val="100000"/>
              </a:lnSpc>
              <a:spcBef>
                <a:spcPts val="0"/>
              </a:spcBef>
              <a:spcAft>
                <a:spcPts val="0"/>
              </a:spcAft>
            </a:pPr>
            <a:r>
              <a:rPr lang="ru-RU" sz="2400" dirty="0">
                <a:latin typeface="Times New Roman" panose="02020603050405020304" pitchFamily="18" charset="0"/>
                <a:cs typeface="Times New Roman" panose="02020603050405020304" pitchFamily="18" charset="0"/>
              </a:rPr>
              <a:t>- формировать у детей зрительные способы обследования </a:t>
            </a:r>
            <a:r>
              <a:rPr lang="ru-RU" sz="2400" dirty="0" smtClean="0">
                <a:latin typeface="Times New Roman" panose="02020603050405020304" pitchFamily="18" charset="0"/>
                <a:cs typeface="Times New Roman" panose="02020603050405020304" pitchFamily="18" charset="0"/>
              </a:rPr>
              <a:t>предметов;</a:t>
            </a:r>
          </a:p>
          <a:p>
            <a:pPr>
              <a:lnSpc>
                <a:spcPct val="100000"/>
              </a:lnSpc>
              <a:spcBef>
                <a:spcPts val="0"/>
              </a:spcBef>
              <a:spcAft>
                <a:spcPts val="0"/>
              </a:spcAft>
            </a:pPr>
            <a:r>
              <a:rPr lang="ru-RU" sz="2400" dirty="0" smtClean="0">
                <a:latin typeface="Times New Roman" panose="02020603050405020304" pitchFamily="18" charset="0"/>
                <a:cs typeface="Times New Roman" panose="02020603050405020304" pitchFamily="18" charset="0"/>
              </a:rPr>
              <a:t>- продолжать учить называть </a:t>
            </a:r>
            <a:r>
              <a:rPr lang="ru-RU" sz="2400" dirty="0">
                <a:latin typeface="Times New Roman" panose="02020603050405020304" pitchFamily="18" charset="0"/>
                <a:cs typeface="Times New Roman" panose="02020603050405020304" pitchFamily="18" charset="0"/>
              </a:rPr>
              <a:t>и различать основные </a:t>
            </a:r>
            <a:r>
              <a:rPr lang="ru-RU" sz="2400" dirty="0" smtClean="0">
                <a:latin typeface="Times New Roman" panose="02020603050405020304" pitchFamily="18" charset="0"/>
                <a:cs typeface="Times New Roman" panose="02020603050405020304" pitchFamily="18" charset="0"/>
              </a:rPr>
              <a:t>цвета.</a:t>
            </a:r>
            <a:endParaRPr lang="ru-RU" sz="2400" dirty="0">
              <a:latin typeface="Times New Roman" panose="02020603050405020304" pitchFamily="18" charset="0"/>
              <a:cs typeface="Times New Roman" panose="02020603050405020304" pitchFamily="18" charset="0"/>
            </a:endParaRPr>
          </a:p>
          <a:p>
            <a:pPr>
              <a:lnSpc>
                <a:spcPct val="100000"/>
              </a:lnSpc>
              <a:spcBef>
                <a:spcPts val="0"/>
              </a:spcBef>
              <a:spcAft>
                <a:spcPts val="0"/>
              </a:spcAft>
            </a:pPr>
            <a:r>
              <a:rPr lang="ru-RU" sz="2400" i="1" dirty="0" smtClean="0">
                <a:latin typeface="Times New Roman" panose="02020603050405020304" pitchFamily="18" charset="0"/>
                <a:cs typeface="Times New Roman" panose="02020603050405020304" pitchFamily="18" charset="0"/>
              </a:rPr>
              <a:t>Развивающие:</a:t>
            </a:r>
            <a:endParaRPr lang="ru-RU" sz="2400" i="1" dirty="0">
              <a:latin typeface="Times New Roman" panose="02020603050405020304" pitchFamily="18" charset="0"/>
              <a:cs typeface="Times New Roman" panose="02020603050405020304" pitchFamily="18" charset="0"/>
            </a:endParaRPr>
          </a:p>
          <a:p>
            <a:pPr>
              <a:lnSpc>
                <a:spcPct val="100000"/>
              </a:lnSpc>
              <a:spcBef>
                <a:spcPts val="0"/>
              </a:spcBef>
              <a:spcAft>
                <a:spcPts val="0"/>
              </a:spcAft>
            </a:pPr>
            <a:r>
              <a:rPr lang="ru-RU" sz="2400" dirty="0">
                <a:latin typeface="Times New Roman" panose="02020603050405020304" pitchFamily="18" charset="0"/>
                <a:cs typeface="Times New Roman" panose="02020603050405020304" pitchFamily="18" charset="0"/>
              </a:rPr>
              <a:t>- развивать познавательные процессы (восприятие, внимание, память, мелкую моторику, </a:t>
            </a:r>
            <a:r>
              <a:rPr lang="ru-RU" sz="2400" dirty="0" smtClean="0">
                <a:latin typeface="Times New Roman" panose="02020603050405020304" pitchFamily="18" charset="0"/>
                <a:cs typeface="Times New Roman" panose="02020603050405020304" pitchFamily="18" charset="0"/>
              </a:rPr>
              <a:t>наблюдательность);</a:t>
            </a:r>
          </a:p>
          <a:p>
            <a:pPr>
              <a:lnSpc>
                <a:spcPct val="100000"/>
              </a:lnSpc>
              <a:spcBef>
                <a:spcPts val="0"/>
              </a:spcBef>
              <a:spcAft>
                <a:spcPts val="0"/>
              </a:spcAft>
            </a:pPr>
            <a:r>
              <a:rPr lang="ru-RU" sz="2400" dirty="0" smtClean="0">
                <a:latin typeface="Times New Roman" panose="02020603050405020304" pitchFamily="18" charset="0"/>
                <a:cs typeface="Times New Roman" panose="02020603050405020304" pitchFamily="18" charset="0"/>
              </a:rPr>
              <a:t>- развивать зрительную реакцию на предметы окружающего мира, замечать их форму и цвет.</a:t>
            </a:r>
          </a:p>
          <a:p>
            <a:pPr>
              <a:lnSpc>
                <a:spcPct val="100000"/>
              </a:lnSpc>
              <a:spcBef>
                <a:spcPts val="0"/>
              </a:spcBef>
              <a:spcAft>
                <a:spcPts val="0"/>
              </a:spcAft>
            </a:pPr>
            <a:r>
              <a:rPr lang="ru-RU" sz="2400" i="1" dirty="0" smtClean="0">
                <a:latin typeface="Times New Roman" panose="02020603050405020304" pitchFamily="18" charset="0"/>
                <a:cs typeface="Times New Roman" panose="02020603050405020304" pitchFamily="18" charset="0"/>
              </a:rPr>
              <a:t>Воспитательные:</a:t>
            </a:r>
            <a:endParaRPr lang="ru-RU" sz="2400" i="1" dirty="0">
              <a:latin typeface="Times New Roman" panose="02020603050405020304" pitchFamily="18" charset="0"/>
              <a:cs typeface="Times New Roman" panose="02020603050405020304" pitchFamily="18" charset="0"/>
            </a:endParaRPr>
          </a:p>
          <a:p>
            <a:pPr>
              <a:lnSpc>
                <a:spcPct val="100000"/>
              </a:lnSpc>
              <a:spcBef>
                <a:spcPts val="0"/>
              </a:spcBef>
              <a:spcAft>
                <a:spcPts val="0"/>
              </a:spcAft>
            </a:pPr>
            <a:r>
              <a:rPr lang="ru-RU" sz="2400" dirty="0">
                <a:latin typeface="Times New Roman" panose="02020603050405020304" pitchFamily="18" charset="0"/>
                <a:cs typeface="Times New Roman" panose="02020603050405020304" pitchFamily="18" charset="0"/>
              </a:rPr>
              <a:t>- воспитывать способность слушать и слышать </a:t>
            </a:r>
            <a:r>
              <a:rPr lang="ru-RU" sz="2400" dirty="0" smtClean="0">
                <a:latin typeface="Times New Roman" panose="02020603050405020304" pitchFamily="18" charset="0"/>
                <a:cs typeface="Times New Roman" panose="02020603050405020304" pitchFamily="18" charset="0"/>
              </a:rPr>
              <a:t>воспитателя;</a:t>
            </a:r>
          </a:p>
          <a:p>
            <a:pPr>
              <a:lnSpc>
                <a:spcPct val="100000"/>
              </a:lnSpc>
              <a:spcBef>
                <a:spcPts val="0"/>
              </a:spcBef>
              <a:spcAft>
                <a:spcPts val="0"/>
              </a:spcAft>
            </a:pPr>
            <a:r>
              <a:rPr lang="ru-RU" sz="2400" dirty="0" smtClean="0">
                <a:latin typeface="Times New Roman" panose="02020603050405020304" pitchFamily="18" charset="0"/>
                <a:cs typeface="Times New Roman" panose="02020603050405020304" pitchFamily="18" charset="0"/>
              </a:rPr>
              <a:t>- воспитывать умение играть </a:t>
            </a:r>
            <a:r>
              <a:rPr lang="ru-RU" sz="2400" dirty="0">
                <a:latin typeface="Times New Roman" panose="02020603050405020304" pitchFamily="18" charset="0"/>
                <a:cs typeface="Times New Roman" panose="02020603050405020304" pitchFamily="18" charset="0"/>
              </a:rPr>
              <a:t>друг с другом.</a:t>
            </a:r>
          </a:p>
        </p:txBody>
      </p:sp>
    </p:spTree>
    <p:extLst>
      <p:ext uri="{BB962C8B-B14F-4D97-AF65-F5344CB8AC3E}">
        <p14:creationId xmlns:p14="http://schemas.microsoft.com/office/powerpoint/2010/main" val="20482193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smtClean="0">
                <a:solidFill>
                  <a:schemeClr val="accent2"/>
                </a:solidFill>
              </a:rPr>
              <a:t>Этапы проектной деятельности </a:t>
            </a:r>
            <a:endParaRPr lang="ru-RU" dirty="0">
              <a:solidFill>
                <a:schemeClr val="accent2"/>
              </a:solidFill>
            </a:endParaRPr>
          </a:p>
        </p:txBody>
      </p:sp>
      <p:sp>
        <p:nvSpPr>
          <p:cNvPr id="3" name="Объект 2"/>
          <p:cNvSpPr>
            <a:spLocks noGrp="1"/>
          </p:cNvSpPr>
          <p:nvPr>
            <p:ph idx="1"/>
          </p:nvPr>
        </p:nvSpPr>
        <p:spPr/>
        <p:txBody>
          <a:bodyPr>
            <a:normAutofit/>
          </a:bodyPr>
          <a:lstStyle/>
          <a:p>
            <a:r>
              <a:rPr lang="ru-RU" sz="2800" dirty="0" smtClean="0">
                <a:latin typeface="Times New Roman" panose="02020603050405020304" pitchFamily="18" charset="0"/>
                <a:cs typeface="Times New Roman" panose="02020603050405020304" pitchFamily="18" charset="0"/>
              </a:rPr>
              <a:t>1 этап – информационно-аналитическое обеспечение проекта, методическое обеспечение проекта.</a:t>
            </a:r>
          </a:p>
          <a:p>
            <a:r>
              <a:rPr lang="ru-RU" sz="2800" dirty="0" smtClean="0">
                <a:latin typeface="Times New Roman" panose="02020603050405020304" pitchFamily="18" charset="0"/>
                <a:cs typeface="Times New Roman" panose="02020603050405020304" pitchFamily="18" charset="0"/>
              </a:rPr>
              <a:t>2 этап – практический:</a:t>
            </a:r>
          </a:p>
          <a:p>
            <a:r>
              <a:rPr lang="ru-RU" sz="2800" dirty="0" smtClean="0">
                <a:latin typeface="Times New Roman" panose="02020603050405020304" pitchFamily="18" charset="0"/>
                <a:cs typeface="Times New Roman" panose="02020603050405020304" pitchFamily="18" charset="0"/>
              </a:rPr>
              <a:t>1. Работа с детьми.</a:t>
            </a:r>
          </a:p>
          <a:p>
            <a:r>
              <a:rPr lang="ru-RU" sz="2800" dirty="0" smtClean="0">
                <a:latin typeface="Times New Roman" panose="02020603050405020304" pitchFamily="18" charset="0"/>
                <a:cs typeface="Times New Roman" panose="02020603050405020304" pitchFamily="18" charset="0"/>
              </a:rPr>
              <a:t>2. Работа с родителями.</a:t>
            </a:r>
          </a:p>
          <a:p>
            <a:r>
              <a:rPr lang="ru-RU" sz="2800" dirty="0" smtClean="0">
                <a:latin typeface="Times New Roman" panose="02020603050405020304" pitchFamily="18" charset="0"/>
                <a:cs typeface="Times New Roman" panose="02020603050405020304" pitchFamily="18" charset="0"/>
              </a:rPr>
              <a:t>3 этап – подготовка к презентации и презентация проекта.</a:t>
            </a:r>
            <a:endParaRPr lang="ru-RU"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559344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86362" y="0"/>
            <a:ext cx="5969317" cy="785813"/>
          </a:xfrm>
        </p:spPr>
        <p:txBody>
          <a:bodyPr/>
          <a:lstStyle/>
          <a:p>
            <a:pPr algn="ctr"/>
            <a:r>
              <a:rPr lang="ru-RU" dirty="0" smtClean="0">
                <a:solidFill>
                  <a:schemeClr val="accent2"/>
                </a:solidFill>
              </a:rPr>
              <a:t>«Красная неделя»</a:t>
            </a:r>
            <a:endParaRPr lang="ru-RU" dirty="0">
              <a:solidFill>
                <a:schemeClr val="accent2"/>
              </a:solidFill>
            </a:endParaRP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1285" y="0"/>
            <a:ext cx="4529136" cy="6217180"/>
          </a:xfr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0684" y="782383"/>
            <a:ext cx="3938587" cy="5318380"/>
          </a:xfrm>
          <a:prstGeom prst="rect">
            <a:avLst/>
          </a:prstGeom>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49534" y="918369"/>
            <a:ext cx="3537704" cy="4979479"/>
          </a:xfrm>
          <a:prstGeom prst="rect">
            <a:avLst/>
          </a:prstGeom>
        </p:spPr>
      </p:pic>
      <p:sp>
        <p:nvSpPr>
          <p:cNvPr id="3" name="TextBox 2"/>
          <p:cNvSpPr txBox="1"/>
          <p:nvPr/>
        </p:nvSpPr>
        <p:spPr>
          <a:xfrm>
            <a:off x="2496602" y="6349736"/>
            <a:ext cx="8286750" cy="369332"/>
          </a:xfrm>
          <a:prstGeom prst="rect">
            <a:avLst/>
          </a:prstGeom>
          <a:noFill/>
        </p:spPr>
        <p:txBody>
          <a:bodyPr wrap="square" rtlCol="0">
            <a:spAutoFit/>
          </a:bodyPr>
          <a:lstStyle/>
          <a:p>
            <a:r>
              <a:rPr lang="ru-RU" b="1" dirty="0" smtClean="0">
                <a:latin typeface="Times New Roman" panose="02020603050405020304" pitchFamily="18" charset="0"/>
                <a:cs typeface="Times New Roman" panose="02020603050405020304" pitchFamily="18" charset="0"/>
              </a:rPr>
              <a:t>Просмотр развивающего мультфильма на тему: «Красный цвет»</a:t>
            </a:r>
            <a:endParaRPr lang="ru-RU"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97367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6643688" cy="4982766"/>
          </a:xfrm>
        </p:spPr>
      </p:pic>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3623" y="2328862"/>
            <a:ext cx="6038851" cy="4529138"/>
          </a:xfrm>
          <a:prstGeom prst="rect">
            <a:avLst/>
          </a:prstGeom>
        </p:spPr>
      </p:pic>
      <p:sp>
        <p:nvSpPr>
          <p:cNvPr id="3" name="TextBox 2"/>
          <p:cNvSpPr txBox="1"/>
          <p:nvPr/>
        </p:nvSpPr>
        <p:spPr>
          <a:xfrm>
            <a:off x="7002781" y="1011981"/>
            <a:ext cx="4800600" cy="646331"/>
          </a:xfrm>
          <a:prstGeom prst="rect">
            <a:avLst/>
          </a:prstGeom>
          <a:noFill/>
        </p:spPr>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Игровое упражнение </a:t>
            </a:r>
          </a:p>
          <a:p>
            <a:pPr algn="ctr"/>
            <a:r>
              <a:rPr lang="ru-RU" b="1" dirty="0" smtClean="0">
                <a:latin typeface="Times New Roman" panose="02020603050405020304" pitchFamily="18" charset="0"/>
                <a:cs typeface="Times New Roman" panose="02020603050405020304" pitchFamily="18" charset="0"/>
              </a:rPr>
              <a:t>«Сбей красные кегли»</a:t>
            </a:r>
            <a:endParaRPr lang="ru-RU"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1260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737360"/>
            <a:ext cx="6339417" cy="5129213"/>
          </a:xfrm>
        </p:spPr>
      </p:pic>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6449" y="0"/>
            <a:ext cx="6305551" cy="4729163"/>
          </a:xfrm>
          <a:prstGeom prst="rect">
            <a:avLst/>
          </a:prstGeom>
        </p:spPr>
      </p:pic>
      <p:sp>
        <p:nvSpPr>
          <p:cNvPr id="3" name="TextBox 2"/>
          <p:cNvSpPr txBox="1"/>
          <p:nvPr/>
        </p:nvSpPr>
        <p:spPr>
          <a:xfrm>
            <a:off x="1228724" y="642649"/>
            <a:ext cx="4657725" cy="646331"/>
          </a:xfrm>
          <a:prstGeom prst="rect">
            <a:avLst/>
          </a:prstGeom>
          <a:noFill/>
        </p:spPr>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Конструирование </a:t>
            </a:r>
          </a:p>
          <a:p>
            <a:pPr algn="ctr"/>
            <a:r>
              <a:rPr lang="ru-RU" b="1" dirty="0" smtClean="0">
                <a:latin typeface="Times New Roman" panose="02020603050405020304" pitchFamily="18" charset="0"/>
                <a:cs typeface="Times New Roman" panose="02020603050405020304" pitchFamily="18" charset="0"/>
              </a:rPr>
              <a:t>«Красная башня»</a:t>
            </a:r>
            <a:endParaRPr lang="ru-RU"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7542808"/>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6186488" cy="4639867"/>
          </a:xfrm>
        </p:spPr>
      </p:pic>
      <p:pic>
        <p:nvPicPr>
          <p:cNvPr id="6" name="Рисунок 5"/>
          <p:cNvPicPr>
            <a:picLocks noChangeAspect="1"/>
          </p:cNvPicPr>
          <p:nvPr/>
        </p:nvPicPr>
        <p:blipFill rotWithShape="1">
          <a:blip r:embed="rId3">
            <a:extLst>
              <a:ext uri="{28A0092B-C50C-407E-A947-70E740481C1C}">
                <a14:useLocalDpi xmlns:a14="http://schemas.microsoft.com/office/drawing/2010/main" val="0"/>
              </a:ext>
            </a:extLst>
          </a:blip>
          <a:srcRect l="13240"/>
          <a:stretch/>
        </p:blipFill>
        <p:spPr>
          <a:xfrm>
            <a:off x="6315075" y="1588325"/>
            <a:ext cx="6095999" cy="5269676"/>
          </a:xfrm>
          <a:prstGeom prst="rect">
            <a:avLst/>
          </a:prstGeom>
        </p:spPr>
      </p:pic>
      <p:sp>
        <p:nvSpPr>
          <p:cNvPr id="3" name="TextBox 2"/>
          <p:cNvSpPr txBox="1"/>
          <p:nvPr/>
        </p:nvSpPr>
        <p:spPr>
          <a:xfrm>
            <a:off x="400050" y="5229225"/>
            <a:ext cx="5557838" cy="646331"/>
          </a:xfrm>
          <a:prstGeom prst="rect">
            <a:avLst/>
          </a:prstGeom>
          <a:noFill/>
        </p:spPr>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Дидактическая игра </a:t>
            </a:r>
          </a:p>
          <a:p>
            <a:pPr algn="ctr"/>
            <a:r>
              <a:rPr lang="ru-RU" b="1" dirty="0" smtClean="0">
                <a:latin typeface="Times New Roman" panose="02020603050405020304" pitchFamily="18" charset="0"/>
                <a:cs typeface="Times New Roman" panose="02020603050405020304" pitchFamily="18" charset="0"/>
              </a:rPr>
              <a:t>«</a:t>
            </a:r>
            <a:r>
              <a:rPr lang="ru-RU" b="1" dirty="0" smtClean="0">
                <a:latin typeface="Times New Roman" panose="02020603050405020304" pitchFamily="18" charset="0"/>
                <a:cs typeface="Times New Roman" panose="02020603050405020304" pitchFamily="18" charset="0"/>
              </a:rPr>
              <a:t>Мозаика</a:t>
            </a:r>
            <a:r>
              <a:rPr lang="ru-RU" b="1" dirty="0" smtClean="0">
                <a:latin typeface="Times New Roman" panose="02020603050405020304" pitchFamily="18" charset="0"/>
                <a:cs typeface="Times New Roman" panose="02020603050405020304" pitchFamily="18" charset="0"/>
              </a:rPr>
              <a:t>. Выложи красным»</a:t>
            </a:r>
            <a:endParaRPr lang="ru-RU"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6908739"/>
      </p:ext>
    </p:extLst>
  </p:cSld>
  <p:clrMapOvr>
    <a:masterClrMapping/>
  </p:clrMapOvr>
  <p:transition spd="slow">
    <p:wipe/>
  </p:transition>
  <p:timing>
    <p:tnLst>
      <p:par>
        <p:cTn id="1" dur="indefinite" restart="never" nodeType="tmRoot"/>
      </p:par>
    </p:tnLst>
  </p:timing>
</p:sld>
</file>

<file path=ppt/theme/theme1.xml><?xml version="1.0" encoding="utf-8"?>
<a:theme xmlns:a="http://schemas.openxmlformats.org/drawingml/2006/main" name="Ретро">
  <a:themeElements>
    <a:clrScheme name="Ретро">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Ретро">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Ретро">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docProps/app.xml><?xml version="1.0" encoding="utf-8"?>
<Properties xmlns="http://schemas.openxmlformats.org/officeDocument/2006/extended-properties" xmlns:vt="http://schemas.openxmlformats.org/officeDocument/2006/docPropsVTypes">
  <Template>Retrospect</Template>
  <TotalTime>270</TotalTime>
  <Words>513</Words>
  <Application>Microsoft Office PowerPoint</Application>
  <PresentationFormat>Широкоэкранный</PresentationFormat>
  <Paragraphs>72</Paragraphs>
  <Slides>29</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29</vt:i4>
      </vt:variant>
    </vt:vector>
  </HeadingPairs>
  <TitlesOfParts>
    <vt:vector size="33" baseType="lpstr">
      <vt:lpstr>Calibri</vt:lpstr>
      <vt:lpstr>Calibri Light</vt:lpstr>
      <vt:lpstr>Times New Roman</vt:lpstr>
      <vt:lpstr>Ретро</vt:lpstr>
      <vt:lpstr>Структурное подразделение «Детский сад №2 «Улыбка» комбинированного вида» МБДОУ «Детский сад «Радуга» комбинированного вида» Рузаевского муниципального района</vt:lpstr>
      <vt:lpstr>Презентация PowerPoint</vt:lpstr>
      <vt:lpstr>Актуальность проекта</vt:lpstr>
      <vt:lpstr>Презентация PowerPoint</vt:lpstr>
      <vt:lpstr>Этапы проектной деятельности </vt:lpstr>
      <vt:lpstr>«Красная неделя»</vt:lpstr>
      <vt:lpstr>Презентация PowerPoint</vt:lpstr>
      <vt:lpstr>Презентация PowerPoint</vt:lpstr>
      <vt:lpstr>Презентация PowerPoint</vt:lpstr>
      <vt:lpstr>Презентация PowerPoint</vt:lpstr>
      <vt:lpstr>Презентация PowerPoint</vt:lpstr>
      <vt:lpstr> «Желтая неделя»</vt:lpstr>
      <vt:lpstr>Презентация PowerPoint</vt:lpstr>
      <vt:lpstr>Презентация PowerPoint</vt:lpstr>
      <vt:lpstr>Презентация PowerPoint</vt:lpstr>
      <vt:lpstr>Презентация PowerPoint</vt:lpstr>
      <vt:lpstr>«Синяя неделя»</vt:lpstr>
      <vt:lpstr>Презентация PowerPoint</vt:lpstr>
      <vt:lpstr>Презентация PowerPoint</vt:lpstr>
      <vt:lpstr>«Зеленая неделя»</vt:lpstr>
      <vt:lpstr>Презентация PowerPoint</vt:lpstr>
      <vt:lpstr>Презентация PowerPoint</vt:lpstr>
      <vt:lpstr>«Разноцветная неделя»</vt:lpstr>
      <vt:lpstr>Презентация PowerPoint</vt:lpstr>
      <vt:lpstr>Презентация PowerPoint</vt:lpstr>
      <vt:lpstr>Презентация PowerPoint</vt:lpstr>
      <vt:lpstr>Презентация PowerPoint</vt:lpstr>
      <vt:lpstr>Презентация PowerPoint</vt:lpstr>
      <vt:lpstr>СПАСИБО ЗА ВНИМАНИЕ!!!</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Структурное подразделение «Детский сад №2 «Улыбка» комбинированного вида» МБДОУ «Детский сад «Радуга» комбинированного вида» Рузаевского муниципального района</dc:title>
  <dc:creator>Пользователь Windows</dc:creator>
  <cp:lastModifiedBy>admin</cp:lastModifiedBy>
  <cp:revision>15</cp:revision>
  <dcterms:created xsi:type="dcterms:W3CDTF">2022-05-26T11:10:01Z</dcterms:created>
  <dcterms:modified xsi:type="dcterms:W3CDTF">2022-06-02T09:51:05Z</dcterms:modified>
</cp:coreProperties>
</file>