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  <p:sldMasterId id="2147483980" r:id="rId2"/>
    <p:sldMasterId id="2147483992" r:id="rId3"/>
  </p:sldMasterIdLst>
  <p:notesMasterIdLst>
    <p:notesMasterId r:id="rId16"/>
  </p:notesMasterIdLst>
  <p:sldIdLst>
    <p:sldId id="257" r:id="rId4"/>
    <p:sldId id="262" r:id="rId5"/>
    <p:sldId id="256" r:id="rId6"/>
    <p:sldId id="279" r:id="rId7"/>
    <p:sldId id="293" r:id="rId8"/>
    <p:sldId id="281" r:id="rId9"/>
    <p:sldId id="286" r:id="rId10"/>
    <p:sldId id="287" r:id="rId11"/>
    <p:sldId id="288" r:id="rId12"/>
    <p:sldId id="322" r:id="rId13"/>
    <p:sldId id="317" r:id="rId14"/>
    <p:sldId id="297" r:id="rId15"/>
  </p:sldIdLst>
  <p:sldSz cx="9144000" cy="6858000" type="screen4x3"/>
  <p:notesSz cx="7105650" cy="102393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EF994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625" autoAdjust="0"/>
    <p:restoredTop sz="94652" autoAdjust="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891" y="0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501E0B3-F78A-46D7-B877-DA0EF0173B37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8100" cy="384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112" tIns="49556" rIns="99112" bIns="4955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565" y="4863703"/>
            <a:ext cx="5684520" cy="4607719"/>
          </a:xfrm>
          <a:prstGeom prst="rect">
            <a:avLst/>
          </a:prstGeom>
        </p:spPr>
        <p:txBody>
          <a:bodyPr vert="horz" lIns="99112" tIns="49556" rIns="99112" bIns="4955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5629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891" y="9725629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7703E79-1D66-49B8-95BE-70052AC80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6CF4-7C32-4E01-9DBB-C8BEBA61F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F158859-985E-4395-814A-D069C918C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36A5FD5-7438-4CE8-B081-71559403B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5B94-6834-4CB8-A375-8952F0D54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454F34-AE7C-4F4B-AEDF-AA04CBAE1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C6844-E0C9-4CF4-BBB8-AEFCF050C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ABDE8CA-3FB3-4F8B-8E2C-38A934769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D1FF-BC17-44F1-B130-338D7FDF6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C18848-45D6-4659-81B2-703812762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03BAB0-CC9D-4025-9265-14EB5A8E3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CA71CCB-66E4-4251-AB88-6785B9723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C99851-220B-418A-ADC3-68938D903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26685E4-B0EB-44E2-84DC-BF496E5A7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21F2C0-3A75-467B-9B8F-A567D2548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74A7F23-D587-443B-B963-9F589D602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1B0DD-7897-4D10-B3C6-7DE7FE3B7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7F5F24-DD7A-43B7-B694-FFE137EE9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0E8CC10-6776-418A-B7F1-D7A1638EF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0A732AB-1A52-4BC6-A751-9416DBDD5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C81A-18C3-4EC4-92D7-378917207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5DABEA-8BF4-4DD9-A35E-57D7D5636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5C42F0D-D76B-4F8F-8BD4-CD717F721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DBFAA2-4B35-4A08-9B5F-3C03615D3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0A27EBF-E237-4A63-A301-D4FC2AEF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9128B8D-6F6A-44EE-A618-E3878AE0A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8E9D638-CCD8-4DA3-A683-D8052824E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8BC2741-73C1-489C-9F78-BB84BC5CA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7BB6AD-1332-41C0-B3CC-29964AF6A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C8542-B523-4CF4-9059-42BCAF2A6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77C2299-B4F6-4248-AF84-5DADE873C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A3BEBE-E187-48CD-B2C4-0E1D0E68C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5C6499F-E6F3-4EEB-9891-1B473297D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9917F3A-0BC8-441F-B5E6-8C384801A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85CE05FF-6E6F-4576-B4DA-981BCDEEF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73" r:id="rId1"/>
    <p:sldLayoutId id="2147486592" r:id="rId2"/>
    <p:sldLayoutId id="2147486593" r:id="rId3"/>
    <p:sldLayoutId id="2147486594" r:id="rId4"/>
    <p:sldLayoutId id="2147486574" r:id="rId5"/>
    <p:sldLayoutId id="2147486595" r:id="rId6"/>
    <p:sldLayoutId id="2147486596" r:id="rId7"/>
    <p:sldLayoutId id="2147486597" r:id="rId8"/>
    <p:sldLayoutId id="2147486598" r:id="rId9"/>
    <p:sldLayoutId id="2147486599" r:id="rId10"/>
    <p:sldLayoutId id="214748660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D56FE21-B768-478D-92CB-9452A3FA3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75" r:id="rId1"/>
    <p:sldLayoutId id="2147486601" r:id="rId2"/>
    <p:sldLayoutId id="2147486602" r:id="rId3"/>
    <p:sldLayoutId id="2147486603" r:id="rId4"/>
    <p:sldLayoutId id="2147486576" r:id="rId5"/>
    <p:sldLayoutId id="2147486604" r:id="rId6"/>
    <p:sldLayoutId id="2147486605" r:id="rId7"/>
    <p:sldLayoutId id="2147486606" r:id="rId8"/>
    <p:sldLayoutId id="2147486607" r:id="rId9"/>
    <p:sldLayoutId id="2147486608" r:id="rId10"/>
    <p:sldLayoutId id="214748660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5A4AE2E1-87F4-48F3-8D08-AC6813081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77" r:id="rId1"/>
    <p:sldLayoutId id="2147486610" r:id="rId2"/>
    <p:sldLayoutId id="2147486611" r:id="rId3"/>
    <p:sldLayoutId id="2147486612" r:id="rId4"/>
    <p:sldLayoutId id="2147486578" r:id="rId5"/>
    <p:sldLayoutId id="2147486613" r:id="rId6"/>
    <p:sldLayoutId id="2147486614" r:id="rId7"/>
    <p:sldLayoutId id="2147486615" r:id="rId8"/>
    <p:sldLayoutId id="2147486616" r:id="rId9"/>
    <p:sldLayoutId id="2147486617" r:id="rId10"/>
    <p:sldLayoutId id="214748661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0%B5%D0%B5%D0%BF%D1%80%D0%B8%D1%87%D0%B0%D1%81%D1%82%D0%B8%D0%B5" TargetMode="External"/><Relationship Id="rId3" Type="http://schemas.openxmlformats.org/officeDocument/2006/relationships/hyperlink" Target="http://ru.wikipedia.org/wiki/%D0%98%D0%BC%D1%8F_%D1%81%D1%83%D1%89%D0%B5%D1%81%D1%82%D0%B2%D0%B8%D1%82%D0%B5%D0%BB%D1%8C%D0%BD%D0%BE%D0%B5" TargetMode="External"/><Relationship Id="rId7" Type="http://schemas.openxmlformats.org/officeDocument/2006/relationships/hyperlink" Target="http://ru.wikipedia.org/wiki/%D0%93%D0%BB%D0%B0%D0%B3%D0%BE%D0%BB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F%D1%80%D0%B8%D1%87%D0%B0%D1%81%D1%82%D0%B8%D0%B5_(%D0%BB%D0%B8%D0%BD%D0%B3%D0%B2%D0%B8%D1%81%D1%82%D0%B8%D0%BA%D0%B0)" TargetMode="External"/><Relationship Id="rId5" Type="http://schemas.openxmlformats.org/officeDocument/2006/relationships/hyperlink" Target="http://ru.wikipedia.org/wiki/%D0%98%D0%BC%D1%8F_%D0%BF%D1%80%D0%B8%D0%BB%D0%B0%D0%B3%D0%B0%D1%82%D0%B5%D0%BB%D1%8C%D0%BD%D0%BE%D0%B5" TargetMode="External"/><Relationship Id="rId4" Type="http://schemas.openxmlformats.org/officeDocument/2006/relationships/hyperlink" Target="http://ru.wikipedia.org/wiki/%D0%9C%D0%B5%D1%81%D1%82%D0%BE%D0%B8%D0%BC%D0%B5%D0%BD%D0%B8%D0%B5" TargetMode="External"/><Relationship Id="rId9" Type="http://schemas.openxmlformats.org/officeDocument/2006/relationships/hyperlink" Target="http://ru.wikipedia.org/wiki/%D0%A0%D0%B5%D0%B7%D1%8E%D0%BC%D0%B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Шаблон презентации &quot;Сакура&quot; - Шаблоны презентаций - иное - Каталог файлов -  По школьным ступень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24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765175"/>
            <a:ext cx="7773988" cy="5521345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009900"/>
                </a:solidFill>
              </a:rPr>
              <a:t/>
            </a:r>
            <a:br>
              <a:rPr lang="ru-RU" altLang="ru-RU" dirty="0" smtClean="0">
                <a:solidFill>
                  <a:srgbClr val="009900"/>
                </a:solidFill>
              </a:rPr>
            </a:br>
            <a:r>
              <a:rPr lang="ru-RU" altLang="ru-RU" dirty="0" smtClean="0">
                <a:solidFill>
                  <a:srgbClr val="009900"/>
                </a:solidFill>
              </a:rPr>
              <a:t/>
            </a:r>
            <a:br>
              <a:rPr lang="ru-RU" altLang="ru-RU" dirty="0" smtClean="0">
                <a:solidFill>
                  <a:srgbClr val="009900"/>
                </a:solidFill>
              </a:rPr>
            </a:b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«Нетрадиционные формы работы по развитию речи детей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старшего дошкольного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возраста»</a:t>
            </a:r>
            <a:r>
              <a:rPr lang="en-US" altLang="ru-RU" dirty="0" smtClean="0">
                <a:solidFill>
                  <a:srgbClr val="009900"/>
                </a:solidFill>
              </a:rPr>
              <a:t/>
            </a:r>
            <a:br>
              <a:rPr lang="en-US" altLang="ru-RU" dirty="0" smtClean="0">
                <a:solidFill>
                  <a:srgbClr val="009900"/>
                </a:solidFill>
              </a:rPr>
            </a:br>
            <a:r>
              <a:rPr lang="ru-RU" altLang="ru-RU" dirty="0" smtClean="0">
                <a:solidFill>
                  <a:srgbClr val="009900"/>
                </a:solidFill>
              </a:rPr>
              <a:t> </a:t>
            </a:r>
            <a:r>
              <a:rPr lang="en-US" altLang="ru-RU" dirty="0" smtClean="0">
                <a:solidFill>
                  <a:srgbClr val="009900"/>
                </a:solidFill>
              </a:rPr>
              <a:t/>
            </a:r>
            <a:br>
              <a:rPr lang="en-US" altLang="ru-RU" dirty="0" smtClean="0">
                <a:solidFill>
                  <a:srgbClr val="009900"/>
                </a:solidFill>
              </a:rPr>
            </a:br>
            <a:r>
              <a:rPr lang="ru-RU" altLang="ru-RU" sz="14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</a:t>
            </a:r>
            <a:r>
              <a:rPr lang="ru-RU" altLang="ru-RU" sz="1400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altLang="ru-RU" sz="1400" dirty="0" smtClean="0">
                <a:solidFill>
                  <a:schemeClr val="accent2">
                    <a:lumMod val="75000"/>
                  </a:schemeClr>
                </a:solidFill>
              </a:rPr>
              <a:t>Подготовила: </a:t>
            </a:r>
            <a:r>
              <a:rPr lang="ru-RU" altLang="ru-RU" sz="1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altLang="ru-RU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altLang="ru-RU" sz="14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</a:t>
            </a:r>
            <a:r>
              <a:rPr lang="ru-RU" alt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Субботкина</a:t>
            </a:r>
            <a:r>
              <a:rPr lang="ru-RU" altLang="ru-RU" sz="1400" dirty="0" smtClean="0">
                <a:solidFill>
                  <a:schemeClr val="accent2">
                    <a:lumMod val="75000"/>
                  </a:schemeClr>
                </a:solidFill>
              </a:rPr>
              <a:t> О.А., воспитатель высшей квалификационной категории</a:t>
            </a:r>
            <a:r>
              <a:rPr lang="en-US" altLang="ru-RU" sz="2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ru-RU" sz="2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altLang="ru-RU" sz="2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alt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altLang="ru-RU" sz="1400" dirty="0" smtClean="0">
                <a:solidFill>
                  <a:schemeClr val="accent2">
                    <a:lumMod val="75000"/>
                  </a:schemeClr>
                </a:solidFill>
              </a:rPr>
              <a:t>Саранск, 2021 </a:t>
            </a:r>
            <a:r>
              <a:rPr lang="ru-RU" altLang="ru-RU" sz="1400" dirty="0" smtClean="0">
                <a:solidFill>
                  <a:schemeClr val="accent2">
                    <a:lumMod val="75000"/>
                  </a:schemeClr>
                </a:solidFill>
              </a:rPr>
              <a:t>г.</a:t>
            </a:r>
            <a:r>
              <a:rPr lang="en-US" alt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alt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 презентации &quot;Сакура&quot; - Шаблоны презентаций - иное - Каталог файлов -  По школьным ступень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4210" name="Rectangle 4"/>
          <p:cNvSpPr>
            <a:spLocks noChangeArrowheads="1"/>
          </p:cNvSpPr>
          <p:nvPr/>
        </p:nvSpPr>
        <p:spPr bwMode="auto">
          <a:xfrm>
            <a:off x="395288" y="571480"/>
            <a:ext cx="85693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Метод фокальных объектов (МФО) </a:t>
            </a:r>
            <a:r>
              <a:rPr lang="ru-RU" altLang="ru-RU" sz="2800" b="1" dirty="0">
                <a:latin typeface="Calibri" pitchFamily="34" charset="0"/>
              </a:rPr>
              <a:t>– </a:t>
            </a:r>
            <a:r>
              <a:rPr lang="ru-RU" altLang="ru-RU" sz="2800" dirty="0">
                <a:latin typeface="Calibri" pitchFamily="34" charset="0"/>
              </a:rPr>
              <a:t>перенесение свойств одного объекта или нескольких на другой.</a:t>
            </a:r>
          </a:p>
          <a:p>
            <a:r>
              <a:rPr lang="ru-RU" altLang="ru-RU" sz="2800" dirty="0">
                <a:latin typeface="Calibri" pitchFamily="34" charset="0"/>
              </a:rPr>
              <a:t>Например, мяч. Какой он? Смеющийся, летающий, вкусный; рассказывающий на ночь сказки . . .</a:t>
            </a:r>
          </a:p>
          <a:p>
            <a:r>
              <a:rPr lang="ru-RU" altLang="ru-RU" sz="2800" dirty="0">
                <a:latin typeface="Calibri" pitchFamily="34" charset="0"/>
              </a:rPr>
              <a:t>Этот метод позволяет не только развивать воображение, речь, фантазию, но и управлять своим мышлением. Пользуясь методом МФО можно придумать фантастическое животное, придумать ему название, кто его родители, где он будет жить и чем питаться, или предложить картинки “забавные животные”, “пиктограммы”, назвать их и сделать презентацию.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 презентации &quot;Сакура&quot; - Шаблоны презентаций - иное - Каталог файлов -  По школьным ступень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5234" name="Rectangle 3"/>
          <p:cNvSpPr>
            <a:spLocks noGrp="1"/>
          </p:cNvSpPr>
          <p:nvPr>
            <p:ph type="body" idx="4294967295"/>
          </p:nvPr>
        </p:nvSpPr>
        <p:spPr>
          <a:xfrm>
            <a:off x="714348" y="1071546"/>
            <a:ext cx="7515252" cy="505461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dirty="0" smtClean="0"/>
              <a:t>    </a:t>
            </a:r>
            <a:r>
              <a:rPr lang="ru-RU" altLang="ru-RU" sz="3600" dirty="0" smtClean="0"/>
              <a:t>Например “</a:t>
            </a:r>
            <a:r>
              <a:rPr lang="ru-RU" altLang="ru-RU" sz="3600" dirty="0" err="1" smtClean="0"/>
              <a:t>Левообезьян</a:t>
            </a:r>
            <a:r>
              <a:rPr lang="ru-RU" altLang="ru-RU" sz="3600" dirty="0" smtClean="0"/>
              <a:t>”. Его родители: лев и обезьянка. Живет в жарких странах. Очень быстро бегает по земле и ловко лазает по деревьям. Может быстро убежать от врагов и достать фрукты с высокого дерева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 презентации &quot;Сакура&quot; - Шаблоны презентаций - иное - Каталог файлов -  По школьным ступень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2500307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Спасибо за внимание!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Шаблон презентации &quot;Сакура&quot; - Шаблоны презентаций - иное - Каталог файлов -  По школьным ступень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57166"/>
            <a:ext cx="8435975" cy="1214445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Современные методы</a:t>
            </a:r>
          </a:p>
        </p:txBody>
      </p:sp>
      <p:grpSp>
        <p:nvGrpSpPr>
          <p:cNvPr id="65539" name="Diagram 8"/>
          <p:cNvGrpSpPr>
            <a:grpSpLocks/>
          </p:cNvGrpSpPr>
          <p:nvPr/>
        </p:nvGrpSpPr>
        <p:grpSpPr bwMode="auto">
          <a:xfrm>
            <a:off x="755576" y="2132856"/>
            <a:ext cx="7039735" cy="3366776"/>
            <a:chOff x="453" y="1312"/>
            <a:chExt cx="2197" cy="1988"/>
          </a:xfrm>
        </p:grpSpPr>
        <p:sp>
          <p:nvSpPr>
            <p:cNvPr id="65543" name="_s89103"/>
            <p:cNvSpPr>
              <a:spLocks noChangeShapeType="1"/>
            </p:cNvSpPr>
            <p:nvPr/>
          </p:nvSpPr>
          <p:spPr bwMode="auto">
            <a:xfrm flipH="1">
              <a:off x="1014" y="2669"/>
              <a:ext cx="264" cy="15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ru-RU"/>
            </a:p>
          </p:txBody>
        </p:sp>
        <p:sp>
          <p:nvSpPr>
            <p:cNvPr id="65544" name="_s89102"/>
            <p:cNvSpPr>
              <a:spLocks noChangeArrowheads="1"/>
            </p:cNvSpPr>
            <p:nvPr/>
          </p:nvSpPr>
          <p:spPr bwMode="auto">
            <a:xfrm>
              <a:off x="453" y="2670"/>
              <a:ext cx="672" cy="60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/>
              <a:r>
                <a:rPr lang="ru-RU" altLang="ru-RU" sz="16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ТРИЗ</a:t>
              </a:r>
              <a:endParaRPr lang="ru-RU" altLang="ru-RU" sz="1600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5545" name="_s89101"/>
            <p:cNvSpPr>
              <a:spLocks noChangeShapeType="1"/>
            </p:cNvSpPr>
            <p:nvPr/>
          </p:nvSpPr>
          <p:spPr bwMode="auto">
            <a:xfrm>
              <a:off x="1798" y="2669"/>
              <a:ext cx="263" cy="15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ru-RU"/>
            </a:p>
          </p:txBody>
        </p:sp>
        <p:sp>
          <p:nvSpPr>
            <p:cNvPr id="65546" name="_s89100"/>
            <p:cNvSpPr>
              <a:spLocks noChangeArrowheads="1"/>
            </p:cNvSpPr>
            <p:nvPr/>
          </p:nvSpPr>
          <p:spPr bwMode="auto">
            <a:xfrm>
              <a:off x="1976" y="2697"/>
              <a:ext cx="674" cy="60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/>
              <a:r>
                <a:rPr lang="ru-RU" altLang="ru-RU" sz="1600" b="1" dirty="0" err="1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Синквейн</a:t>
              </a:r>
              <a:r>
                <a:rPr lang="ru-RU" altLang="ru-RU" sz="1600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endParaRPr lang="ru-RU" altLang="ru-RU" sz="1600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5547" name="_s89099"/>
            <p:cNvSpPr>
              <a:spLocks noChangeShapeType="1"/>
            </p:cNvSpPr>
            <p:nvPr/>
          </p:nvSpPr>
          <p:spPr bwMode="auto">
            <a:xfrm flipH="1" flipV="1">
              <a:off x="1192" y="1848"/>
              <a:ext cx="268" cy="38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ru-RU"/>
            </a:p>
          </p:txBody>
        </p:sp>
        <p:sp>
          <p:nvSpPr>
            <p:cNvPr id="65548" name="_s89098"/>
            <p:cNvSpPr>
              <a:spLocks noChangeArrowheads="1"/>
            </p:cNvSpPr>
            <p:nvPr/>
          </p:nvSpPr>
          <p:spPr bwMode="auto">
            <a:xfrm>
              <a:off x="679" y="1312"/>
              <a:ext cx="691" cy="60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/>
              <a:r>
                <a:rPr lang="ru-RU" altLang="ru-RU" sz="16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Мнемотехника</a:t>
              </a:r>
              <a:endParaRPr lang="ru-RU" altLang="ru-RU" sz="1600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5549" name="_s89097"/>
            <p:cNvSpPr>
              <a:spLocks noChangeArrowheads="1"/>
            </p:cNvSpPr>
            <p:nvPr/>
          </p:nvSpPr>
          <p:spPr bwMode="auto">
            <a:xfrm>
              <a:off x="1237" y="2218"/>
              <a:ext cx="669" cy="603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/>
              <a:r>
                <a:rPr lang="ru-RU" altLang="ru-RU" sz="16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Современные методы</a:t>
              </a:r>
              <a:endParaRPr lang="ru-RU" altLang="ru-RU" sz="1600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1" name="Овал 10"/>
          <p:cNvSpPr/>
          <p:nvPr/>
        </p:nvSpPr>
        <p:spPr>
          <a:xfrm>
            <a:off x="5292080" y="2132856"/>
            <a:ext cx="2286000" cy="1000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541" name="TextBox 11"/>
          <p:cNvSpPr txBox="1">
            <a:spLocks noChangeArrowheads="1"/>
          </p:cNvSpPr>
          <p:nvPr/>
        </p:nvSpPr>
        <p:spPr bwMode="auto">
          <a:xfrm>
            <a:off x="5220072" y="2132856"/>
            <a:ext cx="24288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/>
              <a:t>Сопряженная, артикуляционная и дыхательные гимнастики</a:t>
            </a:r>
            <a:endParaRPr lang="ru-RU" sz="1400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4860032" y="3068960"/>
            <a:ext cx="1000125" cy="64293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Шаблон презентации &quot;Сакура&quot; - Шаблоны презентаций - иное - Каталог файлов -  По школьным ступень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6802" name="Picture 3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87624" y="620688"/>
            <a:ext cx="6929486" cy="2640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198563" y="3429000"/>
            <a:ext cx="6840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altLang="ru-RU" sz="2800" dirty="0">
                <a:solidFill>
                  <a:prstClr val="black"/>
                </a:solidFill>
                <a:latin typeface="Times New Roman" pitchFamily="18" charset="0"/>
              </a:rPr>
              <a:t>«Кто ясно мыслит – тот ясно излагает»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7673" y="4143380"/>
            <a:ext cx="2452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eaLnBrk="0" hangingPunct="0">
              <a:spcBef>
                <a:spcPct val="20000"/>
              </a:spcBef>
              <a:defRPr/>
            </a:pPr>
            <a:r>
              <a:rPr lang="ru-RU" altLang="ru-RU" sz="2000" dirty="0">
                <a:solidFill>
                  <a:prstClr val="black"/>
                </a:solidFill>
                <a:latin typeface="Calibri"/>
              </a:rPr>
              <a:t>Античная поговорка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 презентации &quot;Сакура&quot; - Шаблоны презентаций - иное - Каталог файлов -  По школьным ступень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625" y="214313"/>
            <a:ext cx="8286750" cy="590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8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Синквейн</a:t>
            </a:r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 – нерифмованное стихотворение из </a:t>
            </a:r>
            <a:r>
              <a:rPr lang="ru-RU" altLang="ru-RU" sz="28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5</a:t>
            </a:r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 строк, составленное по  определенным правилам</a:t>
            </a:r>
            <a:r>
              <a:rPr lang="ru-RU" altLang="ru-RU" sz="28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:</a:t>
            </a:r>
          </a:p>
          <a:p>
            <a:pPr algn="ctr">
              <a:defRPr/>
            </a:pPr>
            <a:endParaRPr lang="ru-RU" altLang="ru-RU" sz="28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endParaRPr lang="ru-RU" altLang="ru-RU" sz="1000" b="1" dirty="0">
              <a:solidFill>
                <a:srgbClr val="632523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ru-RU" altLang="ru-RU" b="1" dirty="0">
                <a:solidFill>
                  <a:srgbClr val="632523"/>
                </a:solidFill>
                <a:latin typeface="Calibri" pitchFamily="34" charset="0"/>
                <a:cs typeface="Arial" pitchFamily="34" charset="0"/>
              </a:rPr>
              <a:t>1 строка 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-  </a:t>
            </a:r>
            <a:r>
              <a:rPr lang="ru-RU" altLang="ru-RU" dirty="0">
                <a:solidFill>
                  <a:srgbClr val="10253F"/>
                </a:solidFill>
                <a:latin typeface="+mj-lt"/>
                <a:cs typeface="Arial" pitchFamily="34" charset="0"/>
              </a:rPr>
              <a:t>тема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 - называется </a:t>
            </a:r>
            <a:r>
              <a:rPr lang="ru-RU" altLang="ru-RU" dirty="0">
                <a:solidFill>
                  <a:srgbClr val="10253F"/>
                </a:solidFill>
                <a:latin typeface="+mj-lt"/>
                <a:cs typeface="Arial" pitchFamily="34" charset="0"/>
              </a:rPr>
              <a:t>одним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 словом,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 обычно </a:t>
            </a:r>
            <a:r>
              <a:rPr lang="ru-RU" kern="0" dirty="0">
                <a:solidFill>
                  <a:schemeClr val="accent2">
                    <a:lumMod val="75000"/>
                  </a:schemeClr>
                </a:solidFill>
                <a:latin typeface="+mj-lt"/>
                <a:hlinkClick r:id="rId3" tooltip="Имя существительное"/>
              </a:rPr>
              <a:t>существительное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 или </a:t>
            </a:r>
            <a:r>
              <a:rPr lang="ru-RU" kern="0" dirty="0">
                <a:solidFill>
                  <a:srgbClr val="003300"/>
                </a:solidFill>
                <a:latin typeface="+mj-lt"/>
                <a:hlinkClick r:id="rId4" tooltip="Местоимение"/>
              </a:rPr>
              <a:t>местоимение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), которое обозначает объект или предмет, о котором пойдет речь.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ru-RU" altLang="ru-RU" b="1" dirty="0">
                <a:solidFill>
                  <a:srgbClr val="632523"/>
                </a:solidFill>
                <a:latin typeface="+mj-lt"/>
                <a:cs typeface="Arial" pitchFamily="34" charset="0"/>
              </a:rPr>
              <a:t>2 строка 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-  это </a:t>
            </a:r>
            <a:r>
              <a:rPr lang="ru-RU" altLang="ru-RU" dirty="0">
                <a:solidFill>
                  <a:srgbClr val="10253F"/>
                </a:solidFill>
                <a:latin typeface="+mj-lt"/>
                <a:cs typeface="Arial" pitchFamily="34" charset="0"/>
              </a:rPr>
              <a:t>описание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 темы - в </a:t>
            </a:r>
            <a:r>
              <a:rPr lang="ru-RU" altLang="ru-RU" dirty="0">
                <a:solidFill>
                  <a:srgbClr val="10253F"/>
                </a:solidFill>
                <a:latin typeface="+mj-lt"/>
                <a:cs typeface="Arial" pitchFamily="34" charset="0"/>
              </a:rPr>
              <a:t>двух 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словах,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 чаще всего </a:t>
            </a:r>
            <a:r>
              <a:rPr lang="ru-RU" kern="0" dirty="0">
                <a:solidFill>
                  <a:srgbClr val="003300"/>
                </a:solidFill>
                <a:latin typeface="+mj-lt"/>
                <a:hlinkClick r:id="rId5" tooltip="Имя прилагательное"/>
              </a:rPr>
              <a:t>прилагательные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 или </a:t>
            </a:r>
            <a:r>
              <a:rPr lang="ru-RU" kern="0" dirty="0">
                <a:solidFill>
                  <a:srgbClr val="003300"/>
                </a:solidFill>
                <a:latin typeface="+mj-lt"/>
                <a:hlinkClick r:id="rId6" tooltip="Причастие (лингвистика)"/>
              </a:rPr>
              <a:t>причастия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), они дают </a:t>
            </a:r>
            <a:r>
              <a:rPr lang="ru-RU" i="1" kern="0" dirty="0">
                <a:solidFill>
                  <a:srgbClr val="003300"/>
                </a:solidFill>
                <a:latin typeface="+mj-lt"/>
              </a:rPr>
              <a:t>описание признаков и свойств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 выбранного в синквейне предмета или объекта.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altLang="ru-RU" b="1" dirty="0">
                <a:solidFill>
                  <a:srgbClr val="632523"/>
                </a:solidFill>
                <a:latin typeface="+mj-lt"/>
                <a:cs typeface="Arial" pitchFamily="34" charset="0"/>
              </a:rPr>
              <a:t>3 строка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 – это </a:t>
            </a:r>
            <a:r>
              <a:rPr lang="ru-RU" altLang="ru-RU" dirty="0">
                <a:solidFill>
                  <a:srgbClr val="10253F"/>
                </a:solidFill>
                <a:latin typeface="+mj-lt"/>
                <a:cs typeface="Arial" pitchFamily="34" charset="0"/>
              </a:rPr>
              <a:t>действия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 - в </a:t>
            </a:r>
            <a:r>
              <a:rPr lang="ru-RU" altLang="ru-RU" dirty="0">
                <a:solidFill>
                  <a:srgbClr val="10253F"/>
                </a:solidFill>
                <a:latin typeface="+mj-lt"/>
                <a:cs typeface="Arial" pitchFamily="34" charset="0"/>
              </a:rPr>
              <a:t>трёх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 словах,</a:t>
            </a:r>
            <a:r>
              <a:rPr lang="ru-RU" kern="0" dirty="0">
                <a:solidFill>
                  <a:srgbClr val="003300"/>
                </a:solidFill>
                <a:latin typeface="+mj-lt"/>
                <a:hlinkClick r:id="rId7" tooltip="Глагол"/>
              </a:rPr>
              <a:t> глаголами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 или </a:t>
            </a:r>
            <a:r>
              <a:rPr lang="ru-RU" kern="0" dirty="0">
                <a:solidFill>
                  <a:srgbClr val="003300"/>
                </a:solidFill>
                <a:latin typeface="+mj-lt"/>
                <a:hlinkClick r:id="rId8" tooltip="Деепричастие"/>
              </a:rPr>
              <a:t>деепричастиями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, описывающими </a:t>
            </a:r>
            <a:r>
              <a:rPr lang="ru-RU" i="1" kern="0" dirty="0">
                <a:solidFill>
                  <a:srgbClr val="003300"/>
                </a:solidFill>
                <a:latin typeface="+mj-lt"/>
              </a:rPr>
              <a:t>характерные действия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 объекта.</a:t>
            </a:r>
            <a:endParaRPr lang="ru-RU" altLang="ru-RU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ru-RU" altLang="ru-RU" b="1" dirty="0">
                <a:solidFill>
                  <a:srgbClr val="632523"/>
                </a:solidFill>
                <a:latin typeface="+mj-lt"/>
                <a:cs typeface="Arial" pitchFamily="34" charset="0"/>
              </a:rPr>
              <a:t>4 строка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 – это  </a:t>
            </a:r>
            <a:r>
              <a:rPr lang="ru-RU" altLang="ru-RU" dirty="0">
                <a:solidFill>
                  <a:srgbClr val="10253F"/>
                </a:solidFill>
                <a:latin typeface="+mj-lt"/>
                <a:cs typeface="Arial" pitchFamily="34" charset="0"/>
              </a:rPr>
              <a:t>предложение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 из </a:t>
            </a:r>
            <a:r>
              <a:rPr lang="ru-RU" altLang="ru-RU" dirty="0">
                <a:solidFill>
                  <a:srgbClr val="10253F"/>
                </a:solidFill>
                <a:latin typeface="+mj-lt"/>
                <a:cs typeface="Arial" pitchFamily="34" charset="0"/>
              </a:rPr>
              <a:t>четырёх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 слов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 выражающая </a:t>
            </a:r>
            <a:r>
              <a:rPr lang="ru-RU" i="1" kern="0" dirty="0">
                <a:solidFill>
                  <a:srgbClr val="003300"/>
                </a:solidFill>
                <a:latin typeface="+mj-lt"/>
              </a:rPr>
              <a:t>личное </a:t>
            </a:r>
            <a:r>
              <a:rPr lang="ru-RU" i="1" kern="0" dirty="0" smtClean="0">
                <a:solidFill>
                  <a:srgbClr val="003300"/>
                </a:solidFill>
                <a:latin typeface="+mj-lt"/>
              </a:rPr>
              <a:t>   </a:t>
            </a:r>
          </a:p>
          <a:p>
            <a:pPr>
              <a:defRPr/>
            </a:pPr>
            <a:r>
              <a:rPr lang="ru-RU" i="1" kern="0" dirty="0" smtClean="0">
                <a:solidFill>
                  <a:srgbClr val="003300"/>
                </a:solidFill>
                <a:latin typeface="+mj-lt"/>
              </a:rPr>
              <a:t>       отношение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 автора синквейна к описываемому предмету или </a:t>
            </a:r>
            <a:r>
              <a:rPr lang="ru-RU" kern="0" dirty="0" smtClean="0">
                <a:solidFill>
                  <a:srgbClr val="003300"/>
                </a:solidFill>
                <a:latin typeface="+mj-lt"/>
              </a:rPr>
              <a:t> </a:t>
            </a:r>
          </a:p>
          <a:p>
            <a:pPr>
              <a:defRPr/>
            </a:pPr>
            <a:r>
              <a:rPr lang="ru-RU" kern="0" dirty="0">
                <a:solidFill>
                  <a:srgbClr val="003300"/>
                </a:solidFill>
                <a:latin typeface="+mj-lt"/>
              </a:rPr>
              <a:t> </a:t>
            </a:r>
            <a:r>
              <a:rPr lang="ru-RU" kern="0" dirty="0" smtClean="0">
                <a:solidFill>
                  <a:srgbClr val="003300"/>
                </a:solidFill>
                <a:latin typeface="+mj-lt"/>
              </a:rPr>
              <a:t>      объекту</a:t>
            </a:r>
            <a:endParaRPr lang="ru-RU" altLang="ru-RU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ru-RU" altLang="ru-RU" b="1" dirty="0">
                <a:solidFill>
                  <a:srgbClr val="632523"/>
                </a:solidFill>
                <a:latin typeface="+mj-lt"/>
                <a:cs typeface="Arial" pitchFamily="34" charset="0"/>
              </a:rPr>
              <a:t>5 строка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  - это </a:t>
            </a:r>
            <a:r>
              <a:rPr lang="ru-RU" altLang="ru-RU" dirty="0">
                <a:solidFill>
                  <a:srgbClr val="10253F"/>
                </a:solidFill>
                <a:latin typeface="+mj-lt"/>
                <a:cs typeface="Arial" pitchFamily="34" charset="0"/>
              </a:rPr>
              <a:t>одно 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слово,</a:t>
            </a:r>
            <a:r>
              <a:rPr lang="ru-RU" i="1" kern="0" dirty="0">
                <a:solidFill>
                  <a:srgbClr val="003300"/>
                </a:solidFill>
                <a:latin typeface="+mj-lt"/>
              </a:rPr>
              <a:t> -</a:t>
            </a:r>
            <a:r>
              <a:rPr lang="ru-RU" i="1" kern="0" dirty="0">
                <a:solidFill>
                  <a:srgbClr val="003300"/>
                </a:solidFill>
                <a:latin typeface="+mj-lt"/>
                <a:hlinkClick r:id="rId9" tooltip="Резюме"/>
              </a:rPr>
              <a:t>резюме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, </a:t>
            </a:r>
            <a:endParaRPr lang="ru-RU" kern="0" dirty="0" smtClean="0">
              <a:solidFill>
                <a:srgbClr val="003300"/>
              </a:solidFill>
              <a:latin typeface="+mj-lt"/>
            </a:endParaRPr>
          </a:p>
          <a:p>
            <a:pPr>
              <a:defRPr/>
            </a:pPr>
            <a:r>
              <a:rPr lang="ru-RU" kern="0" dirty="0">
                <a:solidFill>
                  <a:srgbClr val="003300"/>
                </a:solidFill>
                <a:latin typeface="+mj-lt"/>
              </a:rPr>
              <a:t> </a:t>
            </a:r>
            <a:r>
              <a:rPr lang="ru-RU" kern="0" dirty="0" smtClean="0">
                <a:solidFill>
                  <a:srgbClr val="003300"/>
                </a:solidFill>
                <a:latin typeface="+mj-lt"/>
              </a:rPr>
              <a:t>      характеризующее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 </a:t>
            </a:r>
            <a:r>
              <a:rPr lang="ru-RU" i="1" kern="0" dirty="0">
                <a:solidFill>
                  <a:srgbClr val="003300"/>
                </a:solidFill>
                <a:latin typeface="+mj-lt"/>
              </a:rPr>
              <a:t>суть</a:t>
            </a:r>
            <a:r>
              <a:rPr lang="ru-RU" kern="0" dirty="0">
                <a:solidFill>
                  <a:srgbClr val="003300"/>
                </a:solidFill>
                <a:latin typeface="+mj-lt"/>
              </a:rPr>
              <a:t> предмета или объекта.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 которое  </a:t>
            </a:r>
            <a:r>
              <a:rPr lang="ru-RU" altLang="ru-RU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 </a:t>
            </a:r>
            <a:r>
              <a:rPr lang="ru-RU" altLang="ru-RU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     выражает </a:t>
            </a:r>
            <a:r>
              <a:rPr lang="ru-RU" altLang="ru-RU" dirty="0">
                <a:solidFill>
                  <a:srgbClr val="10253F"/>
                </a:solidFill>
                <a:latin typeface="+mj-lt"/>
                <a:cs typeface="Arial" pitchFamily="34" charset="0"/>
              </a:rPr>
              <a:t>настроение</a:t>
            </a:r>
            <a:r>
              <a:rPr lang="ru-RU" altLang="ru-RU" dirty="0">
                <a:solidFill>
                  <a:prstClr val="black"/>
                </a:solidFill>
                <a:latin typeface="+mj-lt"/>
                <a:cs typeface="Arial" pitchFamily="34" charset="0"/>
              </a:rPr>
              <a:t>.</a:t>
            </a:r>
          </a:p>
          <a:p>
            <a:pPr>
              <a:defRPr/>
            </a:pPr>
            <a:endParaRPr lang="ru-RU" altLang="ru-RU" sz="28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Шаблон презентации &quot;Сакура&quot; - Шаблоны презентаций - иное - Каталог файлов -  По школьным ступень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8851" name="Прямоугольник 2"/>
          <p:cNvSpPr>
            <a:spLocks noChangeArrowheads="1"/>
          </p:cNvSpPr>
          <p:nvPr/>
        </p:nvSpPr>
        <p:spPr bwMode="auto">
          <a:xfrm>
            <a:off x="714348" y="1357298"/>
            <a:ext cx="7929618" cy="292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 dirty="0" smtClean="0">
                <a:latin typeface="Calibri" pitchFamily="34" charset="0"/>
              </a:rPr>
              <a:t>Его </a:t>
            </a:r>
            <a:r>
              <a:rPr lang="ru-RU" altLang="ru-RU" dirty="0">
                <a:latin typeface="Calibri" pitchFamily="34" charset="0"/>
              </a:rPr>
              <a:t>простота. </a:t>
            </a:r>
            <a:r>
              <a:rPr lang="ru-RU" altLang="ru-RU" dirty="0" err="1">
                <a:latin typeface="Calibri" pitchFamily="34" charset="0"/>
              </a:rPr>
              <a:t>Синквейн</a:t>
            </a:r>
            <a:r>
              <a:rPr lang="ru-RU" altLang="ru-RU" dirty="0">
                <a:latin typeface="Calibri" pitchFamily="34" charset="0"/>
              </a:rPr>
              <a:t> могут составить все.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 dirty="0" smtClean="0">
                <a:latin typeface="Calibri" pitchFamily="34" charset="0"/>
              </a:rPr>
              <a:t>В </a:t>
            </a:r>
            <a:r>
              <a:rPr lang="ru-RU" altLang="ru-RU" dirty="0">
                <a:latin typeface="Calibri" pitchFamily="34" charset="0"/>
              </a:rPr>
              <a:t>составлении </a:t>
            </a:r>
            <a:r>
              <a:rPr lang="ru-RU" altLang="ru-RU" dirty="0" err="1">
                <a:latin typeface="Calibri" pitchFamily="34" charset="0"/>
              </a:rPr>
              <a:t>синквейна</a:t>
            </a:r>
            <a:r>
              <a:rPr lang="ru-RU" altLang="ru-RU" dirty="0">
                <a:latin typeface="Calibri" pitchFamily="34" charset="0"/>
              </a:rPr>
              <a:t> каждый ребенок может реализовать свои интеллектуальные возможности.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 dirty="0" err="1" smtClean="0">
                <a:latin typeface="Calibri" pitchFamily="34" charset="0"/>
              </a:rPr>
              <a:t>Синквейн</a:t>
            </a:r>
            <a:r>
              <a:rPr lang="ru-RU" altLang="ru-RU" dirty="0" smtClean="0">
                <a:latin typeface="Calibri" pitchFamily="34" charset="0"/>
              </a:rPr>
              <a:t> </a:t>
            </a:r>
            <a:r>
              <a:rPr lang="ru-RU" altLang="ru-RU" dirty="0">
                <a:latin typeface="Calibri" pitchFamily="34" charset="0"/>
              </a:rPr>
              <a:t>является игровым приемом.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 dirty="0" smtClean="0">
                <a:latin typeface="Calibri" pitchFamily="34" charset="0"/>
              </a:rPr>
              <a:t>Составление </a:t>
            </a:r>
            <a:r>
              <a:rPr lang="ru-RU" altLang="ru-RU" dirty="0" err="1">
                <a:latin typeface="Calibri" pitchFamily="34" charset="0"/>
              </a:rPr>
              <a:t>синквейна</a:t>
            </a:r>
            <a:r>
              <a:rPr lang="ru-RU" altLang="ru-RU" dirty="0">
                <a:latin typeface="Calibri" pitchFamily="34" charset="0"/>
              </a:rPr>
              <a:t> используется как заключительное задание по пройденному материалу.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 dirty="0" smtClean="0">
                <a:latin typeface="Calibri" pitchFamily="34" charset="0"/>
              </a:rPr>
              <a:t>Составление </a:t>
            </a:r>
            <a:r>
              <a:rPr lang="ru-RU" altLang="ru-RU" dirty="0" err="1">
                <a:latin typeface="Calibri" pitchFamily="34" charset="0"/>
              </a:rPr>
              <a:t>синквейна</a:t>
            </a:r>
            <a:r>
              <a:rPr lang="ru-RU" altLang="ru-RU" dirty="0">
                <a:latin typeface="Calibri" pitchFamily="34" charset="0"/>
              </a:rPr>
              <a:t> используется для проведения рефлексии, анализа и синтеза полученной информации.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 dirty="0" err="1" smtClean="0">
                <a:latin typeface="Calibri" pitchFamily="34" charset="0"/>
              </a:rPr>
              <a:t>Синквейн</a:t>
            </a:r>
            <a:r>
              <a:rPr lang="ru-RU" altLang="ru-RU" dirty="0" smtClean="0">
                <a:latin typeface="Calibri" pitchFamily="34" charset="0"/>
              </a:rPr>
              <a:t> </a:t>
            </a:r>
            <a:r>
              <a:rPr lang="ru-RU" altLang="ru-RU" dirty="0">
                <a:latin typeface="Calibri" pitchFamily="34" charset="0"/>
              </a:rPr>
              <a:t>помогает пополнить словарный запас.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 dirty="0" err="1" smtClean="0">
                <a:latin typeface="Calibri" pitchFamily="34" charset="0"/>
              </a:rPr>
              <a:t>Синквейн</a:t>
            </a:r>
            <a:r>
              <a:rPr lang="ru-RU" altLang="ru-RU" dirty="0" smtClean="0">
                <a:latin typeface="Calibri" pitchFamily="34" charset="0"/>
              </a:rPr>
              <a:t> </a:t>
            </a:r>
            <a:r>
              <a:rPr lang="ru-RU" altLang="ru-RU" dirty="0">
                <a:latin typeface="Calibri" pitchFamily="34" charset="0"/>
              </a:rPr>
              <a:t>учит краткому пересказу.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 dirty="0" err="1" smtClean="0">
                <a:latin typeface="Calibri" pitchFamily="34" charset="0"/>
              </a:rPr>
              <a:t>Синквейн</a:t>
            </a:r>
            <a:r>
              <a:rPr lang="ru-RU" altLang="ru-RU" dirty="0" smtClean="0">
                <a:latin typeface="Calibri" pitchFamily="34" charset="0"/>
              </a:rPr>
              <a:t> </a:t>
            </a:r>
            <a:r>
              <a:rPr lang="ru-RU" altLang="ru-RU" dirty="0">
                <a:latin typeface="Calibri" pitchFamily="34" charset="0"/>
              </a:rPr>
              <a:t>помогает развить речь и мышление.</a:t>
            </a:r>
          </a:p>
        </p:txBody>
      </p:sp>
      <p:sp>
        <p:nvSpPr>
          <p:cNvPr id="78852" name="Прямоугольник 5"/>
          <p:cNvSpPr>
            <a:spLocks noChangeArrowheads="1"/>
          </p:cNvSpPr>
          <p:nvPr/>
        </p:nvSpPr>
        <p:spPr bwMode="auto">
          <a:xfrm>
            <a:off x="539750" y="571500"/>
            <a:ext cx="8032778" cy="44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 sz="28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В чём же его эффективность и значимость?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Шаблон презентации &quot;Сакура&quot; - Шаблоны презентаций - иное - Каталог файлов -  По школьным ступень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850" y="274638"/>
            <a:ext cx="8640763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2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Когда же начинать знакомство с этим приёмом?</a:t>
            </a:r>
            <a:r>
              <a:rPr lang="ru-RU" altLang="ru-RU" sz="28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endParaRPr lang="ru-RU" altLang="ru-RU" sz="2800" b="1" kern="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kern="0" dirty="0" smtClean="0">
              <a:solidFill>
                <a:schemeClr val="accent2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В старшем дошкольном возрасте!</a:t>
            </a:r>
            <a:r>
              <a:rPr lang="ru-RU" altLang="ru-RU" sz="2400" u="sng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/>
            </a:r>
            <a:br>
              <a:rPr lang="ru-RU" altLang="ru-RU" sz="2400" u="sng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</a:br>
            <a:endParaRPr lang="ru-RU" altLang="ru-RU" sz="2400" u="sng" kern="0" dirty="0" smtClean="0">
              <a:solidFill>
                <a:schemeClr val="accent2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Целесообразно </a:t>
            </a:r>
            <a:r>
              <a:rPr lang="ru-RU" altLang="ru-RU" sz="2400" b="1" kern="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вначале предлагать детям для прослушивания готовые  синквейны, например:</a:t>
            </a:r>
            <a:r>
              <a:rPr lang="ru-RU" altLang="ru-RU" sz="2400" b="1" u="sng" kern="0" dirty="0">
                <a:solidFill>
                  <a:srgbClr val="00B050"/>
                </a:solidFill>
                <a:latin typeface="+mn-lt"/>
                <a:ea typeface="+mj-ea"/>
                <a:cs typeface="+mj-cs"/>
              </a:rPr>
              <a:t/>
            </a:r>
            <a:br>
              <a:rPr lang="ru-RU" altLang="ru-RU" sz="2400" b="1" u="sng" kern="0" dirty="0">
                <a:solidFill>
                  <a:srgbClr val="00B050"/>
                </a:solidFill>
                <a:latin typeface="+mn-lt"/>
                <a:ea typeface="+mj-ea"/>
                <a:cs typeface="+mj-cs"/>
              </a:rPr>
            </a:br>
            <a:endParaRPr lang="ru-RU" altLang="ru-RU" sz="2400" b="1" u="sng" kern="0" dirty="0" smtClean="0">
              <a:solidFill>
                <a:srgbClr val="00B05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3357562"/>
            <a:ext cx="62151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kern="0" dirty="0">
                <a:solidFill>
                  <a:prstClr val="black"/>
                </a:solidFill>
                <a:latin typeface="Times New Roman" pitchFamily="18" charset="0"/>
              </a:rPr>
              <a:t>Ночью ходит, днем он спит,</a:t>
            </a:r>
            <a:br>
              <a:rPr lang="ru-RU" altLang="ru-RU" sz="2800" kern="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ru-RU" altLang="ru-RU" sz="2800" kern="0" dirty="0">
                <a:solidFill>
                  <a:prstClr val="black"/>
                </a:solidFill>
                <a:latin typeface="Times New Roman" pitchFamily="18" charset="0"/>
              </a:rPr>
              <a:t>Если сердится – </a:t>
            </a:r>
            <a:r>
              <a:rPr lang="ru-RU" altLang="ru-RU" sz="2800" kern="0" dirty="0">
                <a:latin typeface="Times New Roman" pitchFamily="18" charset="0"/>
                <a:ea typeface="+mn-ea"/>
                <a:cs typeface="+mn-cs"/>
              </a:rPr>
              <a:t>ворчит</a:t>
            </a:r>
            <a:r>
              <a:rPr lang="ru-RU" altLang="ru-RU" sz="2800" kern="0" dirty="0">
                <a:solidFill>
                  <a:prstClr val="black"/>
                </a:solidFill>
                <a:latin typeface="Times New Roman" pitchFamily="18" charset="0"/>
              </a:rPr>
              <a:t>.</a:t>
            </a:r>
            <a:br>
              <a:rPr lang="ru-RU" altLang="ru-RU" sz="2800" kern="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ru-RU" altLang="ru-RU" sz="2800" kern="0" dirty="0">
                <a:solidFill>
                  <a:prstClr val="black"/>
                </a:solidFill>
                <a:latin typeface="Times New Roman" pitchFamily="18" charset="0"/>
              </a:rPr>
              <a:t>Он живет в лесу дремучем,</a:t>
            </a:r>
            <a:br>
              <a:rPr lang="ru-RU" altLang="ru-RU" sz="2800" kern="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ru-RU" altLang="ru-RU" sz="2800" kern="0" dirty="0">
                <a:solidFill>
                  <a:prstClr val="black"/>
                </a:solidFill>
                <a:latin typeface="Times New Roman" pitchFamily="18" charset="0"/>
              </a:rPr>
              <a:t>Сам он круглый и колючий.</a:t>
            </a:r>
            <a:br>
              <a:rPr lang="ru-RU" altLang="ru-RU" sz="2800" kern="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ru-RU" altLang="ru-RU" sz="2800" kern="0" dirty="0">
                <a:solidFill>
                  <a:prstClr val="black"/>
                </a:solidFill>
                <a:latin typeface="Times New Roman" pitchFamily="18" charset="0"/>
              </a:rPr>
              <a:t>Угадайте, это кто же?</a:t>
            </a:r>
            <a:br>
              <a:rPr lang="ru-RU" altLang="ru-RU" sz="2800" kern="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ru-RU" altLang="ru-RU" sz="2800" kern="0" dirty="0">
                <a:solidFill>
                  <a:prstClr val="black"/>
                </a:solidFill>
                <a:latin typeface="Times New Roman" pitchFamily="18" charset="0"/>
              </a:rPr>
              <a:t>Ну, конечно, это – ...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Шаблон презентации &quot;Сакура&quot; - Шаблоны презентаций - иное - Каталог файлов -  По школьным ступень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60350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6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+mj-cs"/>
              </a:rPr>
              <a:t>Алгоритм составления синквейна</a:t>
            </a:r>
            <a:br>
              <a:rPr lang="ru-RU" altLang="ru-RU" sz="36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ru-RU" altLang="ru-RU" sz="36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+mj-cs"/>
              </a:rPr>
              <a:t>Модель синквейна</a:t>
            </a:r>
            <a:endParaRPr lang="ru-RU" sz="3600" kern="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81924" name="Рисунок 4" descr="http://festival.1september.ru/articles/586446/img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413" y="1484313"/>
            <a:ext cx="4446587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5" name="Прямоугольник 5"/>
          <p:cNvSpPr>
            <a:spLocks noChangeArrowheads="1"/>
          </p:cNvSpPr>
          <p:nvPr/>
        </p:nvSpPr>
        <p:spPr bwMode="auto">
          <a:xfrm>
            <a:off x="1763713" y="4311650"/>
            <a:ext cx="63373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Предмет (тема) – одно слово-существительное.</a:t>
            </a:r>
          </a:p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Два прилагательных по теме.</a:t>
            </a:r>
          </a:p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Три глагола по теме.</a:t>
            </a:r>
          </a:p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Предложение по теме.</a:t>
            </a:r>
          </a:p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Ассоциация по теме: одно слово-предмет.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Шаблон презентации &quot;Сакура&quot; - Шаблоны презентаций - иное - Каталог файлов -  По школьным ступень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82850" y="404813"/>
            <a:ext cx="4178300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6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+mj-cs"/>
              </a:rPr>
              <a:t>Пример синквейна</a:t>
            </a:r>
            <a:endParaRPr lang="ru-RU" kern="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6019" name="Прямоугольник 4"/>
          <p:cNvSpPr>
            <a:spLocks noChangeArrowheads="1"/>
          </p:cNvSpPr>
          <p:nvPr/>
        </p:nvSpPr>
        <p:spPr bwMode="auto">
          <a:xfrm>
            <a:off x="1547813" y="1046163"/>
            <a:ext cx="65532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/>
            <a:r>
              <a:rPr lang="ru-RU" altLang="ru-RU" sz="3600">
                <a:solidFill>
                  <a:srgbClr val="000000"/>
                </a:solidFill>
                <a:latin typeface="Times New Roman" pitchFamily="18" charset="0"/>
              </a:rPr>
              <a:t>1. Ежик</a:t>
            </a:r>
          </a:p>
          <a:p>
            <a:pPr marL="342900" indent="-342900" algn="ctr" eaLnBrk="0" hangingPunct="0"/>
            <a:r>
              <a:rPr lang="ru-RU" altLang="ru-RU" sz="3600">
                <a:solidFill>
                  <a:srgbClr val="000000"/>
                </a:solidFill>
                <a:latin typeface="Times New Roman" pitchFamily="18" charset="0"/>
              </a:rPr>
              <a:t>2. Серый, колючий</a:t>
            </a:r>
          </a:p>
          <a:p>
            <a:pPr marL="342900" indent="-342900" algn="ctr" eaLnBrk="0" hangingPunct="0"/>
            <a:r>
              <a:rPr lang="ru-RU" altLang="ru-RU" sz="3600">
                <a:solidFill>
                  <a:srgbClr val="000000"/>
                </a:solidFill>
                <a:latin typeface="Times New Roman" pitchFamily="18" charset="0"/>
              </a:rPr>
              <a:t>3. Фыркает, спит, сворачивается.</a:t>
            </a:r>
          </a:p>
          <a:p>
            <a:pPr marL="342900" indent="-342900" algn="ctr" eaLnBrk="0" hangingPunct="0"/>
            <a:r>
              <a:rPr lang="ru-RU" altLang="ru-RU" sz="3600">
                <a:solidFill>
                  <a:srgbClr val="000000"/>
                </a:solidFill>
                <a:latin typeface="Times New Roman" pitchFamily="18" charset="0"/>
              </a:rPr>
              <a:t>4. Мне нравится маленький ежик.</a:t>
            </a:r>
          </a:p>
          <a:p>
            <a:pPr marL="342900" indent="-342900" algn="ctr" eaLnBrk="0" hangingPunct="0"/>
            <a:r>
              <a:rPr lang="ru-RU" altLang="ru-RU" sz="3600">
                <a:solidFill>
                  <a:srgbClr val="000000"/>
                </a:solidFill>
                <a:latin typeface="Times New Roman" pitchFamily="18" charset="0"/>
              </a:rPr>
              <a:t>5. Лес.</a:t>
            </a:r>
          </a:p>
        </p:txBody>
      </p:sp>
      <p:pic>
        <p:nvPicPr>
          <p:cNvPr id="4" name="Picture 2" descr="http://master.festival.1september.ru/articles/586446/img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79810" y="4479337"/>
            <a:ext cx="3384376" cy="20306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Шаблон презентации &quot;Сакура&quot; - Шаблоны презентаций - иное - Каталог файлов -  По школьным ступень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188" y="333375"/>
            <a:ext cx="777716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6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+mj-cs"/>
              </a:rPr>
              <a:t>Примеры алгоритмов синквейна для не читающих </a:t>
            </a:r>
            <a:r>
              <a:rPr lang="ru-RU" altLang="ru-RU" sz="3600" b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+mj-cs"/>
              </a:rPr>
              <a:t>детей</a:t>
            </a:r>
            <a:endParaRPr lang="ru-RU" sz="3600" kern="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7043" name="Rectangle 3"/>
          <p:cNvSpPr txBox="1">
            <a:spLocks/>
          </p:cNvSpPr>
          <p:nvPr/>
        </p:nvSpPr>
        <p:spPr bwMode="auto">
          <a:xfrm>
            <a:off x="385763" y="2787650"/>
            <a:ext cx="8229600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3200">
                <a:solidFill>
                  <a:srgbClr val="000000"/>
                </a:solidFill>
                <a:latin typeface="Calibri" pitchFamily="34" charset="0"/>
              </a:rPr>
              <a:t>1.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3200">
                <a:solidFill>
                  <a:srgbClr val="000000"/>
                </a:solidFill>
                <a:latin typeface="Calibri" pitchFamily="34" charset="0"/>
              </a:rPr>
              <a:t>2.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3200">
                <a:solidFill>
                  <a:srgbClr val="000000"/>
                </a:solidFill>
                <a:latin typeface="Calibri" pitchFamily="34" charset="0"/>
              </a:rPr>
              <a:t>3.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3200">
                <a:solidFill>
                  <a:srgbClr val="000000"/>
                </a:solidFill>
                <a:latin typeface="Calibri" pitchFamily="34" charset="0"/>
              </a:rPr>
              <a:t>4.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3200">
                <a:solidFill>
                  <a:srgbClr val="000000"/>
                </a:solidFill>
                <a:latin typeface="Calibri" pitchFamily="34" charset="0"/>
              </a:rPr>
              <a:t>5. </a:t>
            </a: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331913" y="2997200"/>
            <a:ext cx="1368425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ru-RU" ker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3048000" y="3284538"/>
            <a:ext cx="1452563" cy="360362"/>
          </a:xfrm>
          <a:custGeom>
            <a:avLst/>
            <a:gdLst>
              <a:gd name="T0" fmla="*/ 0 w 552"/>
              <a:gd name="T1" fmla="*/ 2147483647 h 121"/>
              <a:gd name="T2" fmla="*/ 2147483647 w 552"/>
              <a:gd name="T3" fmla="*/ 2147483647 h 121"/>
              <a:gd name="T4" fmla="*/ 2147483647 w 552"/>
              <a:gd name="T5" fmla="*/ 2147483647 h 121"/>
              <a:gd name="T6" fmla="*/ 2147483647 w 552"/>
              <a:gd name="T7" fmla="*/ 2147483647 h 121"/>
              <a:gd name="T8" fmla="*/ 2147483647 w 552"/>
              <a:gd name="T9" fmla="*/ 2147483647 h 121"/>
              <a:gd name="T10" fmla="*/ 2147483647 w 552"/>
              <a:gd name="T11" fmla="*/ 2147483647 h 121"/>
              <a:gd name="T12" fmla="*/ 2147483647 w 552"/>
              <a:gd name="T13" fmla="*/ 2147483647 h 121"/>
              <a:gd name="T14" fmla="*/ 2147483647 w 552"/>
              <a:gd name="T15" fmla="*/ 2147483647 h 121"/>
              <a:gd name="T16" fmla="*/ 2147483647 w 552"/>
              <a:gd name="T17" fmla="*/ 2147483647 h 121"/>
              <a:gd name="T18" fmla="*/ 2147483647 w 552"/>
              <a:gd name="T19" fmla="*/ 2147483647 h 121"/>
              <a:gd name="T20" fmla="*/ 2147483647 w 552"/>
              <a:gd name="T21" fmla="*/ 2147483647 h 1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52"/>
              <a:gd name="T34" fmla="*/ 0 h 121"/>
              <a:gd name="T35" fmla="*/ 552 w 552"/>
              <a:gd name="T36" fmla="*/ 121 h 12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52" h="121">
                <a:moveTo>
                  <a:pt x="0" y="106"/>
                </a:moveTo>
                <a:cubicBezTo>
                  <a:pt x="11" y="68"/>
                  <a:pt x="23" y="30"/>
                  <a:pt x="46" y="15"/>
                </a:cubicBezTo>
                <a:cubicBezTo>
                  <a:pt x="69" y="0"/>
                  <a:pt x="106" y="0"/>
                  <a:pt x="136" y="15"/>
                </a:cubicBezTo>
                <a:cubicBezTo>
                  <a:pt x="166" y="30"/>
                  <a:pt x="204" y="91"/>
                  <a:pt x="227" y="106"/>
                </a:cubicBezTo>
                <a:cubicBezTo>
                  <a:pt x="250" y="121"/>
                  <a:pt x="257" y="114"/>
                  <a:pt x="272" y="106"/>
                </a:cubicBezTo>
                <a:cubicBezTo>
                  <a:pt x="287" y="98"/>
                  <a:pt x="303" y="75"/>
                  <a:pt x="318" y="60"/>
                </a:cubicBezTo>
                <a:cubicBezTo>
                  <a:pt x="333" y="45"/>
                  <a:pt x="348" y="22"/>
                  <a:pt x="363" y="15"/>
                </a:cubicBezTo>
                <a:cubicBezTo>
                  <a:pt x="378" y="8"/>
                  <a:pt x="393" y="8"/>
                  <a:pt x="408" y="15"/>
                </a:cubicBezTo>
                <a:cubicBezTo>
                  <a:pt x="423" y="22"/>
                  <a:pt x="431" y="45"/>
                  <a:pt x="454" y="60"/>
                </a:cubicBezTo>
                <a:cubicBezTo>
                  <a:pt x="477" y="75"/>
                  <a:pt x="538" y="98"/>
                  <a:pt x="545" y="106"/>
                </a:cubicBezTo>
                <a:cubicBezTo>
                  <a:pt x="552" y="114"/>
                  <a:pt x="525" y="110"/>
                  <a:pt x="499" y="106"/>
                </a:cubicBezTo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kern="0" smtClean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1179513" y="3284538"/>
            <a:ext cx="1452562" cy="360362"/>
          </a:xfrm>
          <a:custGeom>
            <a:avLst/>
            <a:gdLst>
              <a:gd name="T0" fmla="*/ 0 w 552"/>
              <a:gd name="T1" fmla="*/ 2147483647 h 121"/>
              <a:gd name="T2" fmla="*/ 2147483647 w 552"/>
              <a:gd name="T3" fmla="*/ 2147483647 h 121"/>
              <a:gd name="T4" fmla="*/ 2147483647 w 552"/>
              <a:gd name="T5" fmla="*/ 2147483647 h 121"/>
              <a:gd name="T6" fmla="*/ 2147483647 w 552"/>
              <a:gd name="T7" fmla="*/ 2147483647 h 121"/>
              <a:gd name="T8" fmla="*/ 2147483647 w 552"/>
              <a:gd name="T9" fmla="*/ 2147483647 h 121"/>
              <a:gd name="T10" fmla="*/ 2147483647 w 552"/>
              <a:gd name="T11" fmla="*/ 2147483647 h 121"/>
              <a:gd name="T12" fmla="*/ 2147483647 w 552"/>
              <a:gd name="T13" fmla="*/ 2147483647 h 121"/>
              <a:gd name="T14" fmla="*/ 2147483647 w 552"/>
              <a:gd name="T15" fmla="*/ 2147483647 h 121"/>
              <a:gd name="T16" fmla="*/ 2147483647 w 552"/>
              <a:gd name="T17" fmla="*/ 2147483647 h 121"/>
              <a:gd name="T18" fmla="*/ 2147483647 w 552"/>
              <a:gd name="T19" fmla="*/ 2147483647 h 121"/>
              <a:gd name="T20" fmla="*/ 2147483647 w 552"/>
              <a:gd name="T21" fmla="*/ 2147483647 h 1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52"/>
              <a:gd name="T34" fmla="*/ 0 h 121"/>
              <a:gd name="T35" fmla="*/ 552 w 552"/>
              <a:gd name="T36" fmla="*/ 121 h 12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52" h="121">
                <a:moveTo>
                  <a:pt x="0" y="106"/>
                </a:moveTo>
                <a:cubicBezTo>
                  <a:pt x="11" y="68"/>
                  <a:pt x="23" y="30"/>
                  <a:pt x="46" y="15"/>
                </a:cubicBezTo>
                <a:cubicBezTo>
                  <a:pt x="69" y="0"/>
                  <a:pt x="106" y="0"/>
                  <a:pt x="136" y="15"/>
                </a:cubicBezTo>
                <a:cubicBezTo>
                  <a:pt x="166" y="30"/>
                  <a:pt x="204" y="91"/>
                  <a:pt x="227" y="106"/>
                </a:cubicBezTo>
                <a:cubicBezTo>
                  <a:pt x="250" y="121"/>
                  <a:pt x="257" y="114"/>
                  <a:pt x="272" y="106"/>
                </a:cubicBezTo>
                <a:cubicBezTo>
                  <a:pt x="287" y="98"/>
                  <a:pt x="303" y="75"/>
                  <a:pt x="318" y="60"/>
                </a:cubicBezTo>
                <a:cubicBezTo>
                  <a:pt x="333" y="45"/>
                  <a:pt x="348" y="22"/>
                  <a:pt x="363" y="15"/>
                </a:cubicBezTo>
                <a:cubicBezTo>
                  <a:pt x="378" y="8"/>
                  <a:pt x="393" y="8"/>
                  <a:pt x="408" y="15"/>
                </a:cubicBezTo>
                <a:cubicBezTo>
                  <a:pt x="423" y="22"/>
                  <a:pt x="431" y="45"/>
                  <a:pt x="454" y="60"/>
                </a:cubicBezTo>
                <a:cubicBezTo>
                  <a:pt x="477" y="75"/>
                  <a:pt x="538" y="98"/>
                  <a:pt x="545" y="106"/>
                </a:cubicBezTo>
                <a:cubicBezTo>
                  <a:pt x="552" y="114"/>
                  <a:pt x="525" y="110"/>
                  <a:pt x="499" y="106"/>
                </a:cubicBezTo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kern="0" smtClean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1212850" y="4292600"/>
            <a:ext cx="865188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ker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2700338" y="4292600"/>
            <a:ext cx="865187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ker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4176713" y="4292600"/>
            <a:ext cx="865187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ker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2897188" y="4868863"/>
            <a:ext cx="792162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ru-RU" ker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4213225" y="4868863"/>
            <a:ext cx="792163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ru-RU" ker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1114425" y="4903788"/>
            <a:ext cx="792163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ru-RU" ker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65225" y="4559300"/>
            <a:ext cx="0" cy="3444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ru-RU" ker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1212850" y="5445125"/>
            <a:ext cx="1223963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ru-RU" ker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271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1_Тема Office</vt:lpstr>
      <vt:lpstr>3_Тема Office</vt:lpstr>
      <vt:lpstr>4_Тема Office</vt:lpstr>
      <vt:lpstr>  «Нетрадиционные формы работы по развитию речи детей старшего дошкольного возраста»                                                               Подготовила:                                                           Субботкина О.А., воспитатель высшей квалификационной категории   Саранск, 2021 г. </vt:lpstr>
      <vt:lpstr>Современные методы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админ</cp:lastModifiedBy>
  <cp:revision>101</cp:revision>
  <dcterms:created xsi:type="dcterms:W3CDTF">2014-11-23T13:48:28Z</dcterms:created>
  <dcterms:modified xsi:type="dcterms:W3CDTF">2021-01-28T20:33:36Z</dcterms:modified>
</cp:coreProperties>
</file>