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9" r:id="rId5"/>
    <p:sldId id="270" r:id="rId6"/>
    <p:sldId id="271" r:id="rId7"/>
    <p:sldId id="272" r:id="rId8"/>
    <p:sldId id="282" r:id="rId9"/>
    <p:sldId id="273" r:id="rId10"/>
    <p:sldId id="274" r:id="rId11"/>
    <p:sldId id="283" r:id="rId12"/>
    <p:sldId id="275" r:id="rId13"/>
    <p:sldId id="276" r:id="rId14"/>
    <p:sldId id="284" r:id="rId15"/>
    <p:sldId id="277" r:id="rId16"/>
    <p:sldId id="279" r:id="rId17"/>
    <p:sldId id="280" r:id="rId18"/>
    <p:sldId id="281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33FF"/>
    <a:srgbClr val="00B0F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87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9144000" cy="92869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http://luchik.club/wp-content/themes/luchik/img/kids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38125" y="0"/>
            <a:ext cx="8905875" cy="11429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00306"/>
            <a:ext cx="5929354" cy="36687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128\Desktop\Рисунок1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85728"/>
            <a:ext cx="4229100" cy="3152775"/>
          </a:xfrm>
          <a:prstGeom prst="rect">
            <a:avLst/>
          </a:prstGeom>
          <a:noFill/>
        </p:spPr>
      </p:pic>
      <p:pic>
        <p:nvPicPr>
          <p:cNvPr id="9" name="Picture 18" descr="School Book Scheme - canovee national school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"/>
          <a:stretch>
            <a:fillRect/>
          </a:stretch>
        </p:blipFill>
        <p:spPr bwMode="auto">
          <a:xfrm>
            <a:off x="7358082" y="5572116"/>
            <a:ext cx="1928826" cy="1285884"/>
          </a:xfrm>
          <a:prstGeom prst="rect">
            <a:avLst/>
          </a:prstGeom>
          <a:noFill/>
        </p:spPr>
      </p:pic>
      <p:pic>
        <p:nvPicPr>
          <p:cNvPr id="10" name="Picture 2" descr="http://2kinder.ru/image/data/kids_2-1979px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43446"/>
            <a:ext cx="1428760" cy="211208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8" descr="http://img-fotki.yandex.ru/get/6508/20573769.f/0_82ae5_a174c715_L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0"/>
            <a:ext cx="2328684" cy="454821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14290"/>
            <a:ext cx="2214578" cy="207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128\Desktop\Рисунок3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52"/>
            <a:ext cx="8240713" cy="1268413"/>
          </a:xfrm>
          <a:prstGeom prst="rect">
            <a:avLst/>
          </a:prstGeom>
          <a:noFill/>
        </p:spPr>
      </p:pic>
      <p:pic>
        <p:nvPicPr>
          <p:cNvPr id="10" name="Picture 18" descr="School Book Scheme - canovee national school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"/>
          <a:stretch>
            <a:fillRect/>
          </a:stretch>
        </p:blipFill>
        <p:spPr bwMode="auto">
          <a:xfrm>
            <a:off x="7215174" y="5429264"/>
            <a:ext cx="1928826" cy="12858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9125" y="2143116"/>
            <a:ext cx="36433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6390" y="4357694"/>
            <a:ext cx="158761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8" descr="School Book Scheme - canovee national school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"/>
          <a:stretch>
            <a:fillRect/>
          </a:stretch>
        </p:blipFill>
        <p:spPr bwMode="auto">
          <a:xfrm>
            <a:off x="7358082" y="5429264"/>
            <a:ext cx="1928826" cy="1285884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4956" y="3214686"/>
            <a:ext cx="1419044" cy="258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18" descr="School Book Scheme - canovee national school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5" b="78"/>
          <a:stretch>
            <a:fillRect/>
          </a:stretch>
        </p:blipFill>
        <p:spPr bwMode="auto">
          <a:xfrm>
            <a:off x="7286644" y="1071546"/>
            <a:ext cx="1857356" cy="1285884"/>
          </a:xfrm>
          <a:prstGeom prst="rect">
            <a:avLst/>
          </a:prstGeom>
          <a:noFill/>
        </p:spPr>
      </p:pic>
      <p:pic>
        <p:nvPicPr>
          <p:cNvPr id="6" name="Picture 14" descr="Cartoon Books &amp;Tcy;&amp;ycy; &amp;bcy;&amp;iecy;&amp;scy;&amp;iecy;&amp;dcy;&amp;ucy;&amp;jcy; &amp;chcy;&amp;acy;&amp;shchcy;&amp;iecy; &amp;scy; &amp;ncy;&amp;iecy;&amp;jcy;, &amp;Scy;&amp;tcy;&amp;acy;&amp;ncy;&amp;iecy;&amp;shcy;&amp;softcy; &amp;vcy;&amp;chcy;&amp;iecy;&amp;tcy;&amp;vcy;&amp;iecy;&amp;rcy;&amp;ocy; &amp;ucy;&amp;mcy;&amp;ncy;&amp;iecy;&amp;jcy;... &quot; PixelBrush - &amp;Pcy;&amp;ocy;&amp;rcy;&amp;tcy;&amp;acy;&amp;lcy; &amp;ocy; &amp;dcy;&amp;icy;&amp;zcy;&amp;acy;&amp;jcy;&amp;ncy;&amp;iecy;. &amp;Scy;&amp;kcy;&amp;acy;&amp;chcy;&amp;acy;&amp;tcy;&amp;softcy; &amp;fcy;&amp;ocy;&amp;tcy;&amp;ocy;, &amp;kcy;&amp;acy;&amp;rcy;&amp;tcy;&amp;icy;&amp;ncy;&amp;kcy;&amp;icy;, &amp;ocy;&amp;bcy;&amp;ocy;&amp;icy;, &amp;rcy;&amp;icy;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142852"/>
            <a:ext cx="1214446" cy="1314438"/>
          </a:xfrm>
          <a:prstGeom prst="rect">
            <a:avLst/>
          </a:prstGeom>
          <a:noFill/>
        </p:spPr>
      </p:pic>
      <p:sp>
        <p:nvSpPr>
          <p:cNvPr id="9" name="Горизонтальный свиток 8"/>
          <p:cNvSpPr/>
          <p:nvPr userDrawn="1"/>
        </p:nvSpPr>
        <p:spPr>
          <a:xfrm>
            <a:off x="642910" y="714356"/>
            <a:ext cx="6643734" cy="1214446"/>
          </a:xfrm>
          <a:prstGeom prst="horizontalScroll">
            <a:avLst/>
          </a:prstGeom>
          <a:solidFill>
            <a:srgbClr val="00B0F0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128\Desktop\Рисунок4.png"/>
          <p:cNvPicPr>
            <a:picLocks noChangeAspect="1" noChangeArrowheads="1"/>
          </p:cNvPicPr>
          <p:nvPr userDrawn="1"/>
        </p:nvPicPr>
        <p:blipFill>
          <a:blip r:embed="rId4"/>
          <a:srcRect l="3030" t="31670" r="26263"/>
          <a:stretch>
            <a:fillRect/>
          </a:stretch>
        </p:blipFill>
        <p:spPr bwMode="auto">
          <a:xfrm>
            <a:off x="1571604" y="785794"/>
            <a:ext cx="5000660" cy="107890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357430"/>
            <a:ext cx="8329642" cy="116205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rgbClr val="3333FF"/>
                </a:solidFill>
                <a:latin typeface="Propisi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42860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18" descr="School Book Scheme - canovee national school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"/>
          <a:stretch>
            <a:fillRect/>
          </a:stretch>
        </p:blipFill>
        <p:spPr bwMode="auto">
          <a:xfrm>
            <a:off x="7215174" y="5429264"/>
            <a:ext cx="1928826" cy="1285884"/>
          </a:xfrm>
          <a:prstGeom prst="rect">
            <a:avLst/>
          </a:prstGeom>
          <a:noFill/>
        </p:spPr>
      </p:pic>
      <p:pic>
        <p:nvPicPr>
          <p:cNvPr id="8" name="Picture 4" descr="http://0.static.wix.com/media/70804c_0c9a9218f8e4e9377a6b7153961a2bf6.png_51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7201" y="3714752"/>
            <a:ext cx="1696799" cy="2018263"/>
          </a:xfrm>
          <a:prstGeom prst="rect">
            <a:avLst/>
          </a:prstGeom>
          <a:noFill/>
        </p:spPr>
      </p:pic>
      <p:pic>
        <p:nvPicPr>
          <p:cNvPr id="6147" name="Picture 3" descr="C:\Users\128\Desktop\Рисунок5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42852"/>
            <a:ext cx="8710613" cy="11953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r="-5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71000">
                <a:srgbClr val="00B0F0">
                  <a:alpha val="72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214282" y="214290"/>
            <a:ext cx="8786874" cy="6500858"/>
          </a:xfrm>
          <a:prstGeom prst="roundRect">
            <a:avLst/>
          </a:prstGeom>
          <a:blipFill dpi="0" rotWithShape="1">
            <a:blip r:embed="rId13"/>
            <a:srcRect/>
            <a:stretch>
              <a:fillRect r="-5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ижний колонтитул 4"/>
          <p:cNvSpPr txBox="1">
            <a:spLocks/>
          </p:cNvSpPr>
          <p:nvPr userDrawn="1"/>
        </p:nvSpPr>
        <p:spPr>
          <a:xfrm>
            <a:off x="5429256" y="6492875"/>
            <a:ext cx="285752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Шаблон презентации: </a:t>
            </a:r>
            <a:r>
              <a:rPr kumimoji="0" lang="ru-RU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Лазовская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С.В.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72400" cy="278608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/>
              <a:t>Подготовка детей </a:t>
            </a:r>
            <a:br>
              <a:rPr lang="ru-RU" sz="3600" b="1" i="1" dirty="0" smtClean="0"/>
            </a:br>
            <a:r>
              <a:rPr lang="ru-RU" sz="3600" b="1" i="1" dirty="0" smtClean="0"/>
              <a:t>старшего дошкольного возраста </a:t>
            </a:r>
            <a:br>
              <a:rPr lang="ru-RU" sz="3600" b="1" i="1" dirty="0" smtClean="0"/>
            </a:br>
            <a:r>
              <a:rPr lang="ru-RU" sz="3600" b="1" i="1" dirty="0" smtClean="0"/>
              <a:t>к школе </a:t>
            </a:r>
            <a:br>
              <a:rPr lang="ru-RU" sz="3600" b="1" i="1" dirty="0" smtClean="0"/>
            </a:br>
            <a:r>
              <a:rPr lang="ru-RU" sz="3600" b="1" i="1" dirty="0" smtClean="0"/>
              <a:t>в рамках дополнительного образования «От звука к букве» </a:t>
            </a:r>
            <a:endParaRPr lang="ru-RU" sz="3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lvl="0" algn="just"/>
            <a:r>
              <a:rPr lang="ru-RU" sz="2800" i="1" dirty="0" smtClean="0">
                <a:solidFill>
                  <a:srgbClr val="1F497D"/>
                </a:solidFill>
              </a:rPr>
              <a:t>				</a:t>
            </a:r>
          </a:p>
          <a:p>
            <a:pPr lvl="0" algn="just"/>
            <a:r>
              <a:rPr lang="ru-RU" sz="2800" i="1" dirty="0" smtClean="0">
                <a:solidFill>
                  <a:srgbClr val="1F497D"/>
                </a:solidFill>
              </a:rPr>
              <a:t>				</a:t>
            </a:r>
            <a:r>
              <a:rPr lang="ru-RU" sz="2800" i="1" dirty="0" smtClean="0">
                <a:solidFill>
                  <a:schemeClr val="tx1"/>
                </a:solidFill>
              </a:rPr>
              <a:t>Подготовила: 				  воспитатель 	МДОУ 				«Детский сад № 93 к.3»				Кузнецова О.К.</a:t>
            </a:r>
            <a:endParaRPr lang="ru-RU" sz="2800" i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Схемы слов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G:\Новая папка (5)\IMG_20211126_112323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4286280" cy="317804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71678"/>
            <a:ext cx="3178276" cy="398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15196" cy="11430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Схемы слов</a:t>
            </a:r>
            <a:endParaRPr lang="ru-RU" dirty="0"/>
          </a:p>
        </p:txBody>
      </p:sp>
      <p:pic>
        <p:nvPicPr>
          <p:cNvPr id="35842" name="Picture 2" descr="G:\Фото\IMG-ada217dc029886c121d6df29efd5deb8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736" y="1357298"/>
            <a:ext cx="3321868" cy="4429156"/>
          </a:xfrm>
          <a:prstGeom prst="rect">
            <a:avLst/>
          </a:prstGeom>
          <a:noFill/>
        </p:spPr>
      </p:pic>
      <p:pic>
        <p:nvPicPr>
          <p:cNvPr id="35843" name="Picture 3" descr="G:\Фото\IMG-e19ffc68e2d7c5af19aca61039f51ae9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357298"/>
            <a:ext cx="3303968" cy="4405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0948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Демонстрация буквы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7500990" cy="4525963"/>
          </a:xfrm>
        </p:spPr>
        <p:txBody>
          <a:bodyPr numCol="2"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 шагает по дорожке,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Широко расставив ножки.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Буква может убежать,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Нужно ноги ей связать.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290" name="AutoShape 2" descr="G: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G: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00240"/>
            <a:ext cx="29622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Учимся писать печатную букву с использованием образца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Новая папка (5)\scrn_big_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6715172" cy="366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0948" cy="1143000"/>
          </a:xfrm>
        </p:spPr>
        <p:txBody>
          <a:bodyPr>
            <a:normAutofit/>
          </a:bodyPr>
          <a:lstStyle/>
          <a:p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Захват карандаша</a:t>
            </a:r>
            <a:endParaRPr lang="ru-RU" sz="33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8910" y="1468225"/>
            <a:ext cx="6267733" cy="47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Пишем букву А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Documents and Settings\admin\Рабочий стол\Новая папка (5)\IMG-c465fe628cb48597fff8fe719371a573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857496"/>
            <a:ext cx="4224871" cy="3168653"/>
          </a:xfrm>
          <a:prstGeom prst="rect">
            <a:avLst/>
          </a:prstGeom>
          <a:noFill/>
        </p:spPr>
      </p:pic>
      <p:pic>
        <p:nvPicPr>
          <p:cNvPr id="4102" name="Picture 6" descr="C:\Documents and Settings\admin\Рабочий стол\Новая папка (5)\IMG-3e50314264314dd0c4930646b7c8b8e7-V.jpg"/>
          <p:cNvPicPr>
            <a:picLocks noChangeAspect="1" noChangeArrowheads="1"/>
          </p:cNvPicPr>
          <p:nvPr/>
        </p:nvPicPr>
        <p:blipFill>
          <a:blip r:embed="rId3"/>
          <a:srcRect l="15206" b="7914"/>
          <a:stretch>
            <a:fillRect/>
          </a:stretch>
        </p:blipFill>
        <p:spPr bwMode="auto">
          <a:xfrm>
            <a:off x="214282" y="1500174"/>
            <a:ext cx="4429156" cy="3315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232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Читаем слоги и слова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admin\Рабочий стол\Новая папка (5)\IMG_20220421_1755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3938516" cy="2920192"/>
          </a:xfrm>
          <a:prstGeom prst="rect">
            <a:avLst/>
          </a:prstGeom>
          <a:noFill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57298"/>
            <a:ext cx="3387729" cy="376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62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II этап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714488"/>
            <a:ext cx="7215238" cy="4572032"/>
          </a:xfrm>
        </p:spPr>
        <p:txBody>
          <a:bodyPr>
            <a:normAutofit fontScale="70000" lnSpcReduction="20000"/>
          </a:bodyPr>
          <a:lstStyle/>
          <a:p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Основная задача – овладение техникой чтения, зарождающийся интерес к самостоятельному чтению. Этому способствуют материалы для детей, содержание которых связано с образовательной областью познание, включающей в себя задачу расширения кругозора детей через ознакомление с окружающим миром (</a:t>
            </a:r>
            <a:r>
              <a:rPr lang="ru-RU" sz="4700" i="1" dirty="0" smtClean="0">
                <a:latin typeface="Times New Roman" pitchFamily="18" charset="0"/>
                <a:cs typeface="Times New Roman" pitchFamily="18" charset="0"/>
              </a:rPr>
              <a:t>Времена года, домашние и дикие животные, цветы и т.д</a:t>
            </a:r>
            <a:r>
              <a:rPr lang="ru-RU" sz="4700" dirty="0" smtClean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58072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Жанры художественных произведений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7572428" cy="466883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пословицы и поговорки, которые заключают в своем содержании ясную, четкую, краткую мысль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(Например: Возьми книгу в руки и не будет скуки);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литературные загадки, которые пробуждают интерес к окружающему миру, расширяют и закрепляют представления о нем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(Например: Шуба серая – для лета, для зимы – другого цвета)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стихотворения, содержание которых служит развитию и обогащению словаря ребенка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Например: Вот зима пришла серебристая, Белым снегом замела поле чистое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рассказы К. Ушинского, Л. Толстого, В. Даля, которые способствуют не только расширению знаний и представлений об окружающем, но и воспитывают любовь к художественному слову.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rmAutofit/>
          </a:bodyPr>
          <a:lstStyle/>
          <a:p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8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2951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Программа дополнительного образования «От звука к букве» 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7500990" cy="4240211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Цель программы –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осуществление комплексного подхода к речевому развитию детей и подготовки их к усвоению грамоты, слоговому чтению. Правильная подготовка руки к письму, развитие интереса к написанию каких-либо единиц письма (букв, слогов, слов), точность, видение границ и аккуратность при письме.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78295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2 этапа обучения: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7643866" cy="4454525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I этап: 5-6 лет.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 задача на данном этапе - развитие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звуко-буквенного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анализа, развитие фонематического восприятия, подготовка руки к письму.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II этап: 6-7 лет.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 задача на этом этапе – овладение техникой чтения, зарождающийся интерес к самостоятельному чтению.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I этап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7858180" cy="464347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 изучения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звуки и буквы русского алфавита по общепринятым группам (гласные, согласные, звонкие и глухие, одиночные согласные, Ь и Ъ).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этом этапе главное научить детей не путать понятия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«звук»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«буква»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Звук мы слышим и произносим, букву мы видим и пишем.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1654164"/>
          </a:xfrm>
        </p:spPr>
        <p:txBody>
          <a:bodyPr>
            <a:noAutofit/>
          </a:bodyPr>
          <a:lstStyle/>
          <a:p>
            <a:pPr algn="just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Игры: «Найди и обведи», «Определи место звука (буквы) в слове», «Кто внимательный»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G:\Новая папка (5)\IMG-5a0cbd92998143b1ffbce67c5bef605f-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71678"/>
            <a:ext cx="2965848" cy="3954464"/>
          </a:xfrm>
          <a:prstGeom prst="rect">
            <a:avLst/>
          </a:prstGeom>
          <a:noFill/>
        </p:spPr>
      </p:pic>
      <p:pic>
        <p:nvPicPr>
          <p:cNvPr id="27652" name="Picture 4" descr="G:\Новая папка (5)\IMG-b7fa02a47ca365672104aa6ece7cf0e1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071678"/>
            <a:ext cx="2893240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62" cy="151128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Игры: «Найди и обведи», «Определи место звука (буквы) в слове», «Кто внимательный»</a:t>
            </a:r>
            <a:endParaRPr lang="ru-RU" dirty="0"/>
          </a:p>
        </p:txBody>
      </p:sp>
      <p:pic>
        <p:nvPicPr>
          <p:cNvPr id="28674" name="Picture 2" descr="G:\Новая папка (5)\IMG_20211124_1523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85992"/>
            <a:ext cx="4295706" cy="3185029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071678"/>
            <a:ext cx="363860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43824" cy="1143000"/>
          </a:xfrm>
        </p:spPr>
        <p:txBody>
          <a:bodyPr>
            <a:normAutofit/>
          </a:bodyPr>
          <a:lstStyle/>
          <a:p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Физминутки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Новая папка (5)\Новая папка (6)\IMG_20211112_152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3885472" cy="3476932"/>
          </a:xfrm>
          <a:prstGeom prst="rect">
            <a:avLst/>
          </a:prstGeom>
          <a:noFill/>
        </p:spPr>
      </p:pic>
      <p:pic>
        <p:nvPicPr>
          <p:cNvPr id="1027" name="Picture 3" descr="G:\Новая папка (5)\Новая папка (6)\IMG_20211112_152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357429"/>
            <a:ext cx="3786214" cy="3076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0948" cy="1143000"/>
          </a:xfrm>
        </p:spPr>
        <p:txBody>
          <a:bodyPr/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Физминутки</a:t>
            </a:r>
            <a:endParaRPr lang="ru-RU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00174"/>
            <a:ext cx="3889278" cy="465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62" cy="1868478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Графическое изображение звуков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00306"/>
            <a:ext cx="7643866" cy="3668707"/>
          </a:xfrm>
        </p:spPr>
        <p:txBody>
          <a:bodyPr>
            <a:normAutofit/>
          </a:bodyPr>
          <a:lstStyle/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красный квадрат – гласный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синий квадрат – твердый согласный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зеленый квадрат – мягкий согласный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408</Words>
  <Application>Microsoft Office PowerPoint</Application>
  <PresentationFormat>Экран (4:3)</PresentationFormat>
  <Paragraphs>38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Подготовка детей  старшего дошкольного возраста  к школе  в рамках дополнительного образования «От звука к букве» </vt:lpstr>
      <vt:lpstr>Программа дополнительного образования «От звука к букве» </vt:lpstr>
      <vt:lpstr> 2 этапа обучения: </vt:lpstr>
      <vt:lpstr>I этап</vt:lpstr>
      <vt:lpstr>Игры: «Найди и обведи», «Определи место звука (буквы) в слове», «Кто внимательный»</vt:lpstr>
      <vt:lpstr>Игры: «Найди и обведи», «Определи место звука (буквы) в слове», «Кто внимательный»</vt:lpstr>
      <vt:lpstr>Физминутки</vt:lpstr>
      <vt:lpstr>Физминутки</vt:lpstr>
      <vt:lpstr> Графическое изображение звуков </vt:lpstr>
      <vt:lpstr>Схемы слов</vt:lpstr>
      <vt:lpstr>Схемы слов</vt:lpstr>
      <vt:lpstr>Демонстрация буквы</vt:lpstr>
      <vt:lpstr>Учимся писать печатную букву с использованием образца </vt:lpstr>
      <vt:lpstr>Захват карандаша</vt:lpstr>
      <vt:lpstr>Пишем букву А</vt:lpstr>
      <vt:lpstr>Читаем слоги и слова</vt:lpstr>
      <vt:lpstr>II этап</vt:lpstr>
      <vt:lpstr>Жанры художественных произведений</vt:lpstr>
      <vt:lpstr> 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128</dc:creator>
  <cp:lastModifiedBy>dom</cp:lastModifiedBy>
  <cp:revision>27</cp:revision>
  <dcterms:created xsi:type="dcterms:W3CDTF">2015-01-07T15:36:00Z</dcterms:created>
  <dcterms:modified xsi:type="dcterms:W3CDTF">2022-09-28T18:39:38Z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558636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