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60" r:id="rId2"/>
    <p:sldId id="261" r:id="rId3"/>
    <p:sldId id="262" r:id="rId4"/>
    <p:sldId id="405" r:id="rId5"/>
    <p:sldId id="264" r:id="rId6"/>
    <p:sldId id="265" r:id="rId7"/>
    <p:sldId id="269" r:id="rId8"/>
    <p:sldId id="351" r:id="rId9"/>
    <p:sldId id="352" r:id="rId10"/>
    <p:sldId id="270" r:id="rId11"/>
    <p:sldId id="268" r:id="rId12"/>
    <p:sldId id="395" r:id="rId13"/>
    <p:sldId id="272" r:id="rId14"/>
    <p:sldId id="412" r:id="rId15"/>
    <p:sldId id="397" r:id="rId16"/>
    <p:sldId id="393" r:id="rId17"/>
    <p:sldId id="366" r:id="rId18"/>
    <p:sldId id="276" r:id="rId19"/>
    <p:sldId id="408" r:id="rId20"/>
    <p:sldId id="396" r:id="rId21"/>
    <p:sldId id="410" r:id="rId22"/>
    <p:sldId id="327" r:id="rId23"/>
    <p:sldId id="399" r:id="rId24"/>
    <p:sldId id="281" r:id="rId25"/>
    <p:sldId id="381" r:id="rId26"/>
    <p:sldId id="389" r:id="rId27"/>
    <p:sldId id="288" r:id="rId28"/>
    <p:sldId id="289" r:id="rId29"/>
    <p:sldId id="401" r:id="rId30"/>
    <p:sldId id="400" r:id="rId31"/>
    <p:sldId id="298" r:id="rId32"/>
    <p:sldId id="387" r:id="rId33"/>
    <p:sldId id="386" r:id="rId34"/>
    <p:sldId id="403" r:id="rId35"/>
    <p:sldId id="296" r:id="rId36"/>
    <p:sldId id="295" r:id="rId37"/>
    <p:sldId id="294" r:id="rId38"/>
    <p:sldId id="355" r:id="rId39"/>
    <p:sldId id="293" r:id="rId40"/>
    <p:sldId id="342" r:id="rId41"/>
    <p:sldId id="341" r:id="rId42"/>
    <p:sldId id="343" r:id="rId43"/>
    <p:sldId id="361" r:id="rId44"/>
    <p:sldId id="292" r:id="rId45"/>
    <p:sldId id="291" r:id="rId46"/>
    <p:sldId id="398" r:id="rId47"/>
    <p:sldId id="406" r:id="rId48"/>
    <p:sldId id="407" r:id="rId49"/>
    <p:sldId id="411" r:id="rId50"/>
    <p:sldId id="413" r:id="rId51"/>
    <p:sldId id="312" r:id="rId52"/>
    <p:sldId id="402" r:id="rId53"/>
    <p:sldId id="409" r:id="rId54"/>
    <p:sldId id="303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2" autoAdjust="0"/>
    <p:restoredTop sz="94621" autoAdjust="0"/>
  </p:normalViewPr>
  <p:slideViewPr>
    <p:cSldViewPr>
      <p:cViewPr varScale="1">
        <p:scale>
          <a:sx n="65" d="100"/>
          <a:sy n="65" d="100"/>
        </p:scale>
        <p:origin x="16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0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FAA2F-E522-4479-AFEF-09C8691F9CB7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B2977-141D-4143-9AFA-E8536B82E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048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s82sar.schoolrm.ru/sveden/employees/11216/185816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8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0.emf"/><Relationship Id="rId4" Type="http://schemas.openxmlformats.org/officeDocument/2006/relationships/oleObject" Target="../embeddings/oleObject7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package" Target="../embeddings/_________Microsoft_Word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94996" y="908720"/>
            <a:ext cx="3973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40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Портфолио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2690336"/>
            <a:ext cx="4176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chemeClr val="accent1"/>
                </a:solidFill>
                <a:latin typeface="Bookman Old Style" pitchFamily="18" charset="0"/>
              </a:rPr>
              <a:t>Фоминой </a:t>
            </a:r>
            <a:endParaRPr lang="ru-RU" sz="2000" b="1" i="1" dirty="0">
              <a:solidFill>
                <a:schemeClr val="accent1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ru-RU" sz="2000" b="1" i="1" dirty="0" smtClean="0">
                <a:solidFill>
                  <a:schemeClr val="accent1"/>
                </a:solidFill>
                <a:latin typeface="Bookman Old Style" pitchFamily="18" charset="0"/>
              </a:rPr>
              <a:t>Марии Яковлевны</a:t>
            </a: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/>
            </a:r>
            <a:b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воспитателя</a:t>
            </a:r>
            <a:b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МАДОУ «Детский сад № 82 комбинированного вида»</a:t>
            </a:r>
            <a:b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г.о.Саранск</a:t>
            </a:r>
            <a:endParaRPr lang="ru-RU" sz="2000" b="1" dirty="0">
              <a:solidFill>
                <a:schemeClr val="accent1"/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6" y="1952835"/>
            <a:ext cx="2160240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8912" y="-22374"/>
            <a:ext cx="9285795" cy="755069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51920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3" y="0"/>
            <a:ext cx="503107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74314" y="2492896"/>
            <a:ext cx="2995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Наставничество.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51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132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76872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75" y="0"/>
            <a:ext cx="5018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680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3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00"/>
            <a:ext cx="4248472" cy="32002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37264"/>
            <a:ext cx="3852936" cy="3316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9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844824"/>
            <a:ext cx="5166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в: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выставках;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турнирах; 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соревнованиях;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акциях;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фестивалях.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9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067944" y="21328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067944" y="1844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09" y="-297"/>
            <a:ext cx="4950381" cy="6858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862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5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1268760"/>
            <a:ext cx="792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Дата рождения:</a:t>
            </a:r>
            <a:r>
              <a:rPr lang="ru-RU" altLang="ru-RU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13.09. </a:t>
            </a:r>
            <a:r>
              <a:rPr lang="ru-RU" altLang="ru-RU" b="1" i="1" smtClean="0">
                <a:solidFill>
                  <a:srgbClr val="0070C0"/>
                </a:solidFill>
                <a:latin typeface="Times New Roman" pitchFamily="18" charset="0"/>
              </a:rPr>
              <a:t>1964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г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  <a:endParaRPr lang="ru-RU" altLang="ru-RU" b="1" dirty="0">
              <a:solidFill>
                <a:srgbClr val="0070C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rgbClr val="B80047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Профессиональное образование</a:t>
            </a:r>
            <a:r>
              <a:rPr lang="ru-RU" altLang="ru-RU" b="1" i="1" u="sng" dirty="0">
                <a:solidFill>
                  <a:srgbClr val="FF0000"/>
                </a:solidFill>
                <a:latin typeface="Times New Roman" pitchFamily="18" charset="0"/>
              </a:rPr>
              <a:t>:   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высшее.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МГУ им. Н.П. Огарева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ea typeface="MS Gothic" pitchFamily="49" charset="-128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i="1" dirty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 </a:t>
            </a:r>
            <a:endParaRPr lang="ru-RU" altLang="ru-RU" i="1" u="sng" dirty="0">
              <a:solidFill>
                <a:srgbClr val="B80047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Квалификация по диплому: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филолог, преподаватель мордовского языка и литературы, русского языка и литературы.</a:t>
            </a:r>
            <a:endParaRPr lang="ru-RU" altLang="ru-RU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srgbClr val="FF0000"/>
                </a:solidFill>
                <a:latin typeface="Times New Roman" pitchFamily="18" charset="0"/>
              </a:rPr>
              <a:t>Стаж </a:t>
            </a: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педагогической работы (по специальности):  </a:t>
            </a:r>
            <a:r>
              <a:rPr lang="ru-RU" altLang="ru-RU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32 года</a:t>
            </a:r>
            <a:endParaRPr lang="ru-RU" altLang="ru-RU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Общий трудовой стаж: 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38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лет</a:t>
            </a: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lvl="0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высшая. Приказ №516 от 23.05.2018</a:t>
            </a:r>
          </a:p>
          <a:p>
            <a:pPr lvl="0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Звание:</a:t>
            </a:r>
            <a:r>
              <a:rPr lang="ru-RU" altLang="ru-RU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Почетная грамота Министерства образования и науки Российской Федерации, 2013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г.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306176"/>
              </p:ext>
            </p:extLst>
          </p:nvPr>
        </p:nvGraphicFramePr>
        <p:xfrm>
          <a:off x="-900608" y="-60213"/>
          <a:ext cx="5308526" cy="695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Acrobat Document" r:id="rId3" imgW="5667121" imgH="8019769" progId="AcroExch.Document.DC">
                  <p:embed/>
                </p:oleObj>
              </mc:Choice>
              <mc:Fallback>
                <p:oleObj name="Acrobat Document" r:id="rId3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900608" y="-60213"/>
                        <a:ext cx="5308526" cy="6951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918" y="-13692"/>
            <a:ext cx="4732975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9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8" y="0"/>
            <a:ext cx="420246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209" y="0"/>
            <a:ext cx="4954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69033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84" y="4743"/>
            <a:ext cx="499511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4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2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63688" y="2204864"/>
            <a:ext cx="6192688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alt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95" y="-5640"/>
            <a:ext cx="495141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76"/>
            <a:ext cx="449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4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208142"/>
              </p:ext>
            </p:extLst>
          </p:nvPr>
        </p:nvGraphicFramePr>
        <p:xfrm>
          <a:off x="25814" y="3175"/>
          <a:ext cx="496855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Acrobat Document" r:id="rId4" imgW="5667121" imgH="8019769" progId="AcroExch.Document.DC">
                  <p:embed/>
                </p:oleObj>
              </mc:Choice>
              <mc:Fallback>
                <p:oleObj name="Acrobat Document" r:id="rId4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814" y="3175"/>
                        <a:ext cx="496855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087708"/>
              </p:ext>
            </p:extLst>
          </p:nvPr>
        </p:nvGraphicFramePr>
        <p:xfrm>
          <a:off x="4994366" y="0"/>
          <a:ext cx="414963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Acrobat Document" r:id="rId6" imgW="5667121" imgH="8019769" progId="AcroExch.Document.DC">
                  <p:embed/>
                </p:oleObj>
              </mc:Choice>
              <mc:Fallback>
                <p:oleObj name="Acrobat Document" r:id="rId6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94366" y="0"/>
                        <a:ext cx="414963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740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04865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endParaRPr lang="ru-RU" altLang="ru-RU" sz="2000" b="1" kern="0" dirty="0">
              <a:solidFill>
                <a:srgbClr val="C00000"/>
              </a:solidFill>
              <a:latin typeface="Times New Roman" pitchFamily="16" charset="0"/>
              <a:ea typeface="MS Gothic" charset="-128"/>
              <a:cs typeface="Times New Roman" pitchFamily="16" charset="0"/>
            </a:endParaRPr>
          </a:p>
          <a:p>
            <a:pPr algn="ctr">
              <a:buFont typeface="Times New Roman" pitchFamily="16" charset="0"/>
              <a:buNone/>
              <a:defRPr/>
            </a:pPr>
            <a:r>
              <a:rPr lang="ru-RU" altLang="ru-RU" sz="2000" b="1" kern="0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7. Проведение открытых занятий, мастер-классов, мероприятий.</a:t>
            </a:r>
            <a:endParaRPr lang="ru-RU" sz="2000" dirty="0">
              <a:solidFill>
                <a:srgbClr val="C00000"/>
              </a:solidFill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4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503168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9" y="-7948"/>
            <a:ext cx="446449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9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04"/>
            <a:ext cx="9155924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51" y="-35704"/>
            <a:ext cx="501804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04"/>
            <a:ext cx="44835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4427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8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916832"/>
            <a:ext cx="5382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" y="0"/>
            <a:ext cx="4784364" cy="6568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914" y="0"/>
            <a:ext cx="4357085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5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E87834-220D-49C0-B9D4-84F275C106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" y="-12576"/>
            <a:ext cx="475252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38" y="73742"/>
            <a:ext cx="4416557" cy="673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24"/>
            <a:ext cx="49951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481" y="0"/>
            <a:ext cx="4168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7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2276872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</a:t>
            </a: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</a:t>
            </a: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жюри конкурсов.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1412776"/>
            <a:ext cx="82089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воспитанниками: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наличие системы воспитательной работы;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организация индивидуального подхода;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снижение простудной заболеваемости воспитанников;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отлаженная система взаимодействия с родителями;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реализация </a:t>
            </a:r>
            <a:r>
              <a:rPr lang="ru-RU" alt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технологий в воспитательном процессе;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духовно-нравственное воспитание и народные традиции.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60" y="32486"/>
            <a:ext cx="492462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69" y="16244"/>
            <a:ext cx="423772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08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60" y="-2"/>
            <a:ext cx="429066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7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1443841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родителями: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систематическое проведение родительских собраний;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проведение круглых столов, консультаций в нетрадиционной                                                    форме (педагогическое просвещение родителей);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проведение экскурсий, образовательных путешествий с детьми;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-проведение совместных конкурсов, выставок;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-организация родителей на субботниках, благоустройстве участков, создании развивающей среды группы.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04"/>
            <a:ext cx="9155924" cy="68580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04"/>
            <a:ext cx="3557030" cy="65973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23" y="-35705"/>
            <a:ext cx="2909277" cy="6309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30" y="-41345"/>
            <a:ext cx="2677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4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88" y="-42114"/>
            <a:ext cx="503612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72" y="-42114"/>
            <a:ext cx="44999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50" y="19512"/>
            <a:ext cx="458065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4" y="0"/>
            <a:ext cx="457527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2348880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</a:t>
            </a:r>
          </a:p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094" y="-1"/>
            <a:ext cx="4764906" cy="67798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65" y="-1"/>
            <a:ext cx="4547542" cy="677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2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348880"/>
            <a:ext cx="457200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</a:t>
            </a: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профессиональных конкурсах.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02" y="0"/>
            <a:ext cx="474499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" y="0"/>
            <a:ext cx="473678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61" y="-17778"/>
            <a:ext cx="4675239" cy="683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3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7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4184" y="-257880"/>
            <a:ext cx="4964584" cy="729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316753"/>
              </p:ext>
            </p:extLst>
          </p:nvPr>
        </p:nvGraphicFramePr>
        <p:xfrm>
          <a:off x="34659" y="13034"/>
          <a:ext cx="4551934" cy="6856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Acrobat Document" r:id="rId3" imgW="5667121" imgH="8019769" progId="AcroExch.Document.DC">
                  <p:embed/>
                </p:oleObj>
              </mc:Choice>
              <mc:Fallback>
                <p:oleObj name="Acrobat Document" r:id="rId3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659" y="13034"/>
                        <a:ext cx="4551934" cy="6856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276461"/>
              </p:ext>
            </p:extLst>
          </p:nvPr>
        </p:nvGraphicFramePr>
        <p:xfrm>
          <a:off x="4716016" y="13034"/>
          <a:ext cx="4427984" cy="6844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Acrobat Document" r:id="rId5" imgW="5667121" imgH="8019769" progId="AcroExch.Document.DC">
                  <p:embed/>
                </p:oleObj>
              </mc:Choice>
              <mc:Fallback>
                <p:oleObj name="Acrobat Document" r:id="rId5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6016" y="13034"/>
                        <a:ext cx="4427984" cy="6844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195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90872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Представление педагогического опыта воспитателя</a:t>
            </a:r>
            <a:endParaRPr lang="ru-RU" altLang="ru-RU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2228670"/>
            <a:ext cx="6192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«Воспитание нравственно-патриотических качеств личности у детей дошкольного возраста в процессе ознакомления с художественной литературой»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91962" y="429309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3831431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hlinkClick r:id="rId3"/>
              </a:rPr>
              <a:t>https://ds82sar.schoolrm.ru/sveden/employees/11216/185816</a:t>
            </a:r>
            <a:r>
              <a:rPr lang="en-IN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483864"/>
              </p:ext>
            </p:extLst>
          </p:nvPr>
        </p:nvGraphicFramePr>
        <p:xfrm>
          <a:off x="2123728" y="23876"/>
          <a:ext cx="4407917" cy="6834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Acrobat Document" r:id="rId3" imgW="5667121" imgH="8019769" progId="AcroExch.Document.DC">
                  <p:embed/>
                </p:oleObj>
              </mc:Choice>
              <mc:Fallback>
                <p:oleObj name="Acrobat Document" r:id="rId3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728" y="23876"/>
                        <a:ext cx="4407917" cy="6834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068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5656" y="2501026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14.Награды и поощрения педагога.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2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8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15793" cy="685800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350941"/>
              </p:ext>
            </p:extLst>
          </p:nvPr>
        </p:nvGraphicFramePr>
        <p:xfrm>
          <a:off x="5076056" y="0"/>
          <a:ext cx="4067944" cy="674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Acrobat Document" r:id="rId4" imgW="5667121" imgH="8019769" progId="AcroExch.Document.DC">
                  <p:embed/>
                </p:oleObj>
              </mc:Choice>
              <mc:Fallback>
                <p:oleObj name="Acrobat Document" r:id="rId4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76056" y="0"/>
                        <a:ext cx="4067944" cy="6741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072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88514" y="1628800"/>
            <a:ext cx="6966971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6" y="1196752"/>
            <a:ext cx="8568952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76873"/>
            <a:ext cx="4950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182E4C-1F69-420C-8D02-F86195D75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7354CF43-383F-4177-B00C-D0DC028EDB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13788"/>
              </p:ext>
            </p:extLst>
          </p:nvPr>
        </p:nvGraphicFramePr>
        <p:xfrm>
          <a:off x="251520" y="980728"/>
          <a:ext cx="8475988" cy="5256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Document" r:id="rId4" imgW="5929084" imgH="4602211" progId="Word.Document.12">
                  <p:embed/>
                </p:oleObj>
              </mc:Choice>
              <mc:Fallback>
                <p:oleObj name="Document" r:id="rId4" imgW="5929084" imgH="460221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980728"/>
                        <a:ext cx="8475988" cy="5256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674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8639</TotalTime>
  <Words>343</Words>
  <Application>Microsoft Office PowerPoint</Application>
  <PresentationFormat>Экран (4:3)</PresentationFormat>
  <Paragraphs>65</Paragraphs>
  <Slides>54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54</vt:i4>
      </vt:variant>
    </vt:vector>
  </HeadingPairs>
  <TitlesOfParts>
    <vt:vector size="64" baseType="lpstr">
      <vt:lpstr>MS Gothic</vt:lpstr>
      <vt:lpstr>Arial</vt:lpstr>
      <vt:lpstr>Bookman Old Style</vt:lpstr>
      <vt:lpstr>Calibri</vt:lpstr>
      <vt:lpstr>Times New Roman</vt:lpstr>
      <vt:lpstr>Wingdings 2</vt:lpstr>
      <vt:lpstr>Тема Office</vt:lpstr>
      <vt:lpstr>Document</vt:lpstr>
      <vt:lpstr>Acrobat Document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Admin</cp:lastModifiedBy>
  <cp:revision>464</cp:revision>
  <dcterms:created xsi:type="dcterms:W3CDTF">2019-09-06T06:55:01Z</dcterms:created>
  <dcterms:modified xsi:type="dcterms:W3CDTF">2023-02-21T20:06:04Z</dcterms:modified>
</cp:coreProperties>
</file>