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5352F-12C3-4923-B8EF-4A99CB7F5996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C5715E-0487-42E7-BEC5-BFFE4E38F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EA72-5156-466B-A034-1150F4EFF4DF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A782-70A3-442B-828D-0818364C8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2DDF-B265-451E-8E97-E7A9538ED1CC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BFB6-64FD-4671-9A67-255CE88E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423D-388D-494F-8E12-4FAEA8B5B45B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2FD-7594-4232-B905-963501E34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6A56EF-9261-4F5C-9104-DB46E9453E28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1087A-551E-404D-A0C9-E4FA709B2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F6E9-AEBD-4366-A34E-50C3B2C17213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8DF8-55A6-4957-A449-0B79B6DA3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BA2EC-A869-4FF5-A0C6-79B7F8384DD9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820237-2A2E-472E-BF70-6A9A0B2C2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4749-0065-4406-8BD9-B839DDBE5BCB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500F-D708-479E-B376-4B8196566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5BC5BE-3A00-4820-B46E-BE40D0EBACDF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37570B-9868-4A69-A501-F19DABF1B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31B675-54C0-40CB-A15D-80E5CDFD2F3A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EB549E-B057-4437-A93B-25EF78123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9125E4-8963-4C2C-B408-2FC2D3C6D29E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1803A-FF02-4A81-BC1D-608C975D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1783AE-5CDC-4AB3-A284-D5AF5D9C9155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6D946E-DAA8-4F23-BF7D-758525E92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916113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Детский сад комбинированного вида «Солнышко»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Итоговая презентация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1 младшей группы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6725" y="4652963"/>
            <a:ext cx="7407275" cy="1752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Воспитатели: Симонова Е.А.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Уханова Е.О.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858000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 высоким уровнем в данной области было выявлено 33%.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средним уровнем - 40%, дети знают основные признаки живого, устанавливают связи между состоянием живых существ и средой обитания, правильно называют домашних животных и то какую пользу они приносят человеку, различают и называют геометрические фигуры: круг, квадрат, треугольник. Называет разные предметы, которые окружают их. Знают о том, что нужно бережно относиться к природе, но выполняют не все.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низким уровнем имеют дети - 27%, которые не могут различать и называть некоторые растения ближайшего окружения, назвать время года, не умеют сравнивать два предмета по величине, не умеют определять части суток и называть их.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решения: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с детьми индивидуальную работу, используя дидактические игры. Для развития в данной области детям предлагается масса игрушек, которые способствуют этому: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мозаики, доска-мольберт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Диагностика по образовательным областям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8" name="Содержимое 2"/>
          <p:cNvSpPr>
            <a:spLocks noGrp="1"/>
          </p:cNvSpPr>
          <p:nvPr>
            <p:ph idx="1"/>
          </p:nvPr>
        </p:nvSpPr>
        <p:spPr>
          <a:xfrm>
            <a:off x="1547813" y="1125538"/>
            <a:ext cx="7240587" cy="9715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«Речевое развитие»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23555" name="Диаграмма 4"/>
          <p:cNvGraphicFramePr>
            <a:graphicFrameLocks/>
          </p:cNvGraphicFramePr>
          <p:nvPr/>
        </p:nvGraphicFramePr>
        <p:xfrm>
          <a:off x="-50800" y="2082800"/>
          <a:ext cx="3941763" cy="4221163"/>
        </p:xfrm>
        <a:graphic>
          <a:graphicData uri="http://schemas.openxmlformats.org/presentationml/2006/ole">
            <p:oleObj spid="_x0000_s23555" r:id="rId3" imgW="3938357" imgH="4218798" progId="Excel.Chart.8">
              <p:embed/>
            </p:oleObj>
          </a:graphicData>
        </a:graphic>
      </p:graphicFrame>
      <p:graphicFrame>
        <p:nvGraphicFramePr>
          <p:cNvPr id="23556" name="Диаграмма 5"/>
          <p:cNvGraphicFramePr>
            <a:graphicFrameLocks/>
          </p:cNvGraphicFramePr>
          <p:nvPr/>
        </p:nvGraphicFramePr>
        <p:xfrm>
          <a:off x="4665663" y="2225675"/>
          <a:ext cx="4529137" cy="3917950"/>
        </p:xfrm>
        <a:graphic>
          <a:graphicData uri="http://schemas.openxmlformats.org/presentationml/2006/ole">
            <p:oleObj spid="_x0000_s23556" r:id="rId4" imgW="4529721" imgH="392006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85800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уровень в данной области выявлен он составил 27%.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со средним уровнем - 53% владеют некоторыми умениями и навыками в данной области, проявляют интерес к речевому развитию, а именно; рассматривают иллюстрации детских книг, проявляют интерес к ним, с помощью взрослого повторяют образцы описания игрушек, пересказывают небольшие литературные произведения.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низким уровнем - 20%, испытывают затруднения по всем проверяемым параметрам, из-за ограничения речевых контактов, недостаточно сформированы социально–коммуникативные качества, нежелание подчиняться общим правилам.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решения: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продолжать уделять серьёзное внимание развитию речи и коммуникативным навыкам детей через индивидуальную работу, организованную деятельность во взаимодействии с воспитателем на занятиях и самостоятельной деятельности детей со сверстниками. Приобщать к художественной литературе. Учить детей внимательно слушать литературные произведения, употреблять в речи существительные с обобщающим значением (овощи, фрукты, животные и т. 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Диагностика по образовательным областям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6" name="Содержимое 2"/>
          <p:cNvSpPr>
            <a:spLocks noGrp="1"/>
          </p:cNvSpPr>
          <p:nvPr>
            <p:ph idx="1"/>
          </p:nvPr>
        </p:nvSpPr>
        <p:spPr>
          <a:xfrm>
            <a:off x="1547813" y="1125538"/>
            <a:ext cx="7240587" cy="9715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«Физическое развитие»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25603" name="Диаграмма 4"/>
          <p:cNvGraphicFramePr>
            <a:graphicFrameLocks/>
          </p:cNvGraphicFramePr>
          <p:nvPr/>
        </p:nvGraphicFramePr>
        <p:xfrm>
          <a:off x="-50800" y="2082800"/>
          <a:ext cx="3941763" cy="4221163"/>
        </p:xfrm>
        <a:graphic>
          <a:graphicData uri="http://schemas.openxmlformats.org/presentationml/2006/ole">
            <p:oleObj spid="_x0000_s25603" r:id="rId3" imgW="3938357" imgH="4218798" progId="Excel.Chart.8">
              <p:embed/>
            </p:oleObj>
          </a:graphicData>
        </a:graphic>
      </p:graphicFrame>
      <p:graphicFrame>
        <p:nvGraphicFramePr>
          <p:cNvPr id="25604" name="Диаграмма 5"/>
          <p:cNvGraphicFramePr>
            <a:graphicFrameLocks/>
          </p:cNvGraphicFramePr>
          <p:nvPr/>
        </p:nvGraphicFramePr>
        <p:xfrm>
          <a:off x="4665663" y="2225675"/>
          <a:ext cx="4529137" cy="3917950"/>
        </p:xfrm>
        <a:graphic>
          <a:graphicData uri="http://schemas.openxmlformats.org/presentationml/2006/ole">
            <p:oleObj spid="_x0000_s25604" r:id="rId4" imgW="4529721" imgH="392006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858000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уровень в данной области выявлен он составил 87% промежуточный средне/высокий уровень. Дети самостоятельно, без помощи взрослого соблюдают элементарные правила гигиены, правила приема пищи.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уровень составляет - 13%, это дети которые редко обращаются к взрослым за помощью при заболевании или травме. Также стараются соблюдать правила приема пищи, но иногда нуждаются в помощи взрослого.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Низкий/средний и низкий уровень имеют дети - 0%.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решения: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успешного развития в данной образовательной области в нашей группе обустроен уголок физкультуры, где дети могут снять и физическое, и эмоциональное напряжение с помощью следующих материалов: Мячи (мягкие, легкие, резиновые, рельефные и пупырышками, закаливающие дорожки, бубны, погремушки, кегли, обручи, флажки, гимнастические палки, Чаще проводить индивидуальную работу, учить детей не бояться обращаться к воспитателю за помощью при заболевании, травме или по другим вопросам.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Диагностика по образовательным областям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813" y="1125538"/>
            <a:ext cx="7240587" cy="971550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«Художественно-эстетическое  развитие»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27651" name="Диаграмма 4"/>
          <p:cNvGraphicFramePr>
            <a:graphicFrameLocks/>
          </p:cNvGraphicFramePr>
          <p:nvPr/>
        </p:nvGraphicFramePr>
        <p:xfrm>
          <a:off x="-50800" y="2082800"/>
          <a:ext cx="3941763" cy="4221163"/>
        </p:xfrm>
        <a:graphic>
          <a:graphicData uri="http://schemas.openxmlformats.org/presentationml/2006/ole">
            <p:oleObj spid="_x0000_s27651" r:id="rId3" imgW="3938357" imgH="4218798" progId="Excel.Chart.8">
              <p:embed/>
            </p:oleObj>
          </a:graphicData>
        </a:graphic>
      </p:graphicFrame>
      <p:graphicFrame>
        <p:nvGraphicFramePr>
          <p:cNvPr id="27652" name="Диаграмма 5"/>
          <p:cNvGraphicFramePr>
            <a:graphicFrameLocks/>
          </p:cNvGraphicFramePr>
          <p:nvPr/>
        </p:nvGraphicFramePr>
        <p:xfrm>
          <a:off x="4665663" y="2225675"/>
          <a:ext cx="4529137" cy="3917950"/>
        </p:xfrm>
        <a:graphic>
          <a:graphicData uri="http://schemas.openxmlformats.org/presentationml/2006/ole">
            <p:oleObj spid="_x0000_s27652" r:id="rId4" imgW="4529721" imgH="392006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85800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уровень в данной области выявлен, и составил 46%.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со средним уровнем - 247% умеют создавать образы разных предметов и игрушек, объединяя их в коллективную композицию; аккуратно наклеивают изображения предметов, состоящих из нескольких частей, закрашивать изображение не выходя за контур.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дети с низким уровнем27% совершенно не владеют навыками составления узоры из растительных форм и геометрических фигур, правильно держать карандаш, кисть и пользоваться ими.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Пути решения: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видами изобразительного искусства, чаще использовать разные материалы и способы создания изображения. Приобщать детей к посещению кукольного театра. Формирование умения создавать, как индивидуальные, так и коллективные композиции в изобразительной деятельности. Воспитывать умение работать коллективно, объединять свои поделки в соответствии с общим замыслом. Содействовать положительному и эмоциональному отклику на музыкальные и литературные произведения.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8" name="Содержимое 3" descr="Jdagqy8i6s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0150" y="1196975"/>
            <a:ext cx="7591425" cy="50514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Наша группа</a:t>
            </a:r>
            <a:endParaRPr lang="ru-RU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5224463" cy="241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Группа от  2 до  3  лет.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Списочный состав- </a:t>
            </a:r>
            <a:r>
              <a:rPr lang="ru-RU" sz="4000" smtClean="0"/>
              <a:t>1</a:t>
            </a:r>
            <a:r>
              <a:rPr lang="ru-RU" sz="2800" smtClean="0">
                <a:latin typeface="Arial" charset="0"/>
              </a:rPr>
              <a:t>5</a:t>
            </a:r>
            <a:r>
              <a:rPr lang="ru-RU" sz="2800" smtClean="0"/>
              <a:t> </a:t>
            </a:r>
            <a:r>
              <a:rPr lang="ru-RU" smtClean="0"/>
              <a:t>детей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Девочек- </a:t>
            </a:r>
            <a:r>
              <a:rPr lang="ru-RU" smtClean="0">
                <a:latin typeface="Arial" charset="0"/>
              </a:rPr>
              <a:t>8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Мальчиков – 7 </a:t>
            </a:r>
          </a:p>
        </p:txBody>
      </p:sp>
      <p:pic>
        <p:nvPicPr>
          <p:cNvPr id="14339" name="Рисунок 3" descr="9308695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805238"/>
            <a:ext cx="5076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0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ГОДОВЫЕ ЗАДАЧИ 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981075"/>
            <a:ext cx="8172450" cy="5876925"/>
          </a:xfrm>
        </p:spPr>
        <p:txBody>
          <a:bodyPr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охрана и укрепление физического и психического здоровья детей, в том числе их эмоционального благополучия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обеспечение равных возможностей для полноценного развития каждого ребенка в период дошкольного детства независимо от места проживания, пол, нации, языка, социального статуса; психофизиологических и других особенностей (в том числе ограниченных возможностей здоровья);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-создание благоприятных условий развития детей в соответствие и с их возрастными и индивидуальными особенностями, развитие способностей и творческого потенциала каждого ребенка как субъекта в отношений с другими детьми, взрослыми и миром;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-объединение обучения и воспитания в целостный образовательный процесс на основе духовно-нравственных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ценностей, принятых в обществе правил и норм поведения в интересах человека, семьи, общества;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-сформирования общей культуры личностей детей, развитие их социальных, нравственных эстетических, интеллектуальных, физических качеств, инициативности, самостоятельности, и ответственности ребенка, формирование предпосылок учебной деятельности;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среды соответствующей возрастным и индивидуальным особенностям детей;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обеспечение психолого-педагогической поддержки семьи и повышение компетентности родителей (законных предстателей) в вопросах развития и образования, охраны и укрепления здоровья детей;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-обеспечения преемственности целей, задач и содержания дошкольного общего и начального общего образования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 Р О Е К Т 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 проект: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«Хорошо быть здоровым!»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Краткосрочные проекты: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«Краски осени! 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«Знакомство детей с миром профессий»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 Игровая деятельность у младших дошкольников»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«Здоровье в порядке — спасибо зарядке!»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765175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Воспитанники совместно с родителями принимали участие в следующих конкурсах: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258888" y="2057400"/>
            <a:ext cx="7499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«Дары осени»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Конкурс осенних шляп «Волшебница-осень!»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«Наши - мам</a:t>
            </a:r>
            <a:r>
              <a:rPr lang="ru-RU" sz="2800" smtClean="0">
                <a:latin typeface="Arial" charset="0"/>
              </a:rPr>
              <a:t>ы</a:t>
            </a:r>
            <a:r>
              <a:rPr lang="ru-RU" smtClean="0"/>
              <a:t> рукодельницы»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« Новогодняя фантазия»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«Благовест»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«Открытка для папы»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«Неопалимая купина»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« Пасхальная радость»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1042988" y="0"/>
            <a:ext cx="8101012" cy="2133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Плодотворной оказалась работа по обновлению предметно-развивающей среды: были куплены игры и игрушки, пополнен уголок книги, физкультурный уголок, приведены в хорошее состояние оборудования, пособия.</a:t>
            </a:r>
          </a:p>
        </p:txBody>
      </p:sp>
      <p:pic>
        <p:nvPicPr>
          <p:cNvPr id="18434" name="Picture 2" descr="C:\Users\007\Desktop\садик\oKH3gz81F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44196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007\Desktop\садик\qw6YatSX5D0.jpg"/>
          <p:cNvPicPr>
            <a:picLocks noChangeAspect="1" noChangeArrowheads="1"/>
          </p:cNvPicPr>
          <p:nvPr/>
        </p:nvPicPr>
        <p:blipFill>
          <a:blip r:embed="rId3"/>
          <a:srcRect r="24712"/>
          <a:stretch>
            <a:fillRect/>
          </a:stretch>
        </p:blipFill>
        <p:spPr bwMode="auto">
          <a:xfrm>
            <a:off x="5219700" y="2276475"/>
            <a:ext cx="36195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Диагностика по образовательным областям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813" y="1125538"/>
            <a:ext cx="7240587" cy="971550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«Социально-коммуникативное развитие»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19459" name="Диаграмма 4"/>
          <p:cNvGraphicFramePr>
            <a:graphicFrameLocks/>
          </p:cNvGraphicFramePr>
          <p:nvPr/>
        </p:nvGraphicFramePr>
        <p:xfrm>
          <a:off x="-50800" y="2082800"/>
          <a:ext cx="3941763" cy="4221163"/>
        </p:xfrm>
        <a:graphic>
          <a:graphicData uri="http://schemas.openxmlformats.org/presentationml/2006/ole">
            <p:oleObj spid="_x0000_s19459" r:id="rId3" imgW="3938357" imgH="4218798" progId="Excel.Chart.8">
              <p:embed/>
            </p:oleObj>
          </a:graphicData>
        </a:graphic>
      </p:graphicFrame>
      <p:graphicFrame>
        <p:nvGraphicFramePr>
          <p:cNvPr id="19460" name="Диаграмма 5"/>
          <p:cNvGraphicFramePr>
            <a:graphicFrameLocks/>
          </p:cNvGraphicFramePr>
          <p:nvPr/>
        </p:nvGraphicFramePr>
        <p:xfrm>
          <a:off x="4665663" y="2225675"/>
          <a:ext cx="4529137" cy="3917950"/>
        </p:xfrm>
        <a:graphic>
          <a:graphicData uri="http://schemas.openxmlformats.org/presentationml/2006/ole">
            <p:oleObj spid="_x0000_s19460" r:id="rId4" imgW="4529721" imgH="392006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idx="1"/>
          </p:nvPr>
        </p:nvSpPr>
        <p:spPr>
          <a:xfrm>
            <a:off x="1042988" y="0"/>
            <a:ext cx="8101012" cy="6858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Высокий уровень имеют 20%, это дети, которые могут принимать на себя роль, активно общаются со сверстниками во время игры. Правильно применяют игрушку во время игры, умеют организовывать самостоятельные игры.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Средний уровень имеют 67%, это дети, которые умеют оформлять игру, используя разнообразные материалы (атрибуты, подручный материал). Часто являются организаторами игры, способны принять игровую проблемную ситуацию, изменить собственное ролевое поведение проявляют уважительное отношение к сверстникам и взрослым. Но в дидактических играх не могут оценить свои возможности, не умеют оформлять свою игру, не всегда соблюдают правила игры.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Низкий уровень имеют 13%, это дети которые общаются только со взрослыми, действуют с предметами по показу или образцу. Активно участвуют в игре, но не соблюдают правила. Частично видят свои ошибки и исправляют их с помощью взрослого. Предполагаемая причина среднего качества усвоения программного материала детьми по данному разделу: гиперактивность детей, возрастные особенности.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Пути решения: Продолжать работу с детьми через использование дидактических игр по проблеме, большое внимание уделять тем детям, которые требуют индивидуального подхода, таким образом, следует заинтересовывать детей через игровые ситуации, чтением книг с проблемными ситуациями, просмотр иллюстраций.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Диагностика по образовательным областям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10" name="Содержимое 2"/>
          <p:cNvSpPr>
            <a:spLocks noGrp="1"/>
          </p:cNvSpPr>
          <p:nvPr>
            <p:ph idx="1"/>
          </p:nvPr>
        </p:nvSpPr>
        <p:spPr>
          <a:xfrm>
            <a:off x="1547813" y="1125538"/>
            <a:ext cx="7240587" cy="9715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«Познавательное развитие»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21507" name="Диаграмма 4"/>
          <p:cNvGraphicFramePr>
            <a:graphicFrameLocks/>
          </p:cNvGraphicFramePr>
          <p:nvPr/>
        </p:nvGraphicFramePr>
        <p:xfrm>
          <a:off x="-50800" y="2082800"/>
          <a:ext cx="3941763" cy="4221163"/>
        </p:xfrm>
        <a:graphic>
          <a:graphicData uri="http://schemas.openxmlformats.org/presentationml/2006/ole">
            <p:oleObj spid="_x0000_s21507" r:id="rId3" imgW="3938357" imgH="4218798" progId="Excel.Chart.8">
              <p:embed/>
            </p:oleObj>
          </a:graphicData>
        </a:graphic>
      </p:graphicFrame>
      <p:graphicFrame>
        <p:nvGraphicFramePr>
          <p:cNvPr id="21508" name="Диаграмма 5"/>
          <p:cNvGraphicFramePr>
            <a:graphicFrameLocks/>
          </p:cNvGraphicFramePr>
          <p:nvPr/>
        </p:nvGraphicFramePr>
        <p:xfrm>
          <a:off x="4665663" y="2225675"/>
          <a:ext cx="4529137" cy="3917950"/>
        </p:xfrm>
        <a:graphic>
          <a:graphicData uri="http://schemas.openxmlformats.org/presentationml/2006/ole">
            <p:oleObj spid="_x0000_s21508" r:id="rId4" imgW="4529721" imgH="3920068" progId="Excel.Char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980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Диаграмма Microsoft Excel</vt:lpstr>
      <vt:lpstr>Детский сад комбинированного вида «Солнышко» Итоговая презентация  1 младшей группы</vt:lpstr>
      <vt:lpstr>Слайд 2</vt:lpstr>
      <vt:lpstr>ГОДОВЫЕ ЗАДАЧИ :</vt:lpstr>
      <vt:lpstr>П Р О Е К Т Ы</vt:lpstr>
      <vt:lpstr>Воспитанники совместно с родителями принимали участие в следующих конкурсах: </vt:lpstr>
      <vt:lpstr>Слайд 6</vt:lpstr>
      <vt:lpstr>Диагностика по образовательным областям</vt:lpstr>
      <vt:lpstr>Слайд 8</vt:lpstr>
      <vt:lpstr>Диагностика по образовательным областям</vt:lpstr>
      <vt:lpstr>Слайд 10</vt:lpstr>
      <vt:lpstr>Диагностика по образовательным областям</vt:lpstr>
      <vt:lpstr>Слайд 12</vt:lpstr>
      <vt:lpstr>Диагностика по образовательным областям</vt:lpstr>
      <vt:lpstr>Слайд 14</vt:lpstr>
      <vt:lpstr>Диагностика по образовательным областям</vt:lpstr>
      <vt:lpstr>Слайд 16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комбинированного вида «Солнышко» 1 младшая группа</dc:title>
  <dc:creator>007</dc:creator>
  <cp:lastModifiedBy>Пользователь Windows</cp:lastModifiedBy>
  <cp:revision>45</cp:revision>
  <dcterms:created xsi:type="dcterms:W3CDTF">2019-05-26T09:33:57Z</dcterms:created>
  <dcterms:modified xsi:type="dcterms:W3CDTF">2019-05-27T05:08:44Z</dcterms:modified>
</cp:coreProperties>
</file>