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6"/>
  </p:notesMasterIdLst>
  <p:sldIdLst>
    <p:sldId id="266" r:id="rId3"/>
    <p:sldId id="274" r:id="rId4"/>
    <p:sldId id="275" r:id="rId5"/>
    <p:sldId id="276" r:id="rId6"/>
    <p:sldId id="277" r:id="rId7"/>
    <p:sldId id="280" r:id="rId8"/>
    <p:sldId id="281" r:id="rId9"/>
    <p:sldId id="284" r:id="rId10"/>
    <p:sldId id="282" r:id="rId11"/>
    <p:sldId id="285" r:id="rId12"/>
    <p:sldId id="283" r:id="rId13"/>
    <p:sldId id="268" r:id="rId14"/>
    <p:sldId id="286" r:id="rId15"/>
    <p:sldId id="269" r:id="rId16"/>
    <p:sldId id="270" r:id="rId17"/>
    <p:sldId id="271" r:id="rId18"/>
    <p:sldId id="260" r:id="rId19"/>
    <p:sldId id="261" r:id="rId20"/>
    <p:sldId id="262" r:id="rId21"/>
    <p:sldId id="265" r:id="rId22"/>
    <p:sldId id="263" r:id="rId23"/>
    <p:sldId id="264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88C"/>
    <a:srgbClr val="C5FDF0"/>
    <a:srgbClr val="00FFFF"/>
    <a:srgbClr val="00FF00"/>
    <a:srgbClr val="C5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37" autoAdjust="0"/>
  </p:normalViewPr>
  <p:slideViewPr>
    <p:cSldViewPr>
      <p:cViewPr>
        <p:scale>
          <a:sx n="80" d="100"/>
          <a:sy n="80" d="100"/>
        </p:scale>
        <p:origin x="-108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3AFC1-353D-4C07-82F2-32480BE3051E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5455F-1E19-42AE-BCC4-AD306C664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4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8D4CFA-F387-4EDA-8B15-B20A5B57F26C}" type="slidenum">
              <a:rPr lang="zh-CN" alt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D6AD83-EF5F-4E47-99FE-7F90B2BCD0F1}" type="slidenum">
              <a:rPr lang="zh-CN" altLang="en-US"/>
              <a:pPr eaLnBrk="1" hangingPunct="1"/>
              <a:t>3</a:t>
            </a:fld>
            <a:endParaRPr lang="en-US" altLang="zh-CN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2F6182-B30F-4868-B412-700A5D6A049D}" type="slidenum">
              <a:rPr lang="zh-CN" altLang="en-US"/>
              <a:pPr eaLnBrk="1" hangingPunct="1"/>
              <a:t>4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DD6A40-D59A-4642-AF06-7338DA306C61}" type="slidenum">
              <a:rPr lang="zh-CN" altLang="en-US"/>
              <a:pPr eaLnBrk="1" hangingPunct="1"/>
              <a:t>5</a:t>
            </a:fld>
            <a:endParaRPr lang="en-US" altLang="zh-CN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C28A1-10B2-49AE-9644-CD88F551E250}" type="slidenum">
              <a:rPr lang="zh-CN" altLang="en-US"/>
              <a:pPr eaLnBrk="1" hangingPunct="1"/>
              <a:t>6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C28A1-10B2-49AE-9644-CD88F551E250}" type="slidenum">
              <a:rPr lang="zh-CN" altLang="en-US"/>
              <a:pPr eaLnBrk="1" hangingPunct="1"/>
              <a:t>7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C28A1-10B2-49AE-9644-CD88F551E250}" type="slidenum">
              <a:rPr lang="zh-CN" altLang="en-US"/>
              <a:pPr eaLnBrk="1" hangingPunct="1"/>
              <a:t>9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2F6182-B30F-4868-B412-700A5D6A049D}" type="slidenum">
              <a:rPr lang="zh-CN" altLang="en-US"/>
              <a:pPr eaLnBrk="1" hangingPunct="1"/>
              <a:t>11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gray">
          <a:xfrm>
            <a:off x="0" y="1485900"/>
            <a:ext cx="7380288" cy="4302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400" b="1">
                <a:solidFill>
                  <a:schemeClr val="accent1"/>
                </a:solidFill>
                <a:latin typeface="Arial" pitchFamily="34" charset="0"/>
              </a:defRPr>
            </a:lvl1pPr>
            <a:lvl2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algn="ctr">
              <a:spcBef>
                <a:spcPct val="20000"/>
              </a:spcBef>
              <a:buClr>
                <a:schemeClr val="tx1"/>
              </a:buClr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6A9EB0"/>
              </a:buClr>
              <a:defRPr/>
            </a:pPr>
            <a:endParaRPr lang="en-US" altLang="ko-KR" smtClean="0">
              <a:solidFill>
                <a:srgbClr val="E4C578"/>
              </a:solidFill>
            </a:endParaRP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ltGray">
          <a:xfrm>
            <a:off x="7308850" y="1495425"/>
            <a:ext cx="1835150" cy="4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3C230A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4637088" y="3048000"/>
            <a:ext cx="1230312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FFFFFF"/>
                </a:solidFill>
                <a:ea typeface="宋体" pitchFamily="2" charset="-122"/>
              </a:rPr>
              <a:t>Company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FFFF"/>
                </a:solidFill>
                <a:ea typeface="宋体" pitchFamily="2" charset="-122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609600"/>
            <a:ext cx="8001000" cy="838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</a:t>
            </a:r>
            <a:br>
              <a:rPr lang="en-US" altLang="zh-CN" noProof="0" smtClean="0"/>
            </a:br>
            <a:r>
              <a:rPr lang="en-US" altLang="zh-CN" noProof="0" smtClean="0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068513" y="1447800"/>
            <a:ext cx="5214937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58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F091A-8461-42E2-8CB4-F55F1D33A523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23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760DD-428F-4483-AD77-110085F91FBA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5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6FD9-9845-44C4-897C-9B8FFDDA9242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8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C4A8-6817-4A27-B4C6-6527081ACDA8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62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6994-2EE6-4C59-BEAE-BF0B15A9AE4E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8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A6C9-0B2F-480F-B1D2-9C758059C328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340E-38E6-45FD-8143-6C788BCC113A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5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03BFC-FBA3-4C1A-8951-1879194FC2E2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92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22CD-8710-4BC3-9F5C-2851DC8D4DF0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9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03238"/>
            <a:ext cx="21336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2484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C95A9-82C4-425D-A34D-307CD5AEB01B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83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503238"/>
            <a:ext cx="6324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C249-DAC8-49D5-8FAB-E11049C42308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9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568100-FD55-4920-A10F-5CDB2FDB5C84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25C631-6B4C-4E0B-B3F9-62760A136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8"/>
          <p:cNvSpPr>
            <a:spLocks noChangeArrowheads="1"/>
          </p:cNvSpPr>
          <p:nvPr/>
        </p:nvSpPr>
        <p:spPr bwMode="gray">
          <a:xfrm>
            <a:off x="2405063" y="120650"/>
            <a:ext cx="6738937" cy="1055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3C230A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27" name="Rectangle 44"/>
          <p:cNvSpPr>
            <a:spLocks noChangeArrowheads="1"/>
          </p:cNvSpPr>
          <p:nvPr/>
        </p:nvSpPr>
        <p:spPr bwMode="ltGray">
          <a:xfrm>
            <a:off x="0" y="6480175"/>
            <a:ext cx="9144000" cy="4048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3C230A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28" name="Rectangle 45"/>
          <p:cNvSpPr>
            <a:spLocks noChangeArrowheads="1"/>
          </p:cNvSpPr>
          <p:nvPr/>
        </p:nvSpPr>
        <p:spPr bwMode="gray">
          <a:xfrm>
            <a:off x="0" y="0"/>
            <a:ext cx="9144000" cy="1158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3C230A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1029" name="Object 4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58888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Object 4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87450" y="0"/>
            <a:ext cx="1223963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5867400" y="6486525"/>
            <a:ext cx="2895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srgbClr val="FFFFE7"/>
                </a:solidFill>
              </a:rPr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609600" y="6489700"/>
            <a:ext cx="990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B99FC2-A95C-4E9F-8F1D-77308C88FBCD}" type="slidenum">
              <a:rPr lang="zh-CN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667000" y="503238"/>
            <a:ext cx="6324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58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630616" cy="27363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МДОУ «Детский сад № 20 комбинированного вида»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Работа с родителями -  важный аспект в коррекционной работе с детьми с ОНР.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7520880" cy="145717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Подготовила: учитель-логопед высшей            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квалификационной категории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</a:t>
            </a:r>
            <a:r>
              <a:rPr lang="ru-RU" dirty="0" err="1" smtClean="0">
                <a:solidFill>
                  <a:srgbClr val="7030A0"/>
                </a:solidFill>
              </a:rPr>
              <a:t>Гадеева</a:t>
            </a:r>
            <a:r>
              <a:rPr lang="ru-RU" dirty="0" smtClean="0">
                <a:solidFill>
                  <a:srgbClr val="7030A0"/>
                </a:solidFill>
              </a:rPr>
              <a:t> Т.И.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744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ергей Гадеев\Desktop\IMG_03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5694" r="22082" b="5460"/>
          <a:stretch/>
        </p:blipFill>
        <p:spPr bwMode="auto">
          <a:xfrm>
            <a:off x="5148064" y="2127085"/>
            <a:ext cx="3526971" cy="355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 Гадеев\Desktop\IMG_03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70" b="16304"/>
          <a:stretch/>
        </p:blipFill>
        <p:spPr bwMode="auto">
          <a:xfrm>
            <a:off x="539552" y="1412776"/>
            <a:ext cx="3721512" cy="24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й Гадеев\Desktop\IMG_037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97" r="3632" b="31624"/>
          <a:stretch/>
        </p:blipFill>
        <p:spPr bwMode="auto">
          <a:xfrm>
            <a:off x="836526" y="3902447"/>
            <a:ext cx="5665673" cy="22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369324" y="260648"/>
            <a:ext cx="6049024" cy="851594"/>
          </a:xfrm>
        </p:spPr>
        <p:txBody>
          <a:bodyPr/>
          <a:lstStyle/>
          <a:p>
            <a:pPr algn="ctr" eaLnBrk="1" hangingPunct="1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достижения результатов в коррекционно-педагогической работе необходимо выполнять следующие требования</a:t>
            </a:r>
            <a:endParaRPr lang="en-US" altLang="zh-CN" sz="1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827584" y="1222337"/>
            <a:ext cx="7644630" cy="550479"/>
            <a:chOff x="912" y="1008"/>
            <a:chExt cx="3984" cy="912"/>
          </a:xfrm>
          <a:solidFill>
            <a:srgbClr val="C5FDE8"/>
          </a:solidFill>
        </p:grpSpPr>
        <p:sp>
          <p:nvSpPr>
            <p:cNvPr id="17427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55" name="Freeform 7"/>
            <p:cNvSpPr>
              <a:spLocks/>
            </p:cNvSpPr>
            <p:nvPr/>
          </p:nvSpPr>
          <p:spPr bwMode="gray">
            <a:xfrm>
              <a:off x="1048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429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30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zh-CN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865043" y="1878541"/>
            <a:ext cx="7569712" cy="723857"/>
            <a:chOff x="912" y="2016"/>
            <a:chExt cx="3984" cy="912"/>
          </a:xfrm>
          <a:solidFill>
            <a:srgbClr val="92D050"/>
          </a:solidFill>
        </p:grpSpPr>
        <p:sp>
          <p:nvSpPr>
            <p:cNvPr id="17421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gray">
            <a:xfrm>
              <a:off x="1048" y="214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17414" name="Group 17"/>
          <p:cNvGrpSpPr>
            <a:grpSpLocks/>
          </p:cNvGrpSpPr>
          <p:nvPr/>
        </p:nvGrpSpPr>
        <p:grpSpPr bwMode="auto">
          <a:xfrm>
            <a:off x="827584" y="3633022"/>
            <a:ext cx="7729132" cy="995015"/>
            <a:chOff x="912" y="3036"/>
            <a:chExt cx="3984" cy="912"/>
          </a:xfrm>
          <a:solidFill>
            <a:srgbClr val="00FFFF"/>
          </a:solidFill>
        </p:grpSpPr>
        <p:sp>
          <p:nvSpPr>
            <p:cNvPr id="17415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69" name="Freeform 21"/>
            <p:cNvSpPr>
              <a:spLocks/>
            </p:cNvSpPr>
            <p:nvPr/>
          </p:nvSpPr>
          <p:spPr bwMode="gray">
            <a:xfrm>
              <a:off x="1048" y="316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827584" y="2800352"/>
            <a:ext cx="7705066" cy="729517"/>
            <a:chOff x="912" y="3036"/>
            <a:chExt cx="3984" cy="912"/>
          </a:xfrm>
          <a:solidFill>
            <a:srgbClr val="00FF00"/>
          </a:solidFill>
        </p:grpSpPr>
        <p:sp>
          <p:nvSpPr>
            <p:cNvPr id="26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gray">
            <a:xfrm>
              <a:off x="1048" y="316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619672" y="1232210"/>
            <a:ext cx="540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Коррекционные занятия должны проводиться систематически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6611" y="1586735"/>
            <a:ext cx="5481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ДОУ и в семье необходимо осуществлять к ребёнку индивидуальный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подход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9593" y="283784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Родители должны выполнять требования логопеда и воспитателя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87302" y="3715030"/>
            <a:ext cx="6705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Речевой материал, который закрепляет ребёнок дома, необходимо скомпоновать, систематизировать, четко объяснять ему и родителю, как и сколько выполнять упражнения (задания) дома.</a:t>
            </a:r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827584" y="4783115"/>
            <a:ext cx="7705066" cy="666079"/>
            <a:chOff x="912" y="1008"/>
            <a:chExt cx="3984" cy="912"/>
          </a:xfrm>
          <a:solidFill>
            <a:srgbClr val="C5FDF0"/>
          </a:solidFill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gray">
            <a:xfrm>
              <a:off x="1048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30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zh-CN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599735" y="4813541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Постоянно обеспечивать совместную, плодотворную деятельность логопеда, воспитателя, родителей и других специалистов</a:t>
            </a:r>
          </a:p>
        </p:txBody>
      </p:sp>
      <p:grpSp>
        <p:nvGrpSpPr>
          <p:cNvPr id="36" name="Group 10"/>
          <p:cNvGrpSpPr>
            <a:grpSpLocks/>
          </p:cNvGrpSpPr>
          <p:nvPr/>
        </p:nvGrpSpPr>
        <p:grpSpPr bwMode="auto">
          <a:xfrm>
            <a:off x="827584" y="5624121"/>
            <a:ext cx="7729132" cy="723857"/>
            <a:chOff x="912" y="2016"/>
            <a:chExt cx="3984" cy="912"/>
          </a:xfrm>
          <a:solidFill>
            <a:srgbClr val="CFF88C"/>
          </a:solidFill>
        </p:grpSpPr>
        <p:sp>
          <p:nvSpPr>
            <p:cNvPr id="37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Поддерживать взаимопонимание между родителями и детьми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gray">
            <a:xfrm>
              <a:off x="1048" y="214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8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Лена\vs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157265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708920"/>
            <a:ext cx="867654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Информационные буклеты – 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 средство просвещения родителей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Лена\1162081.png"/>
          <p:cNvPicPr>
            <a:picLocks noChangeAspect="1" noChangeArrowheads="1"/>
          </p:cNvPicPr>
          <p:nvPr/>
        </p:nvPicPr>
        <p:blipFill>
          <a:blip r:embed="rId3" cstate="print"/>
          <a:srcRect l="40412" t="3960" r="1806" b="40910"/>
          <a:stretch>
            <a:fillRect/>
          </a:stretch>
        </p:blipFill>
        <p:spPr bwMode="auto">
          <a:xfrm>
            <a:off x="6084168" y="4437112"/>
            <a:ext cx="2304256" cy="2004735"/>
          </a:xfrm>
          <a:prstGeom prst="rect">
            <a:avLst/>
          </a:prstGeom>
          <a:noFill/>
        </p:spPr>
      </p:pic>
      <p:pic>
        <p:nvPicPr>
          <p:cNvPr id="8" name="Picture 3" descr="C:\Лена\1162081.png"/>
          <p:cNvPicPr>
            <a:picLocks noChangeAspect="1" noChangeArrowheads="1"/>
          </p:cNvPicPr>
          <p:nvPr/>
        </p:nvPicPr>
        <p:blipFill>
          <a:blip r:embed="rId3" cstate="print"/>
          <a:srcRect l="4490" t="12310" r="57343" b="6441"/>
          <a:stretch>
            <a:fillRect/>
          </a:stretch>
        </p:blipFill>
        <p:spPr bwMode="auto">
          <a:xfrm>
            <a:off x="683568" y="4221088"/>
            <a:ext cx="1224136" cy="2376264"/>
          </a:xfrm>
          <a:prstGeom prst="rect">
            <a:avLst/>
          </a:prstGeom>
          <a:noFill/>
        </p:spPr>
      </p:pic>
      <p:pic>
        <p:nvPicPr>
          <p:cNvPr id="1028" name="Picture 4" descr="C:\Лена\j235314_1290954971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53136"/>
            <a:ext cx="2256905" cy="1593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9317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176464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привлечь внимание родительской  аудитории к совместным занятиям с детьми</a:t>
            </a:r>
          </a:p>
          <a:p>
            <a:pPr lvl="0"/>
            <a:r>
              <a:rPr lang="ru-RU" dirty="0"/>
              <a:t> уложить максимум необходимой информации в минимум печатной площади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5218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50912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Буклет</a:t>
            </a:r>
            <a:r>
              <a:rPr lang="ru-RU" sz="2400" dirty="0"/>
              <a:t> (от франц. </a:t>
            </a:r>
            <a:r>
              <a:rPr lang="ru-RU" sz="2400" dirty="0" err="1"/>
              <a:t>Bouclette</a:t>
            </a:r>
            <a:r>
              <a:rPr lang="ru-RU" sz="2400" dirty="0"/>
              <a:t> — колечко) – это произведение печати, изготовленное на одном листе, и сложенное при помощи параллельных сгибов в несколько страниц-полос (как ширма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pic>
        <p:nvPicPr>
          <p:cNvPr id="2050" name="Picture 2" descr="C:\Лена\presentation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8680"/>
            <a:ext cx="4176464" cy="4010988"/>
          </a:xfrm>
          <a:prstGeom prst="rect">
            <a:avLst/>
          </a:prstGeom>
          <a:noFill/>
        </p:spPr>
      </p:pic>
      <p:pic>
        <p:nvPicPr>
          <p:cNvPr id="2051" name="Picture 3" descr="C:\Лена\1271565766_buk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1242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7973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671210"/>
            <a:ext cx="8280920" cy="29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Главные преимущества буклета: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Невысокая стоимость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Буклеты – отличный раздаточный материал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для родителей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Возможность создания многостраничной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информации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без сшивания листов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Несколько страниц-створок позволяют разбить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информационный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материал на  разделы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3" descr="C:\Лена\1162081.png"/>
          <p:cNvPicPr>
            <a:picLocks noChangeAspect="1" noChangeArrowheads="1"/>
          </p:cNvPicPr>
          <p:nvPr/>
        </p:nvPicPr>
        <p:blipFill>
          <a:blip r:embed="rId2" cstate="print"/>
          <a:srcRect l="40412" t="3960" r="1806" b="40910"/>
          <a:stretch>
            <a:fillRect/>
          </a:stretch>
        </p:blipFill>
        <p:spPr bwMode="auto">
          <a:xfrm rot="587442">
            <a:off x="6381856" y="3970359"/>
            <a:ext cx="2304256" cy="2004735"/>
          </a:xfrm>
          <a:prstGeom prst="rect">
            <a:avLst/>
          </a:prstGeom>
          <a:noFill/>
        </p:spPr>
      </p:pic>
      <p:pic>
        <p:nvPicPr>
          <p:cNvPr id="6" name="Picture 4" descr="C:\Лена\j235314_1290954971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1699">
            <a:off x="727328" y="4179897"/>
            <a:ext cx="2256905" cy="1593974"/>
          </a:xfrm>
          <a:prstGeom prst="rect">
            <a:avLst/>
          </a:prstGeom>
          <a:noFill/>
        </p:spPr>
      </p:pic>
      <p:pic>
        <p:nvPicPr>
          <p:cNvPr id="7" name="Picture 3" descr="C:\Лена\1271565766_bu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77072"/>
            <a:ext cx="1800200" cy="16465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6093296"/>
            <a:ext cx="764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Программное обеспечение </a:t>
            </a:r>
            <a:r>
              <a:rPr lang="ru-RU" sz="2400" b="1" dirty="0" smtClean="0"/>
              <a:t>– </a:t>
            </a:r>
            <a:r>
              <a:rPr lang="en-US" sz="2400" b="1" dirty="0" smtClean="0">
                <a:solidFill>
                  <a:srgbClr val="C00000"/>
                </a:solidFill>
              </a:rPr>
              <a:t>Microsoft Office Publisher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129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Лена\j235314_1290954971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6048672" cy="4271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3572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Лена\Публикация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12" y="-342900"/>
            <a:ext cx="10715625" cy="75438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42203" y="4653136"/>
            <a:ext cx="3024336" cy="220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63888" y="0"/>
            <a:ext cx="2736304" cy="908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МДОУ «Детский сад № 20»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48478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5861427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Составитель:</a:t>
            </a:r>
          </a:p>
          <a:p>
            <a:r>
              <a:rPr lang="ru-RU" dirty="0" smtClean="0"/>
              <a:t>Учитель-логопед</a:t>
            </a:r>
          </a:p>
          <a:p>
            <a:r>
              <a:rPr lang="ru-RU" dirty="0" err="1" smtClean="0"/>
              <a:t>Гадеева</a:t>
            </a:r>
            <a:r>
              <a:rPr lang="ru-RU" dirty="0" smtClean="0"/>
              <a:t> Т.И.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Лена\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652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Лена\Публикаци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710"/>
            <a:ext cx="9144000" cy="646529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3203848" y="620688"/>
            <a:ext cx="2736304" cy="10081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МДОУ «Детский сад № 20»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4725144"/>
            <a:ext cx="288032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Подготовила: учитель-логопед</a:t>
            </a:r>
          </a:p>
          <a:p>
            <a:pPr algn="ctr"/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Гадеева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Т.И.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607174" y="391245"/>
            <a:ext cx="2133600" cy="662136"/>
          </a:xfrm>
        </p:spPr>
        <p:txBody>
          <a:bodyPr/>
          <a:lstStyle/>
          <a:p>
            <a:pPr eaLnBrk="1" hangingPunct="1"/>
            <a:r>
              <a:rPr lang="ru-RU" altLang="zh-CN" dirty="0" smtClean="0">
                <a:ea typeface="宋体" pitchFamily="2" charset="-122"/>
              </a:rPr>
              <a:t>Цели:</a:t>
            </a:r>
            <a:endParaRPr lang="en-US" altLang="zh-CN" dirty="0" smtClean="0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3C230A"/>
              </a:solidFill>
              <a:ea typeface="宋体" pitchFamily="2" charset="-122"/>
            </a:endParaRPr>
          </a:p>
        </p:txBody>
      </p:sp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1357346" y="1337915"/>
            <a:ext cx="5871558" cy="1153108"/>
            <a:chOff x="1296" y="1824"/>
            <a:chExt cx="2976" cy="432"/>
          </a:xfrm>
        </p:grpSpPr>
        <p:sp>
          <p:nvSpPr>
            <p:cNvPr id="62469" name="AutoShape 5"/>
            <p:cNvSpPr>
              <a:spLocks noChangeArrowheads="1"/>
            </p:cNvSpPr>
            <p:nvPr/>
          </p:nvSpPr>
          <p:spPr bwMode="gray">
            <a:xfrm>
              <a:off x="1536" y="1824"/>
              <a:ext cx="2736" cy="3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3C230A"/>
                </a:solidFill>
                <a:latin typeface="Arial" pitchFamily="34" charset="0"/>
              </a:endParaRPr>
            </a:p>
          </p:txBody>
        </p:sp>
        <p:sp>
          <p:nvSpPr>
            <p:cNvPr id="4118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C230A"/>
                </a:solidFill>
                <a:latin typeface="Arial" charset="0"/>
              </a:endParaRPr>
            </a:p>
          </p:txBody>
        </p:sp>
        <p:sp>
          <p:nvSpPr>
            <p:cNvPr id="4119" name="Text Box 7"/>
            <p:cNvSpPr txBox="1">
              <a:spLocks noChangeArrowheads="1"/>
            </p:cNvSpPr>
            <p:nvPr/>
          </p:nvSpPr>
          <p:spPr bwMode="gray">
            <a:xfrm>
              <a:off x="1680" y="1824"/>
              <a:ext cx="237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dirty="0" smtClean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Оказать квалифицированную помощь родителям в преодолении общего недоразвития речи ребёнка</a:t>
              </a:r>
              <a:endParaRPr lang="en-US" altLang="zh-CN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20" name="Text Box 8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smtClean="0">
                  <a:solidFill>
                    <a:srgbClr val="FFFFFF"/>
                  </a:solidFill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4102" name="Group 9"/>
          <p:cNvGrpSpPr>
            <a:grpSpLocks/>
          </p:cNvGrpSpPr>
          <p:nvPr/>
        </p:nvGrpSpPr>
        <p:grpSpPr bwMode="auto">
          <a:xfrm>
            <a:off x="1418775" y="2615246"/>
            <a:ext cx="5871558" cy="1151556"/>
            <a:chOff x="1296" y="1779"/>
            <a:chExt cx="2976" cy="635"/>
          </a:xfrm>
        </p:grpSpPr>
        <p:sp>
          <p:nvSpPr>
            <p:cNvPr id="62474" name="AutoShape 10"/>
            <p:cNvSpPr>
              <a:spLocks noChangeArrowheads="1"/>
            </p:cNvSpPr>
            <p:nvPr/>
          </p:nvSpPr>
          <p:spPr bwMode="gray">
            <a:xfrm>
              <a:off x="1536" y="1779"/>
              <a:ext cx="2736" cy="6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3C230A"/>
                </a:solidFill>
                <a:latin typeface="Arial" pitchFamily="34" charset="0"/>
              </a:endParaRPr>
            </a:p>
          </p:txBody>
        </p:sp>
        <p:sp>
          <p:nvSpPr>
            <p:cNvPr id="4114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C230A"/>
                </a:solidFill>
                <a:latin typeface="Arial" charset="0"/>
              </a:endParaRPr>
            </a:p>
          </p:txBody>
        </p:sp>
        <p:sp>
          <p:nvSpPr>
            <p:cNvPr id="4115" name="Text Box 12"/>
            <p:cNvSpPr txBox="1">
              <a:spLocks noChangeArrowheads="1"/>
            </p:cNvSpPr>
            <p:nvPr/>
          </p:nvSpPr>
          <p:spPr bwMode="gray">
            <a:xfrm>
              <a:off x="1680" y="1779"/>
              <a:ext cx="231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b="1" dirty="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116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FFFFFF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4103" name="Group 14"/>
          <p:cNvGrpSpPr>
            <a:grpSpLocks/>
          </p:cNvGrpSpPr>
          <p:nvPr/>
        </p:nvGrpSpPr>
        <p:grpSpPr bwMode="auto">
          <a:xfrm>
            <a:off x="1418775" y="3882765"/>
            <a:ext cx="5996181" cy="1315038"/>
            <a:chOff x="1296" y="1824"/>
            <a:chExt cx="2828" cy="502"/>
          </a:xfrm>
        </p:grpSpPr>
        <p:sp>
          <p:nvSpPr>
            <p:cNvPr id="62479" name="AutoShape 15"/>
            <p:cNvSpPr>
              <a:spLocks noChangeArrowheads="1"/>
            </p:cNvSpPr>
            <p:nvPr/>
          </p:nvSpPr>
          <p:spPr bwMode="gray">
            <a:xfrm>
              <a:off x="1579" y="1886"/>
              <a:ext cx="2545" cy="4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3C230A"/>
                </a:solidFill>
                <a:latin typeface="Arial" pitchFamily="34" charset="0"/>
              </a:endParaRPr>
            </a:p>
          </p:txBody>
        </p:sp>
        <p:sp>
          <p:nvSpPr>
            <p:cNvPr id="4110" name="AutoShape 1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C230A"/>
                </a:solidFill>
                <a:latin typeface="Arial" charset="0"/>
              </a:endParaRPr>
            </a:p>
          </p:txBody>
        </p:sp>
        <p:sp>
          <p:nvSpPr>
            <p:cNvPr id="4112" name="Text Box 18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rgbClr val="FFFFFF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4104" name="Group 19"/>
          <p:cNvGrpSpPr>
            <a:grpSpLocks/>
          </p:cNvGrpSpPr>
          <p:nvPr/>
        </p:nvGrpSpPr>
        <p:grpSpPr bwMode="auto">
          <a:xfrm>
            <a:off x="1357346" y="5307618"/>
            <a:ext cx="6057610" cy="1002206"/>
            <a:chOff x="1296" y="1824"/>
            <a:chExt cx="2976" cy="432"/>
          </a:xfrm>
        </p:grpSpPr>
        <p:sp>
          <p:nvSpPr>
            <p:cNvPr id="62484" name="AutoShape 2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3C230A"/>
                </a:solidFill>
                <a:latin typeface="Arial" pitchFamily="34" charset="0"/>
              </a:endParaRPr>
            </a:p>
          </p:txBody>
        </p:sp>
        <p:sp>
          <p:nvSpPr>
            <p:cNvPr id="4106" name="AutoShape 2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C230A"/>
                </a:solidFill>
                <a:latin typeface="Arial" charset="0"/>
              </a:endParaRPr>
            </a:p>
          </p:txBody>
        </p:sp>
        <p:sp>
          <p:nvSpPr>
            <p:cNvPr id="4107" name="Text Box 2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b="1" dirty="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108" name="Text Box 2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smtClean="0">
                  <a:solidFill>
                    <a:srgbClr val="FFFFFF"/>
                  </a:solidFill>
                  <a:ea typeface="宋体" pitchFamily="2" charset="-122"/>
                </a:rPr>
                <a:t>4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04186" y="26968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омочь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близким взрослым создать комфортную для развития ребёнка семейную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4186" y="4159826"/>
            <a:ext cx="4723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для активного участия родителей в воспитании и обучении ребёнка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3272" y="54855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адекватные взаимоотношения между взрослыми и детьми</a:t>
            </a:r>
          </a:p>
        </p:txBody>
      </p:sp>
    </p:spTree>
    <p:extLst>
      <p:ext uri="{BB962C8B-B14F-4D97-AF65-F5344CB8AC3E}">
        <p14:creationId xmlns:p14="http://schemas.microsoft.com/office/powerpoint/2010/main" val="6083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Лен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652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Лена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504"/>
            <a:ext cx="9144000" cy="64652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Лена\Публикаци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01934" cy="6435547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3635896" y="692696"/>
            <a:ext cx="2376264" cy="93610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МДОУ «Детский сад № 20»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4005064"/>
            <a:ext cx="2592288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С+П</a:t>
            </a:r>
            <a:r>
              <a:rPr lang="ru-RU" dirty="0" err="1">
                <a:solidFill>
                  <a:schemeClr val="tx1"/>
                </a:solidFill>
              </a:rPr>
              <a:t>П</a:t>
            </a:r>
            <a:r>
              <a:rPr lang="ru-RU" dirty="0" err="1" smtClean="0">
                <a:solidFill>
                  <a:schemeClr val="tx1"/>
                </a:solidFill>
              </a:rPr>
              <a:t>одготовила</a:t>
            </a:r>
            <a:r>
              <a:rPr lang="ru-RU" dirty="0" smtClean="0">
                <a:solidFill>
                  <a:schemeClr val="tx1"/>
                </a:solidFill>
              </a:rPr>
              <a:t>: учитель-логопед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Гадеева</a:t>
            </a:r>
            <a:r>
              <a:rPr lang="ru-RU" dirty="0" smtClean="0">
                <a:solidFill>
                  <a:schemeClr val="tx1"/>
                </a:solidFill>
              </a:rPr>
              <a:t> Т.И.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7812857" cy="500141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lvl="8" algn="ctr"/>
            <a:r>
              <a:rPr lang="ru-RU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lang="ru-RU" sz="7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3260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423796" y="404664"/>
            <a:ext cx="5334000" cy="590128"/>
          </a:xfrm>
        </p:spPr>
        <p:txBody>
          <a:bodyPr/>
          <a:lstStyle/>
          <a:p>
            <a:pPr eaLnBrk="1" hangingPunct="1"/>
            <a:r>
              <a:rPr lang="ru-RU" altLang="zh-CN" sz="4000" dirty="0" smtClean="0">
                <a:ea typeface="宋体" pitchFamily="2" charset="-122"/>
              </a:rPr>
              <a:t>Принципы работы:</a:t>
            </a:r>
            <a:endParaRPr lang="en-US" altLang="zh-CN" sz="2400" dirty="0" smtClean="0">
              <a:ea typeface="宋体" pitchFamily="2" charset="-122"/>
            </a:endParaRPr>
          </a:p>
        </p:txBody>
      </p:sp>
      <p:grpSp>
        <p:nvGrpSpPr>
          <p:cNvPr id="15364" name="Group 92"/>
          <p:cNvGrpSpPr>
            <a:grpSpLocks/>
          </p:cNvGrpSpPr>
          <p:nvPr/>
        </p:nvGrpSpPr>
        <p:grpSpPr bwMode="auto">
          <a:xfrm>
            <a:off x="5593153" y="1728958"/>
            <a:ext cx="1584176" cy="4035425"/>
            <a:chOff x="720" y="1296"/>
            <a:chExt cx="1367" cy="2542"/>
          </a:xfrm>
        </p:grpSpPr>
        <p:sp>
          <p:nvSpPr>
            <p:cNvPr id="15394" name="AutoShape 9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5" name="AutoShape 9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6" name="AutoShape 9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7" name="AutoShape 9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8" name="AutoShape 97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9" name="AutoShape 98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400" name="Group 99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5403" name="Oval 10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5404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05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06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407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5401" name="Text Box 105"/>
            <p:cNvSpPr txBox="1">
              <a:spLocks noChangeArrowheads="1"/>
            </p:cNvSpPr>
            <p:nvPr/>
          </p:nvSpPr>
          <p:spPr bwMode="gray">
            <a:xfrm>
              <a:off x="1234" y="1354"/>
              <a:ext cx="3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zh-CN" sz="2400" dirty="0" smtClean="0">
                  <a:solidFill>
                    <a:srgbClr val="000000"/>
                  </a:solidFill>
                  <a:ea typeface="宋体" pitchFamily="2" charset="-122"/>
                </a:rPr>
                <a:t>4</a:t>
              </a:r>
              <a:endParaRPr lang="en-US" altLang="zh-CN" dirty="0">
                <a:ea typeface="宋体" pitchFamily="2" charset="-122"/>
              </a:endParaRPr>
            </a:p>
          </p:txBody>
        </p:sp>
        <p:sp>
          <p:nvSpPr>
            <p:cNvPr id="15402" name="Text Box 106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zh-CN" sz="1600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5365" name="Group 107"/>
          <p:cNvGrpSpPr>
            <a:grpSpLocks/>
          </p:cNvGrpSpPr>
          <p:nvPr/>
        </p:nvGrpSpPr>
        <p:grpSpPr bwMode="auto">
          <a:xfrm>
            <a:off x="1898574" y="1745522"/>
            <a:ext cx="1604402" cy="4035425"/>
            <a:chOff x="2208" y="1296"/>
            <a:chExt cx="1365" cy="2542"/>
          </a:xfrm>
        </p:grpSpPr>
        <p:sp>
          <p:nvSpPr>
            <p:cNvPr id="15381" name="AutoShape 108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AutoShape 109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AutoShape 110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AutoShape 111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5" name="Oval 112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386" name="Oval 113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387" name="Oval 114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388" name="Oval 115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389" name="Oval 116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390" name="Text Box 117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2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15391" name="Text Box 118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zh-CN" sz="1400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5392" name="AutoShape 119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" name="AutoShape 120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366" name="Group 121"/>
          <p:cNvGrpSpPr>
            <a:grpSpLocks/>
          </p:cNvGrpSpPr>
          <p:nvPr/>
        </p:nvGrpSpPr>
        <p:grpSpPr bwMode="auto">
          <a:xfrm>
            <a:off x="3670136" y="1731085"/>
            <a:ext cx="1693952" cy="3983712"/>
            <a:chOff x="3692" y="1296"/>
            <a:chExt cx="1367" cy="2542"/>
          </a:xfrm>
        </p:grpSpPr>
        <p:sp>
          <p:nvSpPr>
            <p:cNvPr id="15367" name="AutoShape 122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AutoShape 123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9" name="AutoShape 124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125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371" name="Group 126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15376" name="Oval 127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5377" name="Oval 12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378" name="Oval 12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379" name="Oval 13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380" name="Oval 13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5372" name="Text Box 132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3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15374" name="AutoShape 134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AutoShape 135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" name="Group 92"/>
          <p:cNvGrpSpPr>
            <a:grpSpLocks/>
          </p:cNvGrpSpPr>
          <p:nvPr/>
        </p:nvGrpSpPr>
        <p:grpSpPr bwMode="auto">
          <a:xfrm>
            <a:off x="130300" y="1731085"/>
            <a:ext cx="1561380" cy="4035425"/>
            <a:chOff x="720" y="1296"/>
            <a:chExt cx="1367" cy="2542"/>
          </a:xfrm>
        </p:grpSpPr>
        <p:sp>
          <p:nvSpPr>
            <p:cNvPr id="49" name="AutoShape 9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9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9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9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97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AutoShape 98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58" name="Oval 10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9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6" name="Text Box 105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ea typeface="宋体" pitchFamily="2" charset="-122"/>
                </a:rPr>
                <a:t>1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57" name="Text Box 106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zh-CN" dirty="0">
                <a:ea typeface="宋体" pitchFamily="2" charset="-122"/>
              </a:endParaRPr>
            </a:p>
          </p:txBody>
        </p:sp>
      </p:grpSp>
      <p:grpSp>
        <p:nvGrpSpPr>
          <p:cNvPr id="63" name="Group 107"/>
          <p:cNvGrpSpPr>
            <a:grpSpLocks/>
          </p:cNvGrpSpPr>
          <p:nvPr/>
        </p:nvGrpSpPr>
        <p:grpSpPr bwMode="auto">
          <a:xfrm>
            <a:off x="7380312" y="1773381"/>
            <a:ext cx="1604402" cy="4035425"/>
            <a:chOff x="2208" y="1296"/>
            <a:chExt cx="1365" cy="2542"/>
          </a:xfrm>
        </p:grpSpPr>
        <p:sp>
          <p:nvSpPr>
            <p:cNvPr id="64" name="AutoShape 108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AutoShape 109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AutoShape 110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AutoShape 111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Oval 112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" name="Oval 113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" name="Oval 114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" name="Oval 115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" name="Oval 116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" name="Text Box 117"/>
            <p:cNvSpPr txBox="1">
              <a:spLocks noChangeArrowheads="1"/>
            </p:cNvSpPr>
            <p:nvPr/>
          </p:nvSpPr>
          <p:spPr bwMode="gray">
            <a:xfrm>
              <a:off x="2724" y="1354"/>
              <a:ext cx="3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zh-CN" sz="2400" dirty="0" smtClean="0">
                  <a:solidFill>
                    <a:srgbClr val="000000"/>
                  </a:solidFill>
                  <a:ea typeface="宋体" pitchFamily="2" charset="-122"/>
                </a:rPr>
                <a:t>5</a:t>
              </a:r>
              <a:endParaRPr lang="en-US" altLang="zh-CN" dirty="0">
                <a:ea typeface="宋体" pitchFamily="2" charset="-122"/>
              </a:endParaRPr>
            </a:p>
          </p:txBody>
        </p:sp>
        <p:sp>
          <p:nvSpPr>
            <p:cNvPr id="74" name="Text Box 118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zh-CN" dirty="0">
                <a:ea typeface="宋体" pitchFamily="2" charset="-122"/>
              </a:endParaRPr>
            </a:p>
          </p:txBody>
        </p:sp>
        <p:sp>
          <p:nvSpPr>
            <p:cNvPr id="75" name="AutoShape 119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AutoShape 120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4286" y="2464582"/>
            <a:ext cx="15019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комплексного подхода к организации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коррекционно-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педагогичес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процесса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98574" y="2464582"/>
            <a:ext cx="1580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единства диагностики и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коррекционно-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кого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процесса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4574" y="2437672"/>
            <a:ext cx="15861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сотрудничества между родителями и логопедом, родителями и детьми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2374023"/>
            <a:ext cx="1152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ринцип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учёта интересов или принцип решения задач через интерес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96335" y="2423235"/>
            <a:ext cx="1152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ринцип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ведущей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деятель-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369324" y="548680"/>
            <a:ext cx="5427712" cy="563562"/>
          </a:xfrm>
        </p:spPr>
        <p:txBody>
          <a:bodyPr/>
          <a:lstStyle/>
          <a:p>
            <a:pPr eaLnBrk="1" hangingPunct="1"/>
            <a:r>
              <a:rPr lang="ru-RU" altLang="zh-CN" dirty="0" smtClean="0">
                <a:ea typeface="宋体" pitchFamily="2" charset="-122"/>
              </a:rPr>
              <a:t>Направления работы:</a:t>
            </a:r>
            <a:endParaRPr lang="en-US" altLang="zh-CN" dirty="0" smtClean="0">
              <a:ea typeface="宋体" pitchFamily="2" charset="-122"/>
            </a:endParaRP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926270" y="1268760"/>
            <a:ext cx="7200800" cy="1005085"/>
            <a:chOff x="912" y="1008"/>
            <a:chExt cx="3984" cy="91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427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55" name="Freeform 7"/>
            <p:cNvSpPr>
              <a:spLocks/>
            </p:cNvSpPr>
            <p:nvPr/>
          </p:nvSpPr>
          <p:spPr bwMode="gray">
            <a:xfrm>
              <a:off x="1048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7429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30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zh-CN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945646" y="2642177"/>
            <a:ext cx="7272808" cy="1113339"/>
            <a:chOff x="912" y="2016"/>
            <a:chExt cx="3984" cy="91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421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gray">
            <a:xfrm>
              <a:off x="1048" y="214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17414" name="Group 17"/>
          <p:cNvGrpSpPr>
            <a:grpSpLocks/>
          </p:cNvGrpSpPr>
          <p:nvPr/>
        </p:nvGrpSpPr>
        <p:grpSpPr bwMode="auto">
          <a:xfrm>
            <a:off x="899052" y="5361214"/>
            <a:ext cx="7519296" cy="995015"/>
            <a:chOff x="912" y="3036"/>
            <a:chExt cx="3984" cy="912"/>
          </a:xfrm>
        </p:grpSpPr>
        <p:sp>
          <p:nvSpPr>
            <p:cNvPr id="17415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rgbClr val="FFC00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69" name="Freeform 21"/>
            <p:cNvSpPr>
              <a:spLocks/>
            </p:cNvSpPr>
            <p:nvPr/>
          </p:nvSpPr>
          <p:spPr bwMode="gray">
            <a:xfrm>
              <a:off x="1048" y="316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869128" y="4073456"/>
            <a:ext cx="7411564" cy="995015"/>
            <a:chOff x="912" y="3036"/>
            <a:chExt cx="3984" cy="912"/>
          </a:xfrm>
        </p:grpSpPr>
        <p:sp>
          <p:nvSpPr>
            <p:cNvPr id="26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gray">
            <a:xfrm>
              <a:off x="1048" y="316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96050" y="150440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зучение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особенностей семейного воспитания ребёнка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0450" y="2691014"/>
            <a:ext cx="5023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реализация совместно с семьёй индивидуальных программ помощи ребёнку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6050" y="4420947"/>
            <a:ext cx="42201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росвещение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родителей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3083" y="5474000"/>
            <a:ext cx="5559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Разработка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дифференцированной основе системы взаимодействия с семьями детей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708275" y="404664"/>
            <a:ext cx="4131568" cy="563562"/>
          </a:xfrm>
        </p:spPr>
        <p:txBody>
          <a:bodyPr/>
          <a:lstStyle/>
          <a:p>
            <a:pPr eaLnBrk="1" hangingPunct="1"/>
            <a:r>
              <a:rPr lang="ru-RU" altLang="zh-CN" dirty="0" smtClean="0">
                <a:ea typeface="宋体" pitchFamily="2" charset="-122"/>
              </a:rPr>
              <a:t>Формы работы:</a:t>
            </a:r>
            <a:endParaRPr lang="en-US" altLang="zh-CN" sz="2000" dirty="0" smtClean="0">
              <a:ea typeface="宋体" pitchFamily="2" charset="-122"/>
            </a:endParaRPr>
          </a:p>
        </p:txBody>
      </p:sp>
      <p:grpSp>
        <p:nvGrpSpPr>
          <p:cNvPr id="11268" name="Group 24"/>
          <p:cNvGrpSpPr>
            <a:grpSpLocks/>
          </p:cNvGrpSpPr>
          <p:nvPr/>
        </p:nvGrpSpPr>
        <p:grpSpPr bwMode="auto">
          <a:xfrm>
            <a:off x="913410" y="2072713"/>
            <a:ext cx="7315200" cy="4230688"/>
            <a:chOff x="576" y="1265"/>
            <a:chExt cx="4608" cy="2665"/>
          </a:xfrm>
        </p:grpSpPr>
        <p:sp>
          <p:nvSpPr>
            <p:cNvPr id="11270" name="AutoShape 4"/>
            <p:cNvSpPr>
              <a:spLocks noChangeArrowheads="1"/>
            </p:cNvSpPr>
            <p:nvPr/>
          </p:nvSpPr>
          <p:spPr bwMode="auto">
            <a:xfrm>
              <a:off x="2157" y="167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09" name="AutoShape 5"/>
            <p:cNvSpPr>
              <a:spLocks noChangeArrowheads="1"/>
            </p:cNvSpPr>
            <p:nvPr/>
          </p:nvSpPr>
          <p:spPr bwMode="gray">
            <a:xfrm>
              <a:off x="2304" y="1584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 flipH="1">
              <a:off x="3360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AutoShape 7"/>
            <p:cNvSpPr>
              <a:spLocks noChangeArrowheads="1"/>
            </p:cNvSpPr>
            <p:nvPr/>
          </p:nvSpPr>
          <p:spPr bwMode="auto">
            <a:xfrm flipH="1">
              <a:off x="2358" y="1626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AutoShape 8"/>
            <p:cNvSpPr>
              <a:spLocks noChangeArrowheads="1"/>
            </p:cNvSpPr>
            <p:nvPr/>
          </p:nvSpPr>
          <p:spPr bwMode="auto">
            <a:xfrm>
              <a:off x="3738" y="1355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3" name="AutoShape 9"/>
            <p:cNvSpPr>
              <a:spLocks noChangeArrowheads="1"/>
            </p:cNvSpPr>
            <p:nvPr/>
          </p:nvSpPr>
          <p:spPr bwMode="gray">
            <a:xfrm>
              <a:off x="3874" y="1265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276" name="AutoShape 10"/>
            <p:cNvSpPr>
              <a:spLocks noChangeArrowheads="1"/>
            </p:cNvSpPr>
            <p:nvPr/>
          </p:nvSpPr>
          <p:spPr bwMode="auto">
            <a:xfrm flipH="1">
              <a:off x="4936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AutoShape 11"/>
            <p:cNvSpPr>
              <a:spLocks noChangeArrowheads="1"/>
            </p:cNvSpPr>
            <p:nvPr/>
          </p:nvSpPr>
          <p:spPr bwMode="auto">
            <a:xfrm flipH="1">
              <a:off x="3939" y="1310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281" name="Group 15"/>
            <p:cNvGrpSpPr>
              <a:grpSpLocks/>
            </p:cNvGrpSpPr>
            <p:nvPr/>
          </p:nvGrpSpPr>
          <p:grpSpPr bwMode="auto">
            <a:xfrm>
              <a:off x="576" y="1852"/>
              <a:ext cx="1446" cy="2078"/>
              <a:chOff x="576" y="1852"/>
              <a:chExt cx="1446" cy="2078"/>
            </a:xfrm>
          </p:grpSpPr>
          <p:sp>
            <p:nvSpPr>
              <p:cNvPr id="11284" name="AutoShape 16"/>
              <p:cNvSpPr>
                <a:spLocks noChangeArrowheads="1"/>
              </p:cNvSpPr>
              <p:nvPr/>
            </p:nvSpPr>
            <p:spPr bwMode="auto">
              <a:xfrm>
                <a:off x="576" y="1942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21" name="AutoShape 17"/>
              <p:cNvSpPr>
                <a:spLocks noChangeArrowheads="1"/>
              </p:cNvSpPr>
              <p:nvPr/>
            </p:nvSpPr>
            <p:spPr bwMode="gray">
              <a:xfrm>
                <a:off x="712" y="1852"/>
                <a:ext cx="1174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3882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3882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1286" name="AutoShape 18"/>
              <p:cNvSpPr>
                <a:spLocks noChangeArrowheads="1"/>
              </p:cNvSpPr>
              <p:nvPr/>
            </p:nvSpPr>
            <p:spPr bwMode="auto">
              <a:xfrm flipH="1">
                <a:off x="1773" y="1897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7" name="AutoShape 19"/>
              <p:cNvSpPr>
                <a:spLocks noChangeArrowheads="1"/>
              </p:cNvSpPr>
              <p:nvPr/>
            </p:nvSpPr>
            <p:spPr bwMode="auto">
              <a:xfrm flipH="1">
                <a:off x="776" y="1897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9" name="Text Box 21"/>
              <p:cNvSpPr txBox="1">
                <a:spLocks noChangeArrowheads="1"/>
              </p:cNvSpPr>
              <p:nvPr/>
            </p:nvSpPr>
            <p:spPr bwMode="auto">
              <a:xfrm>
                <a:off x="624" y="2106"/>
                <a:ext cx="134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zh-CN" dirty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  <p:sp>
          <p:nvSpPr>
            <p:cNvPr id="11282" name="Text Box 22"/>
            <p:cNvSpPr txBox="1">
              <a:spLocks noChangeArrowheads="1"/>
            </p:cNvSpPr>
            <p:nvPr/>
          </p:nvSpPr>
          <p:spPr bwMode="auto">
            <a:xfrm>
              <a:off x="2208" y="1818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zh-CN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283" name="Text Box 23"/>
            <p:cNvSpPr txBox="1">
              <a:spLocks noChangeArrowheads="1"/>
            </p:cNvSpPr>
            <p:nvPr/>
          </p:nvSpPr>
          <p:spPr bwMode="auto">
            <a:xfrm>
              <a:off x="3792" y="1482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dirty="0" smtClean="0">
                  <a:solidFill>
                    <a:srgbClr val="000000"/>
                  </a:solidFill>
                  <a:ea typeface="宋体" pitchFamily="2" charset="-122"/>
                </a:rPr>
                <a:t>.</a:t>
              </a:r>
              <a:endParaRPr lang="en-US" altLang="zh-CN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89610" y="3833411"/>
            <a:ext cx="2096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Коллективные формы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4210" y="3105835"/>
            <a:ext cx="2016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Индивидуаль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формы работы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семьёй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6750" y="2817885"/>
            <a:ext cx="1925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наглядно-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информацион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16755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699792" y="548680"/>
            <a:ext cx="6324600" cy="563562"/>
          </a:xfrm>
        </p:spPr>
        <p:txBody>
          <a:bodyPr/>
          <a:lstStyle/>
          <a:p>
            <a:pPr eaLnBrk="1" hangingPunct="1"/>
            <a:r>
              <a:rPr lang="ru-RU" altLang="zh-CN" sz="2800" dirty="0" smtClean="0">
                <a:ea typeface="宋体" pitchFamily="2" charset="-122"/>
              </a:rPr>
              <a:t>Коллективные формы работы</a:t>
            </a:r>
            <a:endParaRPr lang="en-US" altLang="zh-CN" sz="2800" dirty="0" smtClean="0">
              <a:ea typeface="宋体" pitchFamily="2" charset="-122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0813" cy="4800600"/>
          </a:xfrm>
        </p:spPr>
        <p:txBody>
          <a:bodyPr/>
          <a:lstStyle/>
          <a:p>
            <a:pPr lvl="1" eaLnBrk="1" hangingPunct="1"/>
            <a:endParaRPr lang="ru-RU" altLang="zh-CN" dirty="0" smtClean="0">
              <a:solidFill>
                <a:schemeClr val="accent2"/>
              </a:solidFill>
              <a:ea typeface="宋体" pitchFamily="2" charset="-122"/>
            </a:endParaRP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Общие родительские собрания</a:t>
            </a: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Групповые родительские собрания</a:t>
            </a: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Лектории, круглые столы, вечера вопросов и ответов</a:t>
            </a: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Праздники </a:t>
            </a:r>
            <a:r>
              <a:rPr lang="ru-RU" altLang="zh-CN" smtClean="0">
                <a:solidFill>
                  <a:schemeClr val="accent2"/>
                </a:solidFill>
                <a:ea typeface="宋体" pitchFamily="2" charset="-122"/>
              </a:rPr>
              <a:t>и развлечения</a:t>
            </a:r>
            <a:endParaRPr lang="ru-RU" altLang="zh-CN" dirty="0" smtClean="0">
              <a:solidFill>
                <a:schemeClr val="accent2"/>
              </a:solidFill>
              <a:ea typeface="宋体" pitchFamily="2" charset="-122"/>
            </a:endParaRP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Дни открытых дверей</a:t>
            </a: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Открытые занятия</a:t>
            </a: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Анкетирование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97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699792" y="548680"/>
            <a:ext cx="6324600" cy="563562"/>
          </a:xfrm>
        </p:spPr>
        <p:txBody>
          <a:bodyPr/>
          <a:lstStyle/>
          <a:p>
            <a:pPr eaLnBrk="1" hangingPunct="1"/>
            <a:r>
              <a:rPr lang="ru-RU" altLang="zh-CN" sz="2800" dirty="0" smtClean="0">
                <a:ea typeface="宋体" pitchFamily="2" charset="-122"/>
              </a:rPr>
              <a:t>Индивидуальные формы работы</a:t>
            </a:r>
            <a:endParaRPr lang="en-US" altLang="zh-CN" sz="2800" dirty="0" smtClean="0">
              <a:ea typeface="宋体" pitchFamily="2" charset="-122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0813" cy="4800600"/>
          </a:xfrm>
        </p:spPr>
        <p:txBody>
          <a:bodyPr/>
          <a:lstStyle/>
          <a:p>
            <a:pPr lvl="1" eaLnBrk="1" hangingPunct="1"/>
            <a:endParaRPr lang="ru-RU" altLang="zh-CN" dirty="0" smtClean="0">
              <a:solidFill>
                <a:schemeClr val="accent2"/>
              </a:solidFill>
              <a:ea typeface="宋体" pitchFamily="2" charset="-122"/>
            </a:endParaRPr>
          </a:p>
          <a:p>
            <a:pPr lvl="1" eaLnBrk="1" hangingPunct="1"/>
            <a:endParaRPr lang="ru-RU" altLang="zh-CN" dirty="0">
              <a:solidFill>
                <a:schemeClr val="accent2"/>
              </a:solidFill>
              <a:ea typeface="宋体" pitchFamily="2" charset="-122"/>
            </a:endParaRP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Индивидуальные беседы</a:t>
            </a: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Пятиминутки</a:t>
            </a: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Семинары-практикумы</a:t>
            </a: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Индивидуальные тетради детей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42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20688"/>
            <a:ext cx="5256584" cy="518120"/>
          </a:xfrm>
        </p:spPr>
        <p:txBody>
          <a:bodyPr/>
          <a:lstStyle/>
          <a:p>
            <a:r>
              <a:rPr lang="ru-RU" sz="2800" dirty="0" smtClean="0"/>
              <a:t>Задания на закрепление</a:t>
            </a:r>
            <a:endParaRPr lang="ru-RU" sz="2800" dirty="0"/>
          </a:p>
        </p:txBody>
      </p:sp>
      <p:pic>
        <p:nvPicPr>
          <p:cNvPr id="1026" name="Picture 2" descr="C:\Users\Сергей Гадеев\Desktop\IMG_037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1" t="-1" b="6352"/>
          <a:stretch/>
        </p:blipFill>
        <p:spPr bwMode="auto">
          <a:xfrm>
            <a:off x="251520" y="1268760"/>
            <a:ext cx="4978726" cy="36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 Гадеев\Desktop\IMG_03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28" b="5138"/>
          <a:stretch/>
        </p:blipFill>
        <p:spPr bwMode="auto">
          <a:xfrm>
            <a:off x="251520" y="1268760"/>
            <a:ext cx="5415674" cy="368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5976" y="2132856"/>
            <a:ext cx="4608512" cy="417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Ранняя весна.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Родителям рекомендуется: 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поговорить с ребенком о том, какое сейчас время года, какие изменения произошли в живой и неживой природе весной; </a:t>
            </a:r>
          </a:p>
          <a:p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названия весенних месяцев;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понаблюдать за изменениями в природе во время совместной прогулки в парке;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вспомнить о том, как ведут себя лесные звери и птицы весной, какие изменения происходят с деревьями и кустарниками, растениями луга и сада, в одежде людей. 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Прочитать ребенку стихотворение, обсудить его и выучить. 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с весной. (Прочитать по ролям)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Ну весна, как дела? — У меня уборка.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Для чего тебе метла? — Снег смести с пригорка.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Для чего тебе ручьи? — Мусор смыть с дорожек!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Для чего тебе лучи? — Для уборки тоже.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Все помою, просушу, Вас на праздник приглашу! </a:t>
            </a:r>
            <a:r>
              <a:rPr lang="ru-RU" sz="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(О. </a:t>
            </a:r>
            <a:r>
              <a:rPr lang="ru-RU" sz="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Высотская</a:t>
            </a:r>
            <a:r>
              <a:rPr lang="ru-RU" sz="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Подобрать как можно больше признаков к существительному: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(какая?) — ранняя ... 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 Подобрать предметы к признакам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весенний - день..., весенняя — гроза..., весеннее — солнышко..., весенние — дни... . 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 Подобрать существительные к действиям (кто? что?): 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тает..., бегут..., распускаются..., появляются…, зеленеет..., прилетают..., цветут... .</a:t>
            </a:r>
          </a:p>
          <a:p>
            <a:r>
              <a:rPr lang="ru-RU" sz="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6. «Скажи правильно»: 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Распускаются листочки или цветочки?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Порхают птички или лисички?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Тает снежинка или слезинка?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Журчат ручьи или грачи?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Набухают почки или листочки?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Прилетают насекомые или птицы?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Трещит лед или ледоход?</a:t>
            </a:r>
          </a:p>
        </p:txBody>
      </p:sp>
    </p:spTree>
    <p:extLst>
      <p:ext uri="{BB962C8B-B14F-4D97-AF65-F5344CB8AC3E}">
        <p14:creationId xmlns:p14="http://schemas.microsoft.com/office/powerpoint/2010/main" val="17440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699792" y="548680"/>
            <a:ext cx="6324600" cy="563562"/>
          </a:xfrm>
        </p:spPr>
        <p:txBody>
          <a:bodyPr/>
          <a:lstStyle/>
          <a:p>
            <a:pPr eaLnBrk="1" hangingPunct="1"/>
            <a:r>
              <a:rPr lang="ru-RU" altLang="zh-CN" sz="2800" dirty="0" smtClean="0">
                <a:ea typeface="宋体" pitchFamily="2" charset="-122"/>
              </a:rPr>
              <a:t>Наглядные формы работы</a:t>
            </a:r>
            <a:endParaRPr lang="en-US" altLang="zh-CN" sz="2800" dirty="0" smtClean="0">
              <a:ea typeface="宋体" pitchFamily="2" charset="-122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0813" cy="4800600"/>
          </a:xfrm>
        </p:spPr>
        <p:txBody>
          <a:bodyPr/>
          <a:lstStyle/>
          <a:p>
            <a:pPr lvl="1" eaLnBrk="1" hangingPunct="1"/>
            <a:endParaRPr lang="ru-RU" altLang="zh-CN" dirty="0" smtClean="0">
              <a:solidFill>
                <a:schemeClr val="accent2"/>
              </a:solidFill>
              <a:ea typeface="宋体" pitchFamily="2" charset="-122"/>
            </a:endParaRPr>
          </a:p>
          <a:p>
            <a:pPr lvl="1" eaLnBrk="1" hangingPunct="1"/>
            <a:endParaRPr lang="ru-RU" altLang="zh-CN" dirty="0">
              <a:solidFill>
                <a:schemeClr val="accent2"/>
              </a:solidFill>
              <a:ea typeface="宋体" pitchFamily="2" charset="-122"/>
            </a:endParaRP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Стенд «Уголок логопеда»</a:t>
            </a: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Папки-передвижки</a:t>
            </a: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Выставки</a:t>
            </a:r>
          </a:p>
          <a:p>
            <a:pPr lvl="1" eaLnBrk="1" hangingPunct="1"/>
            <a:r>
              <a:rPr lang="ru-RU" altLang="zh-CN" dirty="0" smtClean="0">
                <a:solidFill>
                  <a:schemeClr val="accent2"/>
                </a:solidFill>
                <a:ea typeface="宋体" pitchFamily="2" charset="-122"/>
              </a:rPr>
              <a:t>Буклеты и памятки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42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047">
  <a:themeElements>
    <a:clrScheme name="0047 1">
      <a:dk1>
        <a:srgbClr val="3C230A"/>
      </a:dk1>
      <a:lt1>
        <a:srgbClr val="FFFFFF"/>
      </a:lt1>
      <a:dk2>
        <a:srgbClr val="FFFFE7"/>
      </a:dk2>
      <a:lt2>
        <a:srgbClr val="DDDDDD"/>
      </a:lt2>
      <a:accent1>
        <a:srgbClr val="E4C578"/>
      </a:accent1>
      <a:accent2>
        <a:srgbClr val="CC6600"/>
      </a:accent2>
      <a:accent3>
        <a:srgbClr val="FFFFFF"/>
      </a:accent3>
      <a:accent4>
        <a:srgbClr val="321C07"/>
      </a:accent4>
      <a:accent5>
        <a:srgbClr val="EFDFBE"/>
      </a:accent5>
      <a:accent6>
        <a:srgbClr val="B95C00"/>
      </a:accent6>
      <a:hlink>
        <a:srgbClr val="6A9EB0"/>
      </a:hlink>
      <a:folHlink>
        <a:srgbClr val="336699"/>
      </a:folHlink>
    </a:clrScheme>
    <a:fontScheme name="0047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47 1">
        <a:dk1>
          <a:srgbClr val="3C230A"/>
        </a:dk1>
        <a:lt1>
          <a:srgbClr val="FFFFFF"/>
        </a:lt1>
        <a:dk2>
          <a:srgbClr val="FFFFE7"/>
        </a:dk2>
        <a:lt2>
          <a:srgbClr val="DDDDDD"/>
        </a:lt2>
        <a:accent1>
          <a:srgbClr val="E4C578"/>
        </a:accent1>
        <a:accent2>
          <a:srgbClr val="CC6600"/>
        </a:accent2>
        <a:accent3>
          <a:srgbClr val="FFFFFF"/>
        </a:accent3>
        <a:accent4>
          <a:srgbClr val="321C07"/>
        </a:accent4>
        <a:accent5>
          <a:srgbClr val="EFDFBE"/>
        </a:accent5>
        <a:accent6>
          <a:srgbClr val="B95C00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47 2">
        <a:dk1>
          <a:srgbClr val="000000"/>
        </a:dk1>
        <a:lt1>
          <a:srgbClr val="FFFFFF"/>
        </a:lt1>
        <a:dk2>
          <a:srgbClr val="FFFFE7"/>
        </a:dk2>
        <a:lt2>
          <a:srgbClr val="DDDDDD"/>
        </a:lt2>
        <a:accent1>
          <a:srgbClr val="DCD54E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EBE7B2"/>
        </a:accent5>
        <a:accent6>
          <a:srgbClr val="B95C00"/>
        </a:accent6>
        <a:hlink>
          <a:srgbClr val="99B197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47 3">
        <a:dk1>
          <a:srgbClr val="000066"/>
        </a:dk1>
        <a:lt1>
          <a:srgbClr val="FFFFFF"/>
        </a:lt1>
        <a:dk2>
          <a:srgbClr val="FFFFE7"/>
        </a:dk2>
        <a:lt2>
          <a:srgbClr val="DDDDDD"/>
        </a:lt2>
        <a:accent1>
          <a:srgbClr val="B7D1D7"/>
        </a:accent1>
        <a:accent2>
          <a:srgbClr val="9999FF"/>
        </a:accent2>
        <a:accent3>
          <a:srgbClr val="FFFFFF"/>
        </a:accent3>
        <a:accent4>
          <a:srgbClr val="000056"/>
        </a:accent4>
        <a:accent5>
          <a:srgbClr val="D8E5E8"/>
        </a:accent5>
        <a:accent6>
          <a:srgbClr val="8A8AE7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262</TotalTime>
  <Words>431</Words>
  <Application>Microsoft Office PowerPoint</Application>
  <PresentationFormat>Экран (4:3)</PresentationFormat>
  <Paragraphs>131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Волна</vt:lpstr>
      <vt:lpstr>0047</vt:lpstr>
      <vt:lpstr> МДОУ «Детский сад № 20 комбинированного вида»   Работа с родителями -  важный аспект в коррекционной работе с детьми с ОНР.</vt:lpstr>
      <vt:lpstr>Цели:</vt:lpstr>
      <vt:lpstr>Принципы работы:</vt:lpstr>
      <vt:lpstr>Направления работы:</vt:lpstr>
      <vt:lpstr>Формы работы:</vt:lpstr>
      <vt:lpstr>Коллективные формы работы</vt:lpstr>
      <vt:lpstr>Индивидуальные формы работы</vt:lpstr>
      <vt:lpstr>Задания на закрепление</vt:lpstr>
      <vt:lpstr>Наглядные формы работы</vt:lpstr>
      <vt:lpstr>Презентация PowerPoint</vt:lpstr>
      <vt:lpstr>Для достижения результатов в коррекционно-педагогической работе необходимо выполнять следующие требования</vt:lpstr>
      <vt:lpstr>Презентация PowerPoint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Сергей Гадеев</cp:lastModifiedBy>
  <cp:revision>33</cp:revision>
  <cp:lastPrinted>2016-12-15T13:51:48Z</cp:lastPrinted>
  <dcterms:created xsi:type="dcterms:W3CDTF">2013-09-29T11:57:21Z</dcterms:created>
  <dcterms:modified xsi:type="dcterms:W3CDTF">2020-01-19T18:22:56Z</dcterms:modified>
</cp:coreProperties>
</file>