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41"/>
  </p:notesMasterIdLst>
  <p:sldIdLst>
    <p:sldId id="256" r:id="rId2"/>
    <p:sldId id="341" r:id="rId3"/>
    <p:sldId id="260" r:id="rId4"/>
    <p:sldId id="257" r:id="rId5"/>
    <p:sldId id="347" r:id="rId6"/>
    <p:sldId id="262" r:id="rId7"/>
    <p:sldId id="300" r:id="rId8"/>
    <p:sldId id="265" r:id="rId9"/>
    <p:sldId id="309" r:id="rId10"/>
    <p:sldId id="310" r:id="rId11"/>
    <p:sldId id="348" r:id="rId12"/>
    <p:sldId id="337" r:id="rId13"/>
    <p:sldId id="274" r:id="rId14"/>
    <p:sldId id="316" r:id="rId15"/>
    <p:sldId id="323" r:id="rId16"/>
    <p:sldId id="322" r:id="rId17"/>
    <p:sldId id="335" r:id="rId18"/>
    <p:sldId id="277" r:id="rId19"/>
    <p:sldId id="317" r:id="rId20"/>
    <p:sldId id="338" r:id="rId21"/>
    <p:sldId id="349" r:id="rId22"/>
    <p:sldId id="314" r:id="rId23"/>
    <p:sldId id="318" r:id="rId24"/>
    <p:sldId id="342" r:id="rId25"/>
    <p:sldId id="344" r:id="rId26"/>
    <p:sldId id="282" r:id="rId27"/>
    <p:sldId id="285" r:id="rId28"/>
    <p:sldId id="289" r:id="rId29"/>
    <p:sldId id="326" r:id="rId30"/>
    <p:sldId id="328" r:id="rId31"/>
    <p:sldId id="346" r:id="rId32"/>
    <p:sldId id="331" r:id="rId33"/>
    <p:sldId id="330" r:id="rId34"/>
    <p:sldId id="292" r:id="rId35"/>
    <p:sldId id="295" r:id="rId36"/>
    <p:sldId id="321" r:id="rId37"/>
    <p:sldId id="296" r:id="rId38"/>
    <p:sldId id="332" r:id="rId39"/>
    <p:sldId id="334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1B1F0EEC-F8DE-4655-A8CD-3060E3911BE5}">
          <p14:sldIdLst>
            <p14:sldId id="256"/>
            <p14:sldId id="341"/>
            <p14:sldId id="260"/>
            <p14:sldId id="257"/>
            <p14:sldId id="347"/>
            <p14:sldId id="262"/>
            <p14:sldId id="300"/>
            <p14:sldId id="265"/>
            <p14:sldId id="309"/>
            <p14:sldId id="310"/>
            <p14:sldId id="348"/>
            <p14:sldId id="337"/>
            <p14:sldId id="274"/>
            <p14:sldId id="316"/>
            <p14:sldId id="323"/>
            <p14:sldId id="322"/>
            <p14:sldId id="335"/>
            <p14:sldId id="277"/>
            <p14:sldId id="317"/>
            <p14:sldId id="338"/>
            <p14:sldId id="349"/>
            <p14:sldId id="314"/>
            <p14:sldId id="318"/>
            <p14:sldId id="342"/>
            <p14:sldId id="344"/>
            <p14:sldId id="282"/>
            <p14:sldId id="285"/>
            <p14:sldId id="289"/>
            <p14:sldId id="326"/>
            <p14:sldId id="328"/>
            <p14:sldId id="346"/>
            <p14:sldId id="331"/>
            <p14:sldId id="330"/>
            <p14:sldId id="292"/>
            <p14:sldId id="295"/>
            <p14:sldId id="321"/>
            <p14:sldId id="296"/>
            <p14:sldId id="332"/>
            <p14:sldId id="334"/>
          </p14:sldIdLst>
        </p14:section>
        <p14:section name="Раздел без заголовка" id="{E275F766-D158-4A73-AFB5-7811F824F6D6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18446" autoAdjust="0"/>
    <p:restoredTop sz="68182" autoAdjust="0"/>
  </p:normalViewPr>
  <p:slideViewPr>
    <p:cSldViewPr>
      <p:cViewPr>
        <p:scale>
          <a:sx n="70" d="100"/>
          <a:sy n="70" d="100"/>
        </p:scale>
        <p:origin x="-1152" y="-1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image" Target="../media/image2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0CAF3F-2BA9-4912-9606-4497CF0D7FAD}" type="datetimeFigureOut">
              <a:rPr lang="ru-RU" smtClean="0"/>
              <a:pPr/>
              <a:t>05.03.2021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C40D7C-B22B-4FEF-B2C1-2EB2D241B7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8899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05.03.2021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05.03.2021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6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5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3.wdp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5.wdp"/><Relationship Id="rId4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8.wdp"/><Relationship Id="rId4" Type="http://schemas.openxmlformats.org/officeDocument/2006/relationships/image" Target="../media/image46.jpe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ds18ruz.schoolrm.ru/sveden/employees/19284/208403/" TargetMode="Externa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Relationship Id="rId5" Type="http://schemas.microsoft.com/office/2007/relationships/hdphoto" Target="../media/hdphoto21.wdp"/><Relationship Id="rId4" Type="http://schemas.openxmlformats.org/officeDocument/2006/relationships/image" Target="../media/image49.jpe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5.emf"/><Relationship Id="rId4" Type="http://schemas.openxmlformats.org/officeDocument/2006/relationships/oleObject" Target="../embeddings/oleObject3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64.jpeg"/><Relationship Id="rId4" Type="http://schemas.openxmlformats.org/officeDocument/2006/relationships/image" Target="../media/image63.emf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491880" y="692696"/>
            <a:ext cx="5508104" cy="1152128"/>
          </a:xfrm>
        </p:spPr>
        <p:txBody>
          <a:bodyPr>
            <a:normAutofit fontScale="90000"/>
          </a:bodyPr>
          <a:lstStyle/>
          <a:p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altLang="ru-RU" sz="2700" b="1" i="1" dirty="0" smtClean="0">
                <a:solidFill>
                  <a:srgbClr val="C00000"/>
                </a:solidFill>
              </a:rPr>
              <a:t>Министерство образования  РМ</a:t>
            </a:r>
            <a:r>
              <a:rPr lang="ru-RU" altLang="ru-RU" sz="2700" i="1" dirty="0" smtClean="0">
                <a:solidFill>
                  <a:srgbClr val="CC0000"/>
                </a:solidFill>
              </a:rPr>
              <a:t>                    </a:t>
            </a:r>
            <a:br>
              <a:rPr lang="ru-RU" altLang="ru-RU" sz="2700" i="1" dirty="0" smtClean="0">
                <a:solidFill>
                  <a:srgbClr val="CC0000"/>
                </a:solidFill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    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419872" y="692696"/>
            <a:ext cx="5616624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3600" i="1" dirty="0" smtClean="0">
                <a:solidFill>
                  <a:srgbClr val="CC0000"/>
                </a:solidFill>
              </a:rPr>
              <a:t/>
            </a:r>
            <a:br>
              <a:rPr lang="ru-RU" altLang="ru-RU" sz="3600" i="1" dirty="0" smtClean="0">
                <a:solidFill>
                  <a:srgbClr val="CC0000"/>
                </a:solidFill>
              </a:rPr>
            </a:br>
            <a:r>
              <a:rPr lang="ru-RU" altLang="ru-RU" sz="3600" i="1" dirty="0" smtClean="0">
                <a:solidFill>
                  <a:srgbClr val="CC0000"/>
                </a:solidFill>
              </a:rPr>
              <a:t>               </a:t>
            </a:r>
            <a:r>
              <a:rPr lang="ru-RU" altLang="ru-RU" b="1" i="1" dirty="0" err="1" smtClean="0">
                <a:solidFill>
                  <a:srgbClr val="CC0000"/>
                </a:solidFill>
              </a:rPr>
              <a:t>Портфолио</a:t>
            </a:r>
            <a:r>
              <a:rPr lang="ru-RU" altLang="ru-RU" b="1" i="1" dirty="0" smtClean="0">
                <a:solidFill>
                  <a:srgbClr val="000099"/>
                </a:solidFill>
              </a:rPr>
              <a:t> </a:t>
            </a:r>
            <a:r>
              <a:rPr lang="ru-RU" altLang="ru-RU" sz="2400" i="1" dirty="0" smtClean="0">
                <a:solidFill>
                  <a:srgbClr val="000099"/>
                </a:solidFill>
              </a:rPr>
              <a:t/>
            </a:r>
            <a:br>
              <a:rPr lang="ru-RU" altLang="ru-RU" sz="2400" i="1" dirty="0" smtClean="0">
                <a:solidFill>
                  <a:srgbClr val="000099"/>
                </a:solidFill>
              </a:rPr>
            </a:br>
            <a:r>
              <a:rPr lang="ru-RU" altLang="ru-RU" sz="16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ru-RU" altLang="ru-RU" sz="16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Сураевой</a:t>
            </a:r>
            <a:r>
              <a:rPr lang="ru-RU" altLang="ru-RU" sz="1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Галины  </a:t>
            </a:r>
            <a:r>
              <a:rPr lang="ru-RU" altLang="ru-RU" sz="16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Арсентьевны</a:t>
            </a:r>
            <a:r>
              <a:rPr lang="ru-RU" altLang="ru-RU" sz="1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ru-RU" altLang="ru-RU" sz="1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воспитателя структурного подразделения                         «Детский сад №18 комбинированного вида»    МБДОУ«Детский сад «Радуга» комбинированного вида»   </a:t>
            </a:r>
            <a:r>
              <a:rPr lang="ru-RU" altLang="ru-RU" sz="16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Рузаевского</a:t>
            </a:r>
            <a:r>
              <a:rPr lang="ru-RU" altLang="ru-RU" sz="1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муниципального района</a:t>
            </a:r>
          </a:p>
          <a:p>
            <a:endParaRPr lang="ru-RU" altLang="ru-RU" sz="1600" b="1" i="1" dirty="0" smtClean="0">
              <a:solidFill>
                <a:srgbClr val="000099"/>
              </a:solidFill>
            </a:endParaRPr>
          </a:p>
          <a:p>
            <a:endParaRPr lang="ru-RU" altLang="ru-RU" sz="1600" b="1" i="1" dirty="0" smtClean="0">
              <a:solidFill>
                <a:srgbClr val="000099"/>
              </a:solidFill>
            </a:endParaRPr>
          </a:p>
          <a:p>
            <a:endParaRPr lang="ru-RU" altLang="ru-RU" sz="1600" b="1" i="1" dirty="0" smtClean="0">
              <a:solidFill>
                <a:srgbClr val="000099"/>
              </a:solidFill>
            </a:endParaRPr>
          </a:p>
          <a:p>
            <a:endParaRPr lang="ru-RU" altLang="ru-RU" sz="1600" b="1" i="1" dirty="0" smtClean="0">
              <a:solidFill>
                <a:srgbClr val="000099"/>
              </a:solidFill>
            </a:endParaRPr>
          </a:p>
          <a:p>
            <a:endParaRPr lang="ru-RU" altLang="ru-RU" sz="1600" b="1" i="1" dirty="0" smtClean="0">
              <a:solidFill>
                <a:srgbClr val="000099"/>
              </a:solidFill>
            </a:endParaRPr>
          </a:p>
          <a:p>
            <a:endParaRPr lang="ru-RU" altLang="ru-RU" sz="1600" b="1" i="1" dirty="0" smtClean="0">
              <a:solidFill>
                <a:srgbClr val="000099"/>
              </a:solidFill>
            </a:endParaRPr>
          </a:p>
          <a:p>
            <a:endParaRPr lang="ru-RU" altLang="ru-RU" sz="1600" b="1" i="1" dirty="0" smtClean="0">
              <a:solidFill>
                <a:srgbClr val="000099"/>
              </a:solidFill>
            </a:endParaRPr>
          </a:p>
          <a:p>
            <a:endParaRPr lang="ru-RU" altLang="ru-RU" sz="1600" b="1" i="1" dirty="0" smtClean="0">
              <a:solidFill>
                <a:srgbClr val="000099"/>
              </a:solidFill>
            </a:endParaRPr>
          </a:p>
          <a:p>
            <a:endParaRPr lang="ru-RU" altLang="ru-RU" sz="1600" b="1" i="1" dirty="0" smtClean="0">
              <a:solidFill>
                <a:srgbClr val="000099"/>
              </a:solidFill>
            </a:endParaRPr>
          </a:p>
          <a:p>
            <a:endParaRPr lang="ru-RU" altLang="ru-RU" sz="1600" b="1" i="1" dirty="0" smtClean="0">
              <a:solidFill>
                <a:srgbClr val="000099"/>
              </a:solidFill>
            </a:endParaRPr>
          </a:p>
          <a:p>
            <a:endParaRPr lang="ru-RU" altLang="ru-RU" sz="1600" b="1" i="1" dirty="0" smtClean="0">
              <a:solidFill>
                <a:srgbClr val="000099"/>
              </a:solidFill>
            </a:endParaRPr>
          </a:p>
          <a:p>
            <a:r>
              <a:rPr lang="ru-RU" altLang="ru-RU" sz="2400" b="1" i="1" dirty="0" smtClean="0">
                <a:solidFill>
                  <a:srgbClr val="000099"/>
                </a:solidFill>
              </a:rPr>
              <a:t/>
            </a:r>
            <a:br>
              <a:rPr lang="ru-RU" altLang="ru-RU" sz="2400" b="1" i="1" dirty="0" smtClean="0">
                <a:solidFill>
                  <a:srgbClr val="000099"/>
                </a:solidFill>
              </a:rPr>
            </a:br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419872" y="3284984"/>
            <a:ext cx="54006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u="sng" dirty="0" smtClean="0">
                <a:solidFill>
                  <a:srgbClr val="7030A0"/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Дата рождения: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17. 05. 1974 г.</a:t>
            </a:r>
            <a:endParaRPr lang="ru-RU" sz="1400" b="1" dirty="0" smtClean="0">
              <a:latin typeface="Times New Roman" pitchFamily="18" charset="0"/>
            </a:endParaRPr>
          </a:p>
          <a:p>
            <a:pPr algn="just"/>
            <a:r>
              <a:rPr lang="ru-RU" sz="1400" b="1" u="sng" dirty="0" smtClean="0">
                <a:solidFill>
                  <a:srgbClr val="7030A0"/>
                </a:solidFill>
                <a:latin typeface="Times New Roman" pitchFamily="18" charset="0"/>
              </a:rPr>
              <a:t>Профессиональное образование: </a:t>
            </a:r>
            <a:r>
              <a:rPr lang="ru-RU" sz="1400" b="1" dirty="0" smtClean="0"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t>Высшее.</a:t>
            </a:r>
            <a:endParaRPr lang="ru-RU" sz="1400" dirty="0" smtClean="0">
              <a:latin typeface="Times New Roman" pitchFamily="18" charset="0"/>
              <a:ea typeface="Lucida Sans Unicode" pitchFamily="34" charset="0"/>
              <a:cs typeface="Lucida Sans Unicode" pitchFamily="34" charset="0"/>
            </a:endParaRPr>
          </a:p>
          <a:p>
            <a:pPr algn="just"/>
            <a:r>
              <a:rPr lang="ru-RU" sz="1400" b="1" dirty="0" smtClean="0"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t>Мордовский государственный педагогический институт им. М.Е. </a:t>
            </a:r>
            <a:r>
              <a:rPr lang="ru-RU" sz="1400" b="1" dirty="0" err="1" smtClean="0"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t>Евсевьева</a:t>
            </a:r>
            <a:r>
              <a:rPr lang="ru-RU" sz="1400" b="1" dirty="0" smtClean="0"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t>. Специальность</a:t>
            </a:r>
          </a:p>
          <a:p>
            <a:pPr algn="just"/>
            <a:r>
              <a:rPr lang="ru-RU" sz="1400" b="1" dirty="0" smtClean="0"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t>«Педагогика и методика дошкольного образования», квалификация  педагог дошкольного образования.  Диплом АВС 0556937, дата выдачи  15 июня 1998 г.</a:t>
            </a:r>
            <a:endParaRPr lang="ru-RU" sz="1400" dirty="0" smtClean="0">
              <a:latin typeface="Times New Roman" pitchFamily="18" charset="0"/>
              <a:ea typeface="Lucida Sans Unicode" pitchFamily="34" charset="0"/>
              <a:cs typeface="Lucida Sans Unicode" pitchFamily="34" charset="0"/>
            </a:endParaRPr>
          </a:p>
          <a:p>
            <a:pPr algn="just"/>
            <a:r>
              <a:rPr lang="ru-RU" sz="1400" b="1" u="sng" dirty="0" smtClean="0">
                <a:solidFill>
                  <a:srgbClr val="7030A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t>Стаж педагогической работы (по специальности): </a:t>
            </a:r>
            <a:r>
              <a:rPr lang="ru-RU" sz="1400" b="1" dirty="0" smtClean="0"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t>21 г.</a:t>
            </a:r>
          </a:p>
          <a:p>
            <a:pPr algn="just"/>
            <a:r>
              <a:rPr lang="ru-RU" sz="1400" b="1" u="sng" dirty="0" smtClean="0">
                <a:solidFill>
                  <a:srgbClr val="7030A0"/>
                </a:solidFill>
                <a:latin typeface="Times New Roman" pitchFamily="18" charset="0"/>
              </a:rPr>
              <a:t>Общий трудовой стаж: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21 г.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u="sng" dirty="0" smtClean="0">
                <a:solidFill>
                  <a:srgbClr val="7030A0"/>
                </a:solidFill>
                <a:latin typeface="Times New Roman" pitchFamily="18" charset="0"/>
              </a:rPr>
              <a:t>Квалификационная категория: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Первая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b="1" u="sng" dirty="0" smtClean="0">
                <a:solidFill>
                  <a:srgbClr val="7030A0"/>
                </a:solidFill>
                <a:latin typeface="Times New Roman" pitchFamily="18" charset="0"/>
              </a:rPr>
              <a:t>Дата последней аттестации: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Приказ  №  596  от 20.05.2016г.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b="1" u="sng" dirty="0" smtClean="0">
                <a:solidFill>
                  <a:srgbClr val="7030A0"/>
                </a:solidFill>
                <a:latin typeface="Times New Roman" pitchFamily="18" charset="0"/>
              </a:rPr>
              <a:t>Занимаемая должность: 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Воспитатель с  01. 04. 2000 г.</a:t>
            </a:r>
            <a:endParaRPr lang="ru-RU" sz="1400" dirty="0"/>
          </a:p>
        </p:txBody>
      </p:sp>
      <p:pic>
        <p:nvPicPr>
          <p:cNvPr id="1026" name="Picture 2" descr="C:\Users\Valeii-16\Desktop\XlEAEJfn14E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556792"/>
            <a:ext cx="3024336" cy="40324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Valeii-16\Desktop\14720213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432" y="332656"/>
            <a:ext cx="4345560" cy="6264695"/>
          </a:xfrm>
          <a:prstGeom prst="rect">
            <a:avLst/>
          </a:prstGeom>
          <a:noFill/>
        </p:spPr>
      </p:pic>
      <p:pic>
        <p:nvPicPr>
          <p:cNvPr id="3" name="Picture 2" descr="F:\img20210301_095351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54396"/>
            <a:ext cx="4087614" cy="6264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7" name="Picture 3" descr="F:\img20210301_095412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1406"/>
            <a:ext cx="4427984" cy="6711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28" name="Picture 4" descr="F:\img20210301_095442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91697"/>
            <a:ext cx="4189085" cy="6609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3877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C:\Users\Valeii-16\Desktop\IMG_20210223_1221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482913" y="965053"/>
            <a:ext cx="4608512" cy="5725705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79512" y="188640"/>
            <a:ext cx="87129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4. Результаты участия воспитанников в конкурсах,        выставках, турнирах, соревнованиях, акциях,  фестивалях</a:t>
            </a:r>
            <a:endParaRPr lang="ru-RU" sz="20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Valeii-16\Desktop\IMG_20200610_0829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32655"/>
            <a:ext cx="3960440" cy="5760641"/>
          </a:xfrm>
          <a:prstGeom prst="rect">
            <a:avLst/>
          </a:prstGeom>
          <a:noFill/>
        </p:spPr>
      </p:pic>
      <p:pic>
        <p:nvPicPr>
          <p:cNvPr id="2051" name="Picture 3" descr="C:\Users\Valeii-16\Desktop\IMG_20191213_1г211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32656"/>
            <a:ext cx="4104456" cy="57606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Valeii-16\Desktop\IMG_20210206_1354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9" y="548680"/>
            <a:ext cx="3960439" cy="5760640"/>
          </a:xfrm>
          <a:prstGeom prst="rect">
            <a:avLst/>
          </a:prstGeom>
          <a:noFill/>
        </p:spPr>
      </p:pic>
      <p:pic>
        <p:nvPicPr>
          <p:cNvPr id="6147" name="Picture 3" descr="C:\Users\Valeii-16\Desktop\IMG_20210206_1355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548680"/>
            <a:ext cx="4536504" cy="58326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Valeii-16\Desktop\IMG_20210207_1036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620688"/>
            <a:ext cx="3888432" cy="5760640"/>
          </a:xfrm>
          <a:prstGeom prst="rect">
            <a:avLst/>
          </a:prstGeom>
          <a:noFill/>
        </p:spPr>
      </p:pic>
      <p:pic>
        <p:nvPicPr>
          <p:cNvPr id="34819" name="Picture 3" descr="C:\Users\Valeii-16\Desktop\IMG_20210207_1036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548680"/>
            <a:ext cx="4248472" cy="59046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395536" y="476672"/>
          <a:ext cx="3960440" cy="58326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Acrobat Document" r:id="rId3" imgW="5686273" imgH="8039020" progId="AcroExch.Document.DC">
                  <p:embed/>
                </p:oleObj>
              </mc:Choice>
              <mc:Fallback>
                <p:oleObj name="Acrobat Document" r:id="rId3" imgW="5686273" imgH="8039020" progId="AcroExch.Document.DC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536" y="476672"/>
                        <a:ext cx="3960440" cy="58326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4572000" y="476672"/>
          <a:ext cx="4104456" cy="58326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Acrobat Document" r:id="rId5" imgW="5686273" imgH="8039020" progId="AcroExch.Document.DC">
                  <p:embed/>
                </p:oleObj>
              </mc:Choice>
              <mc:Fallback>
                <p:oleObj name="Acrobat Document" r:id="rId5" imgW="5686273" imgH="8039020" progId="AcroExch.Document.DC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476672"/>
                        <a:ext cx="4104456" cy="58326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Users\Valeii-16\Desktop\20210221_2330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620688"/>
            <a:ext cx="4392488" cy="5544615"/>
          </a:xfrm>
          <a:prstGeom prst="rect">
            <a:avLst/>
          </a:prstGeom>
          <a:noFill/>
        </p:spPr>
      </p:pic>
      <p:pic>
        <p:nvPicPr>
          <p:cNvPr id="50179" name="Picture 3" descr="C:\Users\Valeii-16\Desktop\20210221_2330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620688"/>
            <a:ext cx="4392488" cy="55446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5523" y="116632"/>
            <a:ext cx="876097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 smtClean="0">
                <a:solidFill>
                  <a:srgbClr val="7030A0"/>
                </a:solidFill>
                <a:latin typeface="Times New Roman" pitchFamily="16" charset="0"/>
                <a:cs typeface="Times New Roman" pitchFamily="16" charset="0"/>
              </a:rPr>
              <a:t>6</a:t>
            </a:r>
            <a:r>
              <a:rPr lang="ru-RU" altLang="ru-RU" b="1" dirty="0" smtClean="0">
                <a:solidFill>
                  <a:srgbClr val="7030A0"/>
                </a:solidFill>
                <a:latin typeface="Times New Roman" pitchFamily="16" charset="0"/>
                <a:cs typeface="Times New Roman" pitchFamily="16" charset="0"/>
              </a:rPr>
              <a:t>. Выступления на научно-практических конференциях, педагогических чтениях, семинарах, секциях, методических объединениях 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44033" name="Picture 1" descr="C:\Users\Valeii-16\Desktop\IMG_20210223_1225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459766" y="864571"/>
            <a:ext cx="4392488" cy="57931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Valeii-16\Desktop\IMG_20210206_1402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3" y="620688"/>
            <a:ext cx="3312367" cy="5544616"/>
          </a:xfrm>
          <a:prstGeom prst="rect">
            <a:avLst/>
          </a:prstGeom>
          <a:noFill/>
        </p:spPr>
      </p:pic>
      <p:pic>
        <p:nvPicPr>
          <p:cNvPr id="8195" name="Picture 3" descr="C:\Users\Valeii-16\Desktop\IMG_20210206_1403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620688"/>
            <a:ext cx="5328592" cy="55446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C:\Users\Valeii-16\Desktop\IMG_20210223_1329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555776" y="260648"/>
            <a:ext cx="4334882" cy="61926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C:\Users\Valeii-16\Desktop\IMG_20210223_1244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731879" y="471404"/>
            <a:ext cx="4392488" cy="6292115"/>
          </a:xfrm>
          <a:prstGeom prst="rect">
            <a:avLst/>
          </a:prstGeom>
          <a:noFill/>
        </p:spPr>
      </p:pic>
      <p:pic>
        <p:nvPicPr>
          <p:cNvPr id="5" name="Picture 3" descr="C:\Users\Valeii-16\Desktop\IMG_20210223_1244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79512" y="449271"/>
            <a:ext cx="4320481" cy="62921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:\Users\User\Desktop\img20210304_13275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456" y="332656"/>
            <a:ext cx="4412293" cy="6235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2667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Valeii-16\Desktop\IMG_20210206_1335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620688"/>
            <a:ext cx="3600400" cy="5544616"/>
          </a:xfrm>
          <a:prstGeom prst="rect">
            <a:avLst/>
          </a:prstGeom>
          <a:noFill/>
        </p:spPr>
      </p:pic>
      <p:pic>
        <p:nvPicPr>
          <p:cNvPr id="5123" name="Picture 3" descr="C:\Users\Valeii-16\Desktop\IMG_20210206_1334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620688"/>
            <a:ext cx="4968553" cy="55446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Valeii-16\Desktop\IMG-f5c4cf315f9f242fd6b99aa04d1bfe0a-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385336"/>
            <a:ext cx="4464496" cy="61926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9531" y="133068"/>
            <a:ext cx="85689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 smtClean="0">
                <a:solidFill>
                  <a:srgbClr val="7030A0"/>
                </a:solidFill>
                <a:latin typeface="Times New Roman" pitchFamily="16" charset="0"/>
                <a:cs typeface="Times New Roman" pitchFamily="16" charset="0"/>
              </a:rPr>
              <a:t>7. Проведение открытых занятий, мастер-классов, мероприятий</a:t>
            </a:r>
            <a:endParaRPr lang="ru-RU" sz="2000" b="1" dirty="0">
              <a:solidFill>
                <a:srgbClr val="7030A0"/>
              </a:solidFill>
            </a:endParaRPr>
          </a:p>
        </p:txBody>
      </p:sp>
      <p:pic>
        <p:nvPicPr>
          <p:cNvPr id="70658" name="Picture 2" descr="C:\Users\Valeii-16\Desktop\IMG_20210223_1336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07504" y="781370"/>
            <a:ext cx="4392487" cy="5904656"/>
          </a:xfrm>
          <a:prstGeom prst="rect">
            <a:avLst/>
          </a:prstGeom>
          <a:noFill/>
        </p:spPr>
      </p:pic>
      <p:pic>
        <p:nvPicPr>
          <p:cNvPr id="5" name="Picture 2" descr="C:\Users\Valeii-16\Desktop\IMG_20210223_1543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608004" y="679715"/>
            <a:ext cx="4320480" cy="60063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C:\Users\Valeii-16\Desktop\IMG_20210223_1230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716016" y="332656"/>
            <a:ext cx="4248472" cy="6084677"/>
          </a:xfrm>
          <a:prstGeom prst="rect">
            <a:avLst/>
          </a:prstGeom>
          <a:noFill/>
        </p:spPr>
      </p:pic>
      <p:pic>
        <p:nvPicPr>
          <p:cNvPr id="4" name="Picture 3" descr="C:\Users\Valeii-16\Desktop\IMG_20210223_1336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23528" y="332657"/>
            <a:ext cx="4176465" cy="60846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Valeii-16\Desktop\IMG_20210206_1324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548680"/>
            <a:ext cx="3528392" cy="5832648"/>
          </a:xfrm>
          <a:prstGeom prst="rect">
            <a:avLst/>
          </a:prstGeom>
          <a:noFill/>
        </p:spPr>
      </p:pic>
      <p:pic>
        <p:nvPicPr>
          <p:cNvPr id="38913" name="Picture 1" descr="C:\Users\Valeii-16\Desktop\IMG_20210218_0803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548680"/>
            <a:ext cx="5256584" cy="58326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60648"/>
            <a:ext cx="85689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 smtClean="0">
                <a:solidFill>
                  <a:srgbClr val="7030A0"/>
                </a:solidFill>
                <a:latin typeface="Times New Roman" pitchFamily="16" charset="0"/>
                <a:cs typeface="Times New Roman" pitchFamily="16" charset="0"/>
              </a:rPr>
              <a:t>9. Общественная активность педагога: участие в экспертных комиссиях, в жюри конкурсов, депутатская деятельность</a:t>
            </a:r>
            <a:endParaRPr lang="ru-RU" sz="2000" b="1" dirty="0">
              <a:solidFill>
                <a:srgbClr val="7030A0"/>
              </a:solidFill>
            </a:endParaRPr>
          </a:p>
        </p:txBody>
      </p:sp>
      <p:pic>
        <p:nvPicPr>
          <p:cNvPr id="53250" name="Picture 2" descr="C:\Users\User\Desktop\img20210225_125503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735" y="968534"/>
            <a:ext cx="3844678" cy="5661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23595" y="260648"/>
            <a:ext cx="7008779" cy="349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3000"/>
              </a:lnSpc>
              <a:buClr>
                <a:srgbClr val="00000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b="1" i="1" dirty="0" smtClean="0">
                <a:solidFill>
                  <a:srgbClr val="7030A0"/>
                </a:solidFill>
                <a:latin typeface="Times New Roman" pitchFamily="16" charset="0"/>
                <a:ea typeface="Lucida Sans Unicode" pitchFamily="32" charset="0"/>
                <a:cs typeface="Times New Roman" pitchFamily="16" charset="0"/>
              </a:rPr>
              <a:t>10. Позитивные результаты работы с воспитанниками:</a:t>
            </a:r>
            <a:endParaRPr lang="ru-RU" altLang="ru-RU" b="1" i="1" dirty="0">
              <a:solidFill>
                <a:srgbClr val="7030A0"/>
              </a:solidFill>
              <a:latin typeface="Times New Roman" pitchFamily="16" charset="0"/>
              <a:ea typeface="Lucida Sans Unicode" pitchFamily="32" charset="0"/>
              <a:cs typeface="Times New Roman" pitchFamily="16" charset="0"/>
            </a:endParaRPr>
          </a:p>
        </p:txBody>
      </p:sp>
      <p:pic>
        <p:nvPicPr>
          <p:cNvPr id="61441" name="Picture 1" descr="C:\Users\Valeii-16\Desktop\IMG_20210223_1250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23529" y="764704"/>
            <a:ext cx="4320479" cy="5832648"/>
          </a:xfrm>
          <a:prstGeom prst="rect">
            <a:avLst/>
          </a:prstGeom>
          <a:noFill/>
        </p:spPr>
      </p:pic>
      <p:pic>
        <p:nvPicPr>
          <p:cNvPr id="61442" name="Picture 2" descr="C:\Users\Valeii-16\Desktop\IMG_20210223_1250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788024" y="764704"/>
            <a:ext cx="4104456" cy="58326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1" descr="C:\Users\Valeii-16\Desktop\IMG_20210223_1250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195736" y="260648"/>
            <a:ext cx="4464496" cy="63367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619672" y="476672"/>
            <a:ext cx="5904656" cy="864096"/>
          </a:xfrm>
        </p:spPr>
        <p:txBody>
          <a:bodyPr>
            <a:noAutofit/>
          </a:bodyPr>
          <a:lstStyle/>
          <a:p>
            <a:r>
              <a:rPr lang="ru-RU" sz="2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Наличие собственного инновационного </a:t>
            </a:r>
            <a:br>
              <a:rPr lang="ru-RU" sz="2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       педагогического опыта</a:t>
            </a:r>
            <a:endParaRPr lang="ru-RU" sz="2400" b="1" dirty="0">
              <a:solidFill>
                <a:srgbClr val="7030A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928727" y="1484784"/>
            <a:ext cx="69847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ru-RU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Тема: «Развитие творческих способностей детей дошкольного возраста средствами нетрадиционных техник рисования». </a:t>
            </a:r>
            <a:endParaRPr lang="en-US" b="1" i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ru-RU" b="1" i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u="sng" dirty="0" smtClean="0">
                <a:solidFill>
                  <a:srgbClr val="7030A0"/>
                </a:solidFill>
                <a:hlinkClick r:id="rId2"/>
              </a:rPr>
              <a:t> </a:t>
            </a:r>
            <a:r>
              <a:rPr lang="ru-RU" dirty="0" smtClean="0">
                <a:solidFill>
                  <a:srgbClr val="FF0000"/>
                </a:solidFill>
                <a:hlinkClick r:id="rId2"/>
              </a:rPr>
              <a:t>http://ds18ruz.schoolrm.ru/sve</a:t>
            </a:r>
            <a:r>
              <a:rPr lang="ru-RU" u="sng" dirty="0" smtClean="0">
                <a:solidFill>
                  <a:srgbClr val="FF0000"/>
                </a:solidFill>
                <a:hlinkClick r:id="rId2"/>
              </a:rPr>
              <a:t>den/employees/19284/208403/</a:t>
            </a:r>
            <a:r>
              <a:rPr lang="ru-RU" u="sng" dirty="0" smtClean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55576" y="2852936"/>
            <a:ext cx="6984776" cy="2460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6863" indent="-296863" algn="ctr">
              <a:lnSpc>
                <a:spcPct val="95000"/>
              </a:lnSpc>
              <a:tabLst>
                <a:tab pos="298450" algn="l"/>
                <a:tab pos="403225" algn="l"/>
                <a:tab pos="852488" algn="l"/>
                <a:tab pos="1301750" algn="l"/>
                <a:tab pos="1751013" algn="l"/>
                <a:tab pos="2200275" algn="l"/>
                <a:tab pos="2649538" algn="l"/>
                <a:tab pos="3098800" algn="l"/>
                <a:tab pos="3548063" algn="l"/>
                <a:tab pos="3997325" algn="l"/>
                <a:tab pos="4446588" algn="l"/>
                <a:tab pos="4895850" algn="l"/>
                <a:tab pos="5345113" algn="l"/>
                <a:tab pos="5794375" algn="l"/>
                <a:tab pos="6243638" algn="l"/>
                <a:tab pos="6692900" algn="l"/>
                <a:tab pos="7142163" algn="l"/>
                <a:tab pos="7591425" algn="l"/>
                <a:tab pos="8040688" algn="l"/>
                <a:tab pos="8489950" algn="l"/>
                <a:tab pos="8939213" algn="l"/>
              </a:tabLst>
              <a:defRPr/>
            </a:pPr>
            <a:r>
              <a:rPr lang="ru-RU" b="1" i="1" dirty="0" smtClean="0">
                <a:solidFill>
                  <a:srgbClr val="7030A0"/>
                </a:solidFill>
                <a:latin typeface="Times New Roman" pitchFamily="18" charset="0"/>
              </a:rPr>
              <a:t>Фрагмент  занятия </a:t>
            </a:r>
          </a:p>
          <a:p>
            <a:pPr marL="296863" indent="-296863" algn="ctr">
              <a:lnSpc>
                <a:spcPct val="95000"/>
              </a:lnSpc>
              <a:tabLst>
                <a:tab pos="298450" algn="l"/>
                <a:tab pos="403225" algn="l"/>
                <a:tab pos="852488" algn="l"/>
                <a:tab pos="1301750" algn="l"/>
                <a:tab pos="1751013" algn="l"/>
                <a:tab pos="2200275" algn="l"/>
                <a:tab pos="2649538" algn="l"/>
                <a:tab pos="3098800" algn="l"/>
                <a:tab pos="3548063" algn="l"/>
                <a:tab pos="3997325" algn="l"/>
                <a:tab pos="4446588" algn="l"/>
                <a:tab pos="4895850" algn="l"/>
                <a:tab pos="5345113" algn="l"/>
                <a:tab pos="5794375" algn="l"/>
                <a:tab pos="6243638" algn="l"/>
                <a:tab pos="6692900" algn="l"/>
                <a:tab pos="7142163" algn="l"/>
                <a:tab pos="7591425" algn="l"/>
                <a:tab pos="8040688" algn="l"/>
                <a:tab pos="8489950" algn="l"/>
                <a:tab pos="8939213" algn="l"/>
              </a:tabLst>
              <a:defRPr/>
            </a:pPr>
            <a:r>
              <a:rPr lang="ru-RU" b="1" i="1" dirty="0" smtClean="0">
                <a:solidFill>
                  <a:srgbClr val="7030A0"/>
                </a:solidFill>
                <a:latin typeface="Times New Roman" pitchFamily="18" charset="0"/>
              </a:rPr>
              <a:t> с применением нетрадиционной техники рисования</a:t>
            </a:r>
          </a:p>
          <a:p>
            <a:pPr marL="296863" indent="-296863" algn="ctr">
              <a:lnSpc>
                <a:spcPct val="95000"/>
              </a:lnSpc>
              <a:tabLst>
                <a:tab pos="298450" algn="l"/>
                <a:tab pos="403225" algn="l"/>
                <a:tab pos="852488" algn="l"/>
                <a:tab pos="1301750" algn="l"/>
                <a:tab pos="1751013" algn="l"/>
                <a:tab pos="2200275" algn="l"/>
                <a:tab pos="2649538" algn="l"/>
                <a:tab pos="3098800" algn="l"/>
                <a:tab pos="3548063" algn="l"/>
                <a:tab pos="3997325" algn="l"/>
                <a:tab pos="4446588" algn="l"/>
                <a:tab pos="4895850" algn="l"/>
                <a:tab pos="5345113" algn="l"/>
                <a:tab pos="5794375" algn="l"/>
                <a:tab pos="6243638" algn="l"/>
                <a:tab pos="6692900" algn="l"/>
                <a:tab pos="7142163" algn="l"/>
                <a:tab pos="7591425" algn="l"/>
                <a:tab pos="8040688" algn="l"/>
                <a:tab pos="8489950" algn="l"/>
                <a:tab pos="8939213" algn="l"/>
              </a:tabLst>
              <a:defRPr/>
            </a:pPr>
            <a:r>
              <a:rPr lang="ru-RU" b="1" i="1" dirty="0" smtClean="0">
                <a:solidFill>
                  <a:srgbClr val="7030A0"/>
                </a:solidFill>
                <a:latin typeface="Times New Roman" pitchFamily="18" charset="0"/>
              </a:rPr>
              <a:t>«Божья коровка»</a:t>
            </a:r>
          </a:p>
          <a:p>
            <a:pPr marL="296863" indent="-296863" algn="ctr">
              <a:lnSpc>
                <a:spcPct val="95000"/>
              </a:lnSpc>
              <a:tabLst>
                <a:tab pos="298450" algn="l"/>
                <a:tab pos="403225" algn="l"/>
                <a:tab pos="852488" algn="l"/>
                <a:tab pos="1301750" algn="l"/>
                <a:tab pos="1751013" algn="l"/>
                <a:tab pos="2200275" algn="l"/>
                <a:tab pos="2649538" algn="l"/>
                <a:tab pos="3098800" algn="l"/>
                <a:tab pos="3548063" algn="l"/>
                <a:tab pos="3997325" algn="l"/>
                <a:tab pos="4446588" algn="l"/>
                <a:tab pos="4895850" algn="l"/>
                <a:tab pos="5345113" algn="l"/>
                <a:tab pos="5794375" algn="l"/>
                <a:tab pos="6243638" algn="l"/>
                <a:tab pos="6692900" algn="l"/>
                <a:tab pos="7142163" algn="l"/>
                <a:tab pos="7591425" algn="l"/>
                <a:tab pos="8040688" algn="l"/>
                <a:tab pos="8489950" algn="l"/>
                <a:tab pos="8939213" algn="l"/>
              </a:tabLst>
              <a:defRPr/>
            </a:pPr>
            <a:r>
              <a:rPr lang="ru-RU" b="1" i="1" dirty="0" smtClean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ru-RU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Сураевой</a:t>
            </a:r>
            <a:r>
              <a:rPr lang="ru-RU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Галины  </a:t>
            </a:r>
            <a:r>
              <a:rPr lang="ru-RU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Арсентьевны</a:t>
            </a:r>
            <a:endParaRPr lang="ru-RU" b="1" i="1" dirty="0" smtClean="0">
              <a:solidFill>
                <a:srgbClr val="7030A0"/>
              </a:solidFill>
              <a:latin typeface="Times New Roman" pitchFamily="18" charset="0"/>
            </a:endParaRPr>
          </a:p>
          <a:p>
            <a:pPr marL="296863" indent="-296863" algn="ctr">
              <a:lnSpc>
                <a:spcPct val="95000"/>
              </a:lnSpc>
              <a:tabLst>
                <a:tab pos="298450" algn="l"/>
                <a:tab pos="403225" algn="l"/>
                <a:tab pos="852488" algn="l"/>
                <a:tab pos="1301750" algn="l"/>
                <a:tab pos="1751013" algn="l"/>
                <a:tab pos="2200275" algn="l"/>
                <a:tab pos="2649538" algn="l"/>
                <a:tab pos="3098800" algn="l"/>
                <a:tab pos="3548063" algn="l"/>
                <a:tab pos="3997325" algn="l"/>
                <a:tab pos="4446588" algn="l"/>
                <a:tab pos="4895850" algn="l"/>
                <a:tab pos="5345113" algn="l"/>
                <a:tab pos="5794375" algn="l"/>
                <a:tab pos="6243638" algn="l"/>
                <a:tab pos="6692900" algn="l"/>
                <a:tab pos="7142163" algn="l"/>
                <a:tab pos="7591425" algn="l"/>
                <a:tab pos="8040688" algn="l"/>
                <a:tab pos="8489950" algn="l"/>
                <a:tab pos="8939213" algn="l"/>
              </a:tabLst>
              <a:defRPr/>
            </a:pPr>
            <a:r>
              <a:rPr lang="ru-RU" b="1" i="1" dirty="0" smtClean="0">
                <a:solidFill>
                  <a:srgbClr val="7030A0"/>
                </a:solidFill>
                <a:latin typeface="Times New Roman" pitchFamily="18" charset="0"/>
              </a:rPr>
              <a:t>воспитателя структурного подразделения </a:t>
            </a:r>
            <a:endParaRPr lang="en-US" b="1" i="1" dirty="0" smtClean="0">
              <a:solidFill>
                <a:srgbClr val="7030A0"/>
              </a:solidFill>
              <a:latin typeface="Times New Roman" pitchFamily="18" charset="0"/>
            </a:endParaRPr>
          </a:p>
          <a:p>
            <a:pPr marL="296863" indent="-296863" algn="ctr">
              <a:lnSpc>
                <a:spcPct val="95000"/>
              </a:lnSpc>
              <a:tabLst>
                <a:tab pos="298450" algn="l"/>
                <a:tab pos="403225" algn="l"/>
                <a:tab pos="852488" algn="l"/>
                <a:tab pos="1301750" algn="l"/>
                <a:tab pos="1751013" algn="l"/>
                <a:tab pos="2200275" algn="l"/>
                <a:tab pos="2649538" algn="l"/>
                <a:tab pos="3098800" algn="l"/>
                <a:tab pos="3548063" algn="l"/>
                <a:tab pos="3997325" algn="l"/>
                <a:tab pos="4446588" algn="l"/>
                <a:tab pos="4895850" algn="l"/>
                <a:tab pos="5345113" algn="l"/>
                <a:tab pos="5794375" algn="l"/>
                <a:tab pos="6243638" algn="l"/>
                <a:tab pos="6692900" algn="l"/>
                <a:tab pos="7142163" algn="l"/>
                <a:tab pos="7591425" algn="l"/>
                <a:tab pos="8040688" algn="l"/>
                <a:tab pos="8489950" algn="l"/>
                <a:tab pos="8939213" algn="l"/>
              </a:tabLst>
              <a:defRPr/>
            </a:pPr>
            <a:r>
              <a:rPr lang="ru-RU" b="1" i="1" dirty="0" smtClean="0">
                <a:solidFill>
                  <a:srgbClr val="7030A0"/>
                </a:solidFill>
                <a:latin typeface="Times New Roman" pitchFamily="18" charset="0"/>
              </a:rPr>
              <a:t>«Детский сад № 18 комбинированного вида» </a:t>
            </a:r>
            <a:endParaRPr lang="en-US" b="1" i="1" dirty="0" smtClean="0">
              <a:solidFill>
                <a:srgbClr val="7030A0"/>
              </a:solidFill>
              <a:latin typeface="Times New Roman" pitchFamily="18" charset="0"/>
            </a:endParaRPr>
          </a:p>
          <a:p>
            <a:pPr marL="296863" indent="-296863" algn="ctr">
              <a:lnSpc>
                <a:spcPct val="95000"/>
              </a:lnSpc>
              <a:tabLst>
                <a:tab pos="298450" algn="l"/>
                <a:tab pos="403225" algn="l"/>
                <a:tab pos="852488" algn="l"/>
                <a:tab pos="1301750" algn="l"/>
                <a:tab pos="1751013" algn="l"/>
                <a:tab pos="2200275" algn="l"/>
                <a:tab pos="2649538" algn="l"/>
                <a:tab pos="3098800" algn="l"/>
                <a:tab pos="3548063" algn="l"/>
                <a:tab pos="3997325" algn="l"/>
                <a:tab pos="4446588" algn="l"/>
                <a:tab pos="4895850" algn="l"/>
                <a:tab pos="5345113" algn="l"/>
                <a:tab pos="5794375" algn="l"/>
                <a:tab pos="6243638" algn="l"/>
                <a:tab pos="6692900" algn="l"/>
                <a:tab pos="7142163" algn="l"/>
                <a:tab pos="7591425" algn="l"/>
                <a:tab pos="8040688" algn="l"/>
                <a:tab pos="8489950" algn="l"/>
                <a:tab pos="8939213" algn="l"/>
              </a:tabLst>
              <a:defRPr/>
            </a:pPr>
            <a:r>
              <a:rPr lang="ru-RU" b="1" i="1" dirty="0" smtClean="0">
                <a:solidFill>
                  <a:srgbClr val="7030A0"/>
                </a:solidFill>
                <a:latin typeface="Times New Roman" pitchFamily="18" charset="0"/>
              </a:rPr>
              <a:t>МБДОУ «Детский сад «Радуга» </a:t>
            </a:r>
            <a:endParaRPr lang="en-US" b="1" i="1" dirty="0" smtClean="0">
              <a:solidFill>
                <a:srgbClr val="7030A0"/>
              </a:solidFill>
              <a:latin typeface="Times New Roman" pitchFamily="18" charset="0"/>
            </a:endParaRPr>
          </a:p>
          <a:p>
            <a:pPr marL="296863" indent="-296863" algn="ctr">
              <a:lnSpc>
                <a:spcPct val="95000"/>
              </a:lnSpc>
              <a:tabLst>
                <a:tab pos="298450" algn="l"/>
                <a:tab pos="403225" algn="l"/>
                <a:tab pos="852488" algn="l"/>
                <a:tab pos="1301750" algn="l"/>
                <a:tab pos="1751013" algn="l"/>
                <a:tab pos="2200275" algn="l"/>
                <a:tab pos="2649538" algn="l"/>
                <a:tab pos="3098800" algn="l"/>
                <a:tab pos="3548063" algn="l"/>
                <a:tab pos="3997325" algn="l"/>
                <a:tab pos="4446588" algn="l"/>
                <a:tab pos="4895850" algn="l"/>
                <a:tab pos="5345113" algn="l"/>
                <a:tab pos="5794375" algn="l"/>
                <a:tab pos="6243638" algn="l"/>
                <a:tab pos="6692900" algn="l"/>
                <a:tab pos="7142163" algn="l"/>
                <a:tab pos="7591425" algn="l"/>
                <a:tab pos="8040688" algn="l"/>
                <a:tab pos="8489950" algn="l"/>
                <a:tab pos="8939213" algn="l"/>
              </a:tabLst>
              <a:defRPr/>
            </a:pPr>
            <a:r>
              <a:rPr lang="ru-RU" b="1" i="1" dirty="0" smtClean="0">
                <a:solidFill>
                  <a:srgbClr val="7030A0"/>
                </a:solidFill>
                <a:latin typeface="Times New Roman" pitchFamily="18" charset="0"/>
              </a:rPr>
              <a:t>комбинированного вида» </a:t>
            </a:r>
          </a:p>
          <a:p>
            <a:pPr marL="296863" indent="-296863" algn="ctr">
              <a:lnSpc>
                <a:spcPct val="95000"/>
              </a:lnSpc>
              <a:tabLst>
                <a:tab pos="298450" algn="l"/>
                <a:tab pos="403225" algn="l"/>
                <a:tab pos="852488" algn="l"/>
                <a:tab pos="1301750" algn="l"/>
                <a:tab pos="1751013" algn="l"/>
                <a:tab pos="2200275" algn="l"/>
                <a:tab pos="2649538" algn="l"/>
                <a:tab pos="3098800" algn="l"/>
                <a:tab pos="3548063" algn="l"/>
                <a:tab pos="3997325" algn="l"/>
                <a:tab pos="4446588" algn="l"/>
                <a:tab pos="4895850" algn="l"/>
                <a:tab pos="5345113" algn="l"/>
                <a:tab pos="5794375" algn="l"/>
                <a:tab pos="6243638" algn="l"/>
                <a:tab pos="6692900" algn="l"/>
                <a:tab pos="7142163" algn="l"/>
                <a:tab pos="7591425" algn="l"/>
                <a:tab pos="8040688" algn="l"/>
                <a:tab pos="8489950" algn="l"/>
                <a:tab pos="8939213" algn="l"/>
              </a:tabLst>
              <a:defRPr/>
            </a:pPr>
            <a:r>
              <a:rPr lang="ru-RU" b="1" i="1" dirty="0" smtClean="0">
                <a:solidFill>
                  <a:srgbClr val="7030A0"/>
                </a:solidFill>
                <a:latin typeface="Times New Roman" pitchFamily="18" charset="0"/>
              </a:rPr>
              <a:t>представлен на </a:t>
            </a:r>
            <a:r>
              <a:rPr lang="ru-RU" b="1" i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ru-RU" b="1" i="1" dirty="0" smtClean="0">
                <a:solidFill>
                  <a:srgbClr val="7030A0"/>
                </a:solidFill>
                <a:latin typeface="Times New Roman" pitchFamily="18" charset="0"/>
              </a:rPr>
              <a:t>страничке педагога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6984776" cy="504056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11. Качество взаимодействия с  родителями воспитанников.</a:t>
            </a:r>
            <a:endParaRPr lang="ru-RU" sz="2000" dirty="0">
              <a:solidFill>
                <a:srgbClr val="7030A0"/>
              </a:solidFill>
            </a:endParaRPr>
          </a:p>
        </p:txBody>
      </p:sp>
      <p:pic>
        <p:nvPicPr>
          <p:cNvPr id="58369" name="Picture 1" descr="C:\Users\Valeii-16\Desktop\IMG_20210223_1257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51520" y="836712"/>
            <a:ext cx="4248472" cy="5760640"/>
          </a:xfrm>
          <a:prstGeom prst="rect">
            <a:avLst/>
          </a:prstGeom>
          <a:noFill/>
        </p:spPr>
      </p:pic>
      <p:pic>
        <p:nvPicPr>
          <p:cNvPr id="58371" name="Picture 3" descr="C:\Users\Valeii-16\Desktop\IMG_20210223_1258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644009" y="836712"/>
            <a:ext cx="4320480" cy="57606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Valeii-16\Desktop\IMG_20210223_1314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988096" y="413048"/>
            <a:ext cx="5040560" cy="640871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Valeii-16\Desktop\IMG_20210207_1036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979712" y="260648"/>
            <a:ext cx="4680520" cy="62646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88640"/>
            <a:ext cx="7935416" cy="432048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12. Работа с детьми из социально-неблагополучных семей</a:t>
            </a:r>
            <a:endParaRPr lang="ru-RU" sz="2000" dirty="0">
              <a:solidFill>
                <a:srgbClr val="7030A0"/>
              </a:solidFill>
            </a:endParaRPr>
          </a:p>
        </p:txBody>
      </p:sp>
      <p:pic>
        <p:nvPicPr>
          <p:cNvPr id="56321" name="Picture 1" descr="C:\Users\Valeii-16\Desktop\IMG_20210223_1303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979712" y="692697"/>
            <a:ext cx="4752528" cy="59766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Valeii-16\Desktop\IMG_20210206_1411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052736"/>
            <a:ext cx="3888432" cy="5472608"/>
          </a:xfrm>
          <a:prstGeom prst="rect">
            <a:avLst/>
          </a:prstGeom>
          <a:noFill/>
        </p:spPr>
      </p:pic>
      <p:pic>
        <p:nvPicPr>
          <p:cNvPr id="3075" name="Picture 3" descr="C:\Users\Valeii-16\Desktop\Диплом Восп. Росси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908720"/>
            <a:ext cx="4176464" cy="5616624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115616" y="289605"/>
            <a:ext cx="6912768" cy="378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3000"/>
              </a:lnSpc>
              <a:buClr>
                <a:srgbClr val="00000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b="1" dirty="0" smtClean="0">
                <a:solidFill>
                  <a:srgbClr val="7030A0"/>
                </a:solidFill>
                <a:latin typeface="Times New Roman" pitchFamily="16" charset="0"/>
                <a:ea typeface="Lucida Sans Unicode" pitchFamily="32" charset="0"/>
                <a:cs typeface="Times New Roman" pitchFamily="16" charset="0"/>
              </a:rPr>
              <a:t>13. Участие педагога в профессиональных конкурсах</a:t>
            </a:r>
            <a:endParaRPr lang="ru-RU" altLang="ru-RU" sz="2000" b="1" dirty="0">
              <a:solidFill>
                <a:srgbClr val="7030A0"/>
              </a:solidFill>
              <a:latin typeface="Times New Roman" pitchFamily="16" charset="0"/>
              <a:ea typeface="Lucida Sans Unicode" pitchFamily="32" charset="0"/>
              <a:cs typeface="Times New Roman" pitchFamily="1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Valeii-16\Desktop\599f9a402231d3adede94507687cb4b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620688"/>
            <a:ext cx="4248472" cy="5904656"/>
          </a:xfrm>
          <a:prstGeom prst="rect">
            <a:avLst/>
          </a:prstGeom>
          <a:noFill/>
        </p:spPr>
      </p:pic>
      <p:graphicFrame>
        <p:nvGraphicFramePr>
          <p:cNvPr id="5120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2562632"/>
              </p:ext>
            </p:extLst>
          </p:nvPr>
        </p:nvGraphicFramePr>
        <p:xfrm>
          <a:off x="4499992" y="620688"/>
          <a:ext cx="4464496" cy="59046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10" name="Acrobat Document" r:id="rId4" imgW="5686273" imgH="8039020" progId="AcroExch.Document.DC">
                  <p:embed/>
                </p:oleObj>
              </mc:Choice>
              <mc:Fallback>
                <p:oleObj name="Acrobat Document" r:id="rId4" imgW="5686273" imgH="8039020" progId="AcroExch.Document.DC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9992" y="620688"/>
                        <a:ext cx="4464496" cy="59046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467544" y="200095"/>
            <a:ext cx="83529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000" b="1" dirty="0" smtClean="0">
                <a:solidFill>
                  <a:srgbClr val="7030A0"/>
                </a:solidFill>
                <a:latin typeface="Times New Roman" pitchFamily="16" charset="0"/>
                <a:cs typeface="Times New Roman" pitchFamily="16" charset="0"/>
              </a:rPr>
              <a:t>14. Награды и поощрения  педагога в  </a:t>
            </a:r>
            <a:r>
              <a:rPr lang="ru-RU" altLang="ru-RU" sz="2000" b="1" dirty="0" err="1" smtClean="0">
                <a:solidFill>
                  <a:srgbClr val="7030A0"/>
                </a:solidFill>
                <a:latin typeface="Times New Roman" pitchFamily="16" charset="0"/>
                <a:cs typeface="Times New Roman" pitchFamily="16" charset="0"/>
              </a:rPr>
              <a:t>межаттестационный</a:t>
            </a:r>
            <a:r>
              <a:rPr lang="ru-RU" altLang="ru-RU" sz="2000" b="1" dirty="0" smtClean="0">
                <a:solidFill>
                  <a:srgbClr val="7030A0"/>
                </a:solidFill>
                <a:latin typeface="Times New Roman" pitchFamily="16" charset="0"/>
                <a:cs typeface="Times New Roman" pitchFamily="16" charset="0"/>
              </a:rPr>
              <a:t>   период </a:t>
            </a:r>
            <a:endParaRPr lang="ru-RU" sz="20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Valeii-16\Desktop\144218075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9" y="332656"/>
            <a:ext cx="4104456" cy="6336704"/>
          </a:xfrm>
          <a:prstGeom prst="rect">
            <a:avLst/>
          </a:prstGeom>
          <a:noFill/>
        </p:spPr>
      </p:pic>
      <p:pic>
        <p:nvPicPr>
          <p:cNvPr id="2051" name="Picture 3" descr="C:\Users\Valeii-16\Desktop\244218075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1" y="332656"/>
            <a:ext cx="4392487" cy="62646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Valeii-16\Desktop\14423200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32656"/>
            <a:ext cx="3888432" cy="6264696"/>
          </a:xfrm>
          <a:prstGeom prst="rect">
            <a:avLst/>
          </a:prstGeom>
          <a:noFill/>
        </p:spPr>
      </p:pic>
      <p:pic>
        <p:nvPicPr>
          <p:cNvPr id="1027" name="Picture 3" descr="C:\Users\Valeii-16\Desktop\24423200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332656"/>
            <a:ext cx="4608512" cy="62646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Valeii-16\Desktop\144209034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04664"/>
            <a:ext cx="4248472" cy="6192688"/>
          </a:xfrm>
          <a:prstGeom prst="rect">
            <a:avLst/>
          </a:prstGeom>
          <a:noFill/>
        </p:spPr>
      </p:pic>
      <p:pic>
        <p:nvPicPr>
          <p:cNvPr id="33795" name="Picture 3" descr="C:\Users\Valeii-16\Desktop\244209034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404664"/>
            <a:ext cx="4248472" cy="61926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154" name="Object 2"/>
          <p:cNvGraphicFramePr>
            <a:graphicFrameLocks noChangeAspect="1"/>
          </p:cNvGraphicFramePr>
          <p:nvPr/>
        </p:nvGraphicFramePr>
        <p:xfrm>
          <a:off x="179512" y="548680"/>
          <a:ext cx="4536504" cy="60486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61" name="Acrobat Document" r:id="rId3" imgW="8020016" imgH="5667355" progId="AcroExch.Document.DC">
                  <p:embed/>
                </p:oleObj>
              </mc:Choice>
              <mc:Fallback>
                <p:oleObj name="Acrobat Document" r:id="rId3" imgW="8020016" imgH="5667355" progId="AcroExch.Document.DC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2" y="548680"/>
                        <a:ext cx="4536504" cy="604867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 descr="C:\Users\Valeii-16\Desktop\IMG_20210206_14293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620688"/>
            <a:ext cx="4032448" cy="59766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6154" y="230833"/>
            <a:ext cx="87849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alt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1. Участие в инновационной (экспериментальной) деятельности</a:t>
            </a:r>
            <a:endParaRPr lang="ru-RU" sz="2000" dirty="0">
              <a:solidFill>
                <a:srgbClr val="7030A0"/>
              </a:solidFill>
            </a:endParaRPr>
          </a:p>
        </p:txBody>
      </p:sp>
      <p:pic>
        <p:nvPicPr>
          <p:cNvPr id="17410" name="Picture 2" descr="C:\Users\Valeii-16\Desktop\IMG_20210223_1124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79512" y="908720"/>
            <a:ext cx="4320480" cy="5832648"/>
          </a:xfrm>
          <a:prstGeom prst="rect">
            <a:avLst/>
          </a:prstGeom>
          <a:noFill/>
        </p:spPr>
      </p:pic>
      <p:pic>
        <p:nvPicPr>
          <p:cNvPr id="17409" name="Picture 1" descr="C:\Users\Valeii-16\Desktop\IMG_20210223_11395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607496" y="908720"/>
            <a:ext cx="4356992" cy="58326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:\Users\User\Desktop\img20210225_114921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18038"/>
            <a:ext cx="4392487" cy="6207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4824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86000" y="318662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595669" y="2564904"/>
            <a:ext cx="63367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endParaRPr lang="ru-RU" altLang="ru-RU" b="1" i="1" dirty="0" smtClean="0">
              <a:solidFill>
                <a:srgbClr val="7030A0"/>
              </a:solidFill>
              <a:latin typeface="Times New Roman" pitchFamily="16" charset="0"/>
              <a:cs typeface="Times New Roman" pitchFamily="16" charset="0"/>
            </a:endParaRPr>
          </a:p>
          <a:p>
            <a:pPr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r>
              <a:rPr lang="ru-RU" altLang="ru-RU" b="1" i="1" dirty="0" smtClean="0">
                <a:solidFill>
                  <a:srgbClr val="7030A0"/>
                </a:solidFill>
                <a:latin typeface="Times New Roman" pitchFamily="16" charset="0"/>
                <a:cs typeface="Times New Roman" pitchFamily="16" charset="0"/>
              </a:rPr>
              <a:t>        </a:t>
            </a:r>
            <a:endParaRPr lang="ru-RU" altLang="ru-RU" b="1" dirty="0" smtClean="0">
              <a:solidFill>
                <a:srgbClr val="7030A0"/>
              </a:solidFill>
              <a:latin typeface="Times New Roman" pitchFamily="16" charset="0"/>
              <a:cs typeface="Times New Roman" pitchFamily="1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19672" y="188640"/>
            <a:ext cx="48965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2. Наставничество</a:t>
            </a:r>
            <a:endParaRPr lang="ru-RU" altLang="ru-RU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7" name="Picture 1" descr="C:\Users\Valeii-16\Desktop\IMG_20210223_1146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79512" y="692696"/>
            <a:ext cx="4392488" cy="5904656"/>
          </a:xfrm>
          <a:prstGeom prst="rect">
            <a:avLst/>
          </a:prstGeom>
          <a:noFill/>
        </p:spPr>
      </p:pic>
      <p:pic>
        <p:nvPicPr>
          <p:cNvPr id="14338" name="Picture 2" descr="C:\Users\Valeii-16\Desktop\IMG_20210223_1147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716016" y="692696"/>
            <a:ext cx="4248472" cy="59046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86000" y="1935514"/>
            <a:ext cx="4572000" cy="35548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96863" indent="-296863" algn="ctr">
              <a:lnSpc>
                <a:spcPct val="95000"/>
              </a:lnSpc>
              <a:tabLst>
                <a:tab pos="298450" algn="l"/>
                <a:tab pos="403225" algn="l"/>
                <a:tab pos="852488" algn="l"/>
                <a:tab pos="1301750" algn="l"/>
                <a:tab pos="1751013" algn="l"/>
                <a:tab pos="2200275" algn="l"/>
                <a:tab pos="2649538" algn="l"/>
                <a:tab pos="3098800" algn="l"/>
                <a:tab pos="3548063" algn="l"/>
                <a:tab pos="3997325" algn="l"/>
                <a:tab pos="4446588" algn="l"/>
                <a:tab pos="4895850" algn="l"/>
                <a:tab pos="5345113" algn="l"/>
                <a:tab pos="5794375" algn="l"/>
                <a:tab pos="6243638" algn="l"/>
                <a:tab pos="6692900" algn="l"/>
                <a:tab pos="7142163" algn="l"/>
                <a:tab pos="7591425" algn="l"/>
                <a:tab pos="8040688" algn="l"/>
                <a:tab pos="8489950" algn="l"/>
                <a:tab pos="8939213" algn="l"/>
              </a:tabLst>
              <a:defRPr/>
            </a:pPr>
            <a:endParaRPr lang="ru-RU" b="1" i="1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86000" y="1935514"/>
            <a:ext cx="4572000" cy="35548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96863" indent="-296863" algn="ctr">
              <a:lnSpc>
                <a:spcPct val="95000"/>
              </a:lnSpc>
              <a:tabLst>
                <a:tab pos="298450" algn="l"/>
                <a:tab pos="403225" algn="l"/>
                <a:tab pos="852488" algn="l"/>
                <a:tab pos="1301750" algn="l"/>
                <a:tab pos="1751013" algn="l"/>
                <a:tab pos="2200275" algn="l"/>
                <a:tab pos="2649538" algn="l"/>
                <a:tab pos="3098800" algn="l"/>
                <a:tab pos="3548063" algn="l"/>
                <a:tab pos="3997325" algn="l"/>
                <a:tab pos="4446588" algn="l"/>
                <a:tab pos="4895850" algn="l"/>
                <a:tab pos="5345113" algn="l"/>
                <a:tab pos="5794375" algn="l"/>
                <a:tab pos="6243638" algn="l"/>
                <a:tab pos="6692900" algn="l"/>
                <a:tab pos="7142163" algn="l"/>
                <a:tab pos="7591425" algn="l"/>
                <a:tab pos="8040688" algn="l"/>
                <a:tab pos="8489950" algn="l"/>
                <a:tab pos="8939213" algn="l"/>
              </a:tabLst>
              <a:defRPr/>
            </a:pPr>
            <a:endParaRPr lang="ru-RU" b="1" i="1" u="sng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12289" name="Picture 1" descr="C:\Users\Valeii-16\Desktop\IMG_20210223_1148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51520" y="476673"/>
            <a:ext cx="4320479" cy="6120680"/>
          </a:xfrm>
          <a:prstGeom prst="rect">
            <a:avLst/>
          </a:prstGeom>
          <a:noFill/>
        </p:spPr>
      </p:pic>
      <p:pic>
        <p:nvPicPr>
          <p:cNvPr id="12290" name="Picture 2" descr="C:\Users\Valeii-16\Desktop\IMG_20210223_1148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716016" y="476672"/>
            <a:ext cx="4248472" cy="61206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Valeii-16\Desktop\статья-сертифика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96752"/>
            <a:ext cx="3960440" cy="5472608"/>
          </a:xfrm>
          <a:prstGeom prst="rect">
            <a:avLst/>
          </a:prstGeom>
          <a:noFill/>
        </p:spPr>
      </p:pic>
      <p:pic>
        <p:nvPicPr>
          <p:cNvPr id="6147" name="Picture 3" descr="C:\Users\Valeii-16\Desktop\svidetelstvo-4798830-2223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43079" y="1124744"/>
            <a:ext cx="4392488" cy="554461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772816" y="338753"/>
            <a:ext cx="55983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3. Наличие  публикаций,  включая Интернет - публикации</a:t>
            </a:r>
            <a:endParaRPr lang="ru-RU" sz="20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Valeii-16\Desktop\статья-сертифика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620688"/>
            <a:ext cx="3960440" cy="5904656"/>
          </a:xfrm>
          <a:prstGeom prst="rect">
            <a:avLst/>
          </a:prstGeom>
          <a:noFill/>
        </p:spPr>
      </p:pic>
      <p:pic>
        <p:nvPicPr>
          <p:cNvPr id="8195" name="Picture 3" descr="C:\Users\Valeii-16\Desktop\Шахов сертифd13e7234d637968e6230507088858f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620688"/>
            <a:ext cx="4176464" cy="59046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Другая 4">
      <a:dk1>
        <a:sysClr val="windowText" lastClr="000000"/>
      </a:dk1>
      <a:lt1>
        <a:srgbClr val="B4ECFC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1216</TotalTime>
  <Words>282</Words>
  <Application>Microsoft Office PowerPoint</Application>
  <PresentationFormat>Экран (4:3)</PresentationFormat>
  <Paragraphs>50</Paragraphs>
  <Slides>39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1" baseType="lpstr">
      <vt:lpstr>Поток</vt:lpstr>
      <vt:lpstr>Acrobat Document</vt:lpstr>
      <vt:lpstr>   Министерство образования  РМ                                                     </vt:lpstr>
      <vt:lpstr>Презентация PowerPoint</vt:lpstr>
      <vt:lpstr>Наличие собственного инновационного                    педагогического опыта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11. Качество взаимодействия с  родителями воспитанников.</vt:lpstr>
      <vt:lpstr>Презентация PowerPoint</vt:lpstr>
      <vt:lpstr>Презентация PowerPoint</vt:lpstr>
      <vt:lpstr>12. Работа с детьми из социально-неблагополучных семей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Valeii-16</dc:creator>
  <cp:lastModifiedBy>User</cp:lastModifiedBy>
  <cp:revision>186</cp:revision>
  <dcterms:created xsi:type="dcterms:W3CDTF">2021-01-24T09:51:43Z</dcterms:created>
  <dcterms:modified xsi:type="dcterms:W3CDTF">2021-03-05T12:40:09Z</dcterms:modified>
</cp:coreProperties>
</file>