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67" r:id="rId6"/>
    <p:sldId id="269" r:id="rId7"/>
    <p:sldId id="270" r:id="rId8"/>
    <p:sldId id="271" r:id="rId9"/>
    <p:sldId id="272" r:id="rId10"/>
    <p:sldId id="268" r:id="rId11"/>
    <p:sldId id="259" r:id="rId12"/>
    <p:sldId id="263" r:id="rId13"/>
    <p:sldId id="26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FF66"/>
    <a:srgbClr val="0A045C"/>
    <a:srgbClr val="7DF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DECE-6FE8-4AA0-BCCC-9DEC6AA372E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E179-8C0F-4DA7-8CD0-040E274E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0">
              <a:srgbClr val="FEE7F2">
                <a:alpha val="0"/>
                <a:lumMod val="0"/>
                <a:lumOff val="100000"/>
              </a:srgbClr>
            </a:gs>
            <a:gs pos="38000">
              <a:srgbClr val="FCE9DC"/>
            </a:gs>
            <a:gs pos="61000">
              <a:srgbClr val="FAC77D"/>
            </a:gs>
            <a:gs pos="100000">
              <a:srgbClr val="FBA97D"/>
            </a:gs>
            <a:gs pos="47000">
              <a:srgbClr val="FBD2A5"/>
            </a:gs>
            <a:gs pos="100000">
              <a:srgbClr val="FBD49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29940"/>
            <a:ext cx="3200400" cy="385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Айрат\Desktop\todey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725" y="1629940"/>
            <a:ext cx="3352866" cy="38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7728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образование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59244"/>
              </p:ext>
            </p:extLst>
          </p:nvPr>
        </p:nvGraphicFramePr>
        <p:xfrm>
          <a:off x="3221764" y="5751320"/>
          <a:ext cx="5486400" cy="324740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3247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Гарбузова</a:t>
                      </a:r>
                      <a:r>
                        <a:rPr lang="ru-RU" sz="1400" baseline="0" dirty="0" smtClean="0"/>
                        <a:t> О.Р. МОУ «Средняя школа № 36»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1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образования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29305" y="1926955"/>
            <a:ext cx="3456384" cy="1232101"/>
          </a:xfrm>
          <a:prstGeom prst="roundRect">
            <a:avLst/>
          </a:prstGeom>
          <a:solidFill>
            <a:srgbClr val="FFFF66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Принцип </a:t>
            </a:r>
            <a:r>
              <a:rPr lang="ru-RU" sz="3200" b="1" dirty="0" err="1" smtClean="0">
                <a:solidFill>
                  <a:srgbClr val="0070C0"/>
                </a:solidFill>
              </a:rPr>
              <a:t>гуманитаризации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4077072"/>
            <a:ext cx="4464496" cy="1274440"/>
          </a:xfrm>
          <a:prstGeom prst="roundRect">
            <a:avLst/>
          </a:prstGeom>
          <a:solidFill>
            <a:srgbClr val="FFFF00">
              <a:alpha val="23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Принцип </a:t>
            </a:r>
            <a:r>
              <a:rPr lang="ru-RU" sz="3200" b="1" dirty="0">
                <a:solidFill>
                  <a:srgbClr val="0070C0"/>
                </a:solidFill>
              </a:rPr>
              <a:t>интернационализации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916832"/>
            <a:ext cx="3528392" cy="1252348"/>
          </a:xfrm>
          <a:prstGeom prst="roundRect">
            <a:avLst/>
          </a:prstGeom>
          <a:solidFill>
            <a:srgbClr val="FFFF66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Принцип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гуманизма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716016" y="1268760"/>
            <a:ext cx="157162" cy="259228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4873590">
            <a:off x="3266691" y="367412"/>
            <a:ext cx="209936" cy="2212853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732579">
            <a:off x="4950351" y="1449086"/>
            <a:ext cx="2031134" cy="163618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rgbClr val="FEE7F2">
                <a:lumMod val="71000"/>
                <a:lumOff val="29000"/>
                <a:alpha val="0"/>
              </a:srgbClr>
            </a:gs>
            <a:gs pos="39000">
              <a:srgbClr val="FCE9DC"/>
            </a:gs>
            <a:gs pos="61000">
              <a:srgbClr val="FAC77D"/>
            </a:gs>
            <a:gs pos="100000">
              <a:srgbClr val="FBA97D"/>
            </a:gs>
            <a:gs pos="47000">
              <a:srgbClr val="FBD2A5"/>
            </a:gs>
            <a:gs pos="100000">
              <a:srgbClr val="FBD49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образования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43" y="1412776"/>
            <a:ext cx="8229600" cy="895709"/>
          </a:xfr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7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</a:t>
            </a:r>
          </a:p>
          <a:p>
            <a:pPr marL="0" indent="0" algn="ctr"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7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1200" dirty="0" smtClean="0"/>
          </a:p>
          <a:p>
            <a:pPr marL="0" indent="0">
              <a:buNone/>
            </a:pPr>
            <a:r>
              <a:rPr lang="ru-RU" sz="1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ясли</a:t>
            </a:r>
            <a:endParaRPr lang="ru-RU" sz="1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939" y="2986425"/>
            <a:ext cx="4214577" cy="2722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углом 4"/>
          <p:cNvSpPr/>
          <p:nvPr/>
        </p:nvSpPr>
        <p:spPr>
          <a:xfrm rot="5400000" flipV="1">
            <a:off x="1527030" y="1840510"/>
            <a:ext cx="1296145" cy="966844"/>
          </a:xfrm>
          <a:prstGeom prst="bentArrow">
            <a:avLst>
              <a:gd name="adj1" fmla="val 18999"/>
              <a:gd name="adj2" fmla="val 33512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6273242" y="1832048"/>
            <a:ext cx="1296145" cy="954213"/>
          </a:xfrm>
          <a:prstGeom prst="bentArrow">
            <a:avLst>
              <a:gd name="adj1" fmla="val 18999"/>
              <a:gd name="adj2" fmla="val 33512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2679" y="5766903"/>
            <a:ext cx="3137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детские сады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7" y="3432926"/>
            <a:ext cx="4566765" cy="3425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63" y="359657"/>
            <a:ext cx="2016224" cy="20813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473142"/>
            <a:ext cx="2877023" cy="23399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50" y="4522314"/>
            <a:ext cx="3002190" cy="2241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1739" y="-1"/>
            <a:ext cx="8229600" cy="140033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(школы, гимназии, лицеи)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73296" y="2708921"/>
            <a:ext cx="4038600" cy="2119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Основное общее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(неполное среднее)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(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5-9 классы 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68701" y="2708920"/>
            <a:ext cx="4038600" cy="250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Среднее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полное)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(10-11 классы)</a:t>
            </a:r>
          </a:p>
          <a:p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262000" y="411261"/>
            <a:ext cx="589256" cy="8352930"/>
          </a:xfrm>
          <a:prstGeom prst="rightBrace">
            <a:avLst>
              <a:gd name="adj1" fmla="val 39975"/>
              <a:gd name="adj2" fmla="val 4799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14015" y="5058356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средняя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07964" y="2162512"/>
            <a:ext cx="3415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начальная школа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5304268" y="147306"/>
            <a:ext cx="360040" cy="3744418"/>
          </a:xfrm>
          <a:prstGeom prst="rightBrace">
            <a:avLst>
              <a:gd name="adj1" fmla="val 37038"/>
              <a:gd name="adj2" fmla="val 491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6387" y="928524"/>
            <a:ext cx="611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Начальное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общее 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2079" y="1412659"/>
            <a:ext cx="2995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(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1-4 классы)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9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0" grpId="0" animBg="1"/>
      <p:bldP spid="11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йрат\Desktop\main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479" y="-922"/>
            <a:ext cx="5468033" cy="40324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188" y="1124744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Начальное:</a:t>
            </a:r>
            <a:endParaRPr lang="ru-RU" dirty="0" smtClean="0"/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-ТУ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-ПТУ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-ВПУ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-училища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8229" y="1174304"/>
            <a:ext cx="4140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 smtClean="0"/>
          </a:p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-профессиональные лицеи;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-техникумы;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-профессиональные колледжи;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321" y="3827931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>
                <a:solidFill>
                  <a:srgbClr val="0A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Вузы: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-институты;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-университеты;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-академии;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8408" y="3936087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ru-RU" sz="3600" dirty="0">
                <a:solidFill>
                  <a:srgbClr val="FF0000"/>
                </a:solidFill>
              </a:rPr>
              <a:t>Послевузовское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algn="r"/>
            <a:r>
              <a:rPr lang="ru-RU" dirty="0">
                <a:solidFill>
                  <a:srgbClr val="00B050"/>
                </a:solidFill>
              </a:rPr>
              <a:t>-</a:t>
            </a:r>
            <a:r>
              <a:rPr lang="ru-RU" dirty="0">
                <a:solidFill>
                  <a:srgbClr val="002060"/>
                </a:solidFill>
              </a:rPr>
              <a:t>аспирантура;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-докторантура;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-ординатура;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-адъюнктура;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4495836" y="-793370"/>
            <a:ext cx="324613" cy="8371577"/>
          </a:xfrm>
          <a:prstGeom prst="rightBrace">
            <a:avLst>
              <a:gd name="adj1" fmla="val 79201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344675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школа</a:t>
            </a:r>
            <a:endParaRPr lang="ru-RU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76" y="5912653"/>
            <a:ext cx="84312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5641" y="6260927"/>
            <a:ext cx="337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30094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103" y="1157702"/>
            <a:ext cx="3462337" cy="219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образования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70101" y="1157704"/>
            <a:ext cx="8352928" cy="2415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5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-очная</a:t>
            </a:r>
          </a:p>
          <a:p>
            <a:pPr marL="0" indent="0">
              <a:buNone/>
            </a:pPr>
            <a:r>
              <a:rPr lang="ru-RU" sz="6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-очно-заочная(вечерняя)</a:t>
            </a:r>
          </a:p>
          <a:p>
            <a:pPr marL="0" indent="0">
              <a:buNone/>
            </a:pPr>
            <a:r>
              <a:rPr lang="ru-RU" sz="6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-заочная</a:t>
            </a:r>
            <a:endParaRPr lang="ru-RU" sz="67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7544" y="3429001"/>
            <a:ext cx="8496944" cy="32403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-самообразование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endParaRPr lang="ru-RU" sz="36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</a:t>
            </a:r>
            <a:r>
              <a:rPr lang="ru-RU" sz="6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-</a:t>
            </a:r>
            <a:r>
              <a:rPr lang="ru-RU" sz="6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экстернат</a:t>
            </a:r>
          </a:p>
          <a:p>
            <a:pPr marL="0" indent="0">
              <a:buNone/>
            </a:pPr>
            <a:r>
              <a:rPr lang="ru-RU" sz="6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6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семейное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04664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29233"/>
            <a:ext cx="2088232" cy="1090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191" y="3813205"/>
            <a:ext cx="1516257" cy="1908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485" y="5721905"/>
            <a:ext cx="1938337" cy="1036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25443" y="1652757"/>
            <a:ext cx="3677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образовательном                                                                         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учреждении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4894003" y="1512660"/>
            <a:ext cx="360040" cy="1700316"/>
          </a:xfrm>
          <a:prstGeom prst="rightBrace">
            <a:avLst>
              <a:gd name="adj1" fmla="val 3142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9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rgbClr val="FEE7F2">
                <a:alpha val="0"/>
                <a:lumMod val="0"/>
                <a:lumOff val="100000"/>
              </a:srgbClr>
            </a:gs>
            <a:gs pos="38000">
              <a:srgbClr val="FCE9DC"/>
            </a:gs>
            <a:gs pos="61000">
              <a:srgbClr val="FAC77D"/>
            </a:gs>
            <a:gs pos="100000">
              <a:srgbClr val="FBA97D"/>
            </a:gs>
            <a:gs pos="47000">
              <a:srgbClr val="FBD2A5"/>
            </a:gs>
            <a:gs pos="100000">
              <a:srgbClr val="FBD49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840960" cy="47525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Образование-целенаправленный процесс воспитания в интересах человека, общества, государства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закона РФ «Об образовании»)</a:t>
            </a:r>
          </a:p>
          <a:p>
            <a:pPr algn="l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образование является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од-ним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основных и неотъемлемых конституционных прав граждан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Рос-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сийской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</a:p>
          <a:p>
            <a:pPr algn="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(ст.43 Конституции РФ)</a:t>
            </a:r>
          </a:p>
        </p:txBody>
      </p:sp>
    </p:spTree>
    <p:extLst>
      <p:ext uri="{BB962C8B-B14F-4D97-AF65-F5344CB8AC3E}">
        <p14:creationId xmlns:p14="http://schemas.microsoft.com/office/powerpoint/2010/main" val="17645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4000">
              <a:srgbClr val="FEE7F2">
                <a:lumMod val="71000"/>
                <a:lumOff val="29000"/>
                <a:alpha val="0"/>
              </a:srgbClr>
            </a:gs>
            <a:gs pos="0">
              <a:srgbClr val="FEE7F2">
                <a:alpha val="0"/>
                <a:lumMod val="0"/>
                <a:lumOff val="100000"/>
              </a:srgbClr>
            </a:gs>
            <a:gs pos="39000">
              <a:srgbClr val="FCE9DC"/>
            </a:gs>
            <a:gs pos="61000">
              <a:srgbClr val="FAC77D"/>
            </a:gs>
            <a:gs pos="100000">
              <a:srgbClr val="FBA97D"/>
            </a:gs>
            <a:gs pos="47000">
              <a:srgbClr val="FBD2A5"/>
            </a:gs>
            <a:gs pos="100000">
              <a:srgbClr val="FBD49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2448" cy="4968552"/>
          </a:xfrm>
          <a:gradFill flip="none" rotWithShape="1">
            <a:gsLst>
              <a:gs pos="25000">
                <a:schemeClr val="bg1"/>
              </a:gs>
              <a:gs pos="43000">
                <a:srgbClr val="FEE7F2"/>
              </a:gs>
              <a:gs pos="50000">
                <a:srgbClr val="FAC77D"/>
              </a:gs>
              <a:gs pos="79000">
                <a:srgbClr val="FBA97D">
                  <a:lumMod val="79000"/>
                  <a:alpha val="62000"/>
                </a:srgbClr>
              </a:gs>
              <a:gs pos="97000">
                <a:srgbClr val="FBD49C"/>
              </a:gs>
            </a:gsLst>
            <a:lin ang="16200000" scaled="1"/>
            <a:tileRect/>
          </a:gradFill>
          <a:ln w="76200">
            <a:solidFill>
              <a:srgbClr val="7DF58B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система знаний об основах наук,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тра-дициях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навыках, необходимых для применения в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прак-тической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деятель-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ности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608512" cy="4997152"/>
          </a:xfrm>
          <a:gradFill>
            <a:gsLst>
              <a:gs pos="64917">
                <a:srgbClr val="FEE7F2">
                  <a:alpha val="0"/>
                  <a:lumMod val="0"/>
                  <a:lumOff val="100000"/>
                </a:srgbClr>
              </a:gs>
              <a:gs pos="64835">
                <a:srgbClr val="FEE7F1"/>
              </a:gs>
              <a:gs pos="95000">
                <a:srgbClr val="FEE6F0"/>
              </a:gs>
              <a:gs pos="64343">
                <a:srgbClr val="FEE5EE"/>
              </a:gs>
              <a:gs pos="95000">
                <a:schemeClr val="bg1"/>
              </a:gs>
              <a:gs pos="62375">
                <a:srgbClr val="FEDEE0"/>
              </a:gs>
              <a:gs pos="59750">
                <a:srgbClr val="FDD5CD"/>
              </a:gs>
              <a:gs pos="31000">
                <a:srgbClr val="FCC3A8"/>
              </a:gs>
              <a:gs pos="7000">
                <a:srgbClr val="FA9E5E"/>
              </a:gs>
              <a:gs pos="61000">
                <a:srgbClr val="FEE7F2"/>
              </a:gs>
            </a:gsLst>
            <a:lin ang="16200000" scaled="1"/>
          </a:gradFill>
          <a:ln w="76200">
            <a:solidFill>
              <a:srgbClr val="7DF58B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система учебных заве-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обеспечивающих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допрофессиональное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профессиональное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обуче-ние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воспитание детей, подростков и взрослых, проводящих переобучение и повышение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квалифика-ции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специалистов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C:\Users\Айрат\AppData\Local\Microsoft\Windows\Temporary Internet Files\Content.IE5\9C00AIG7\MP90043939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121187"/>
            <a:ext cx="1458964" cy="12935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йрат\AppData\Local\Microsoft\Windows\Temporary Internet Files\Content.IE5\GYFB9OO3\MP90043945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013176"/>
            <a:ext cx="2304256" cy="15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uiExpan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7000">
              <a:srgbClr val="FEE7F2">
                <a:alpha val="0"/>
                <a:lumMod val="0"/>
                <a:lumOff val="100000"/>
              </a:srgbClr>
            </a:gs>
            <a:gs pos="39000">
              <a:srgbClr val="FCE9DC"/>
            </a:gs>
            <a:gs pos="61000">
              <a:srgbClr val="FAC77D"/>
            </a:gs>
            <a:gs pos="100000">
              <a:srgbClr val="FBA97D"/>
            </a:gs>
            <a:gs pos="47000">
              <a:srgbClr val="FBD2A5"/>
            </a:gs>
            <a:gs pos="100000">
              <a:srgbClr val="FBD49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образования в РФ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419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-совокупность органов управления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образо-ванием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подведомственных им учреждений и организаций;</a:t>
            </a:r>
          </a:p>
          <a:p>
            <a:pPr marL="0" indent="0" algn="just">
              <a:buNone/>
            </a:pPr>
            <a:endParaRPr lang="ru-RU" sz="19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-сеть реализующих программы и стандарты образовательных учреждений различных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низационно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-правовых форм, типов и видов;</a:t>
            </a:r>
          </a:p>
          <a:p>
            <a:pPr marL="0" indent="0" algn="just">
              <a:buNone/>
            </a:pPr>
            <a:endParaRPr lang="ru-RU" sz="19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-совокупность преемственных образователь-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ных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  и государственных стандартов разного уровня и направленности;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9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rgbClr val="FEE7F2">
                <a:lumMod val="71000"/>
                <a:lumOff val="29000"/>
                <a:alpha val="0"/>
              </a:srgbClr>
            </a:gs>
            <a:gs pos="61000">
              <a:srgbClr val="FAC77D"/>
            </a:gs>
            <a:gs pos="100000">
              <a:srgbClr val="FBA97D"/>
            </a:gs>
            <a:gs pos="36000">
              <a:srgbClr val="FBD2A5"/>
            </a:gs>
            <a:gs pos="100000">
              <a:srgbClr val="FBD49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образования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4172" y="2132856"/>
            <a:ext cx="3240360" cy="1944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профессионально-экономическая</a:t>
            </a:r>
            <a:r>
              <a:rPr lang="ru-RU" sz="2800" b="1" dirty="0" smtClean="0"/>
              <a:t>-</a:t>
            </a:r>
            <a:endParaRPr lang="ru-RU" sz="2800" b="1" dirty="0"/>
          </a:p>
        </p:txBody>
      </p:sp>
      <p:sp>
        <p:nvSpPr>
          <p:cNvPr id="13" name="Стрелка углом 12"/>
          <p:cNvSpPr/>
          <p:nvPr/>
        </p:nvSpPr>
        <p:spPr>
          <a:xfrm rot="10800000">
            <a:off x="3984042" y="1609225"/>
            <a:ext cx="406910" cy="4290587"/>
          </a:xfrm>
          <a:prstGeom prst="ben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4015182">
            <a:off x="3151019" y="670415"/>
            <a:ext cx="229679" cy="1826636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610" y="4365104"/>
            <a:ext cx="32623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002" y="2108572"/>
            <a:ext cx="32623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72" y="4486358"/>
            <a:ext cx="32623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углом 14"/>
          <p:cNvSpPr/>
          <p:nvPr/>
        </p:nvSpPr>
        <p:spPr>
          <a:xfrm rot="10800000" flipH="1">
            <a:off x="4683614" y="1609224"/>
            <a:ext cx="386651" cy="4290587"/>
          </a:xfrm>
          <a:prstGeom prst="ben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319416">
            <a:off x="5120756" y="1451673"/>
            <a:ext cx="1810913" cy="26411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057788" y="2800434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социальная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638" y="4872300"/>
            <a:ext cx="2837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Культурно – </a:t>
            </a:r>
          </a:p>
          <a:p>
            <a:r>
              <a:rPr lang="ru-RU" dirty="0"/>
              <a:t>гуманистическая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6136" y="483697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Политико-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идеологическая</a:t>
            </a:r>
          </a:p>
        </p:txBody>
      </p:sp>
    </p:spTree>
    <p:extLst>
      <p:ext uri="{BB962C8B-B14F-4D97-AF65-F5344CB8AC3E}">
        <p14:creationId xmlns:p14="http://schemas.microsoft.com/office/powerpoint/2010/main" val="23962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Профессионально-экономическая функция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700" y="1636440"/>
            <a:ext cx="84667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-воспроизводство рабочей силы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различ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-ной квалификации;</a:t>
            </a:r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-переподготовка и повышение </a:t>
            </a:r>
            <a:r>
              <a:rPr lang="ru-RU" sz="3600" b="1" dirty="0" err="1" smtClean="0">
                <a:solidFill>
                  <a:srgbClr val="0070C0"/>
                </a:solidFill>
              </a:rPr>
              <a:t>квалифи-кации</a:t>
            </a:r>
            <a:r>
              <a:rPr lang="ru-RU" sz="3600" b="1" dirty="0" smtClean="0">
                <a:solidFill>
                  <a:srgbClr val="0070C0"/>
                </a:solidFill>
              </a:rPr>
              <a:t> кадров;</a:t>
            </a:r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-участие образовательных учреждений в повышении производительности  труда и создании новых технологий;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функция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-</a:t>
            </a:r>
            <a:r>
              <a:rPr lang="ru-RU" sz="3600" b="1" dirty="0" smtClean="0">
                <a:solidFill>
                  <a:srgbClr val="0070C0"/>
                </a:solidFill>
              </a:rPr>
              <a:t>социализация и воспитание личности;</a:t>
            </a: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Институт образования –один из основных каналов социальных перемещений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Культурно-гуманистическая функция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7304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-обучение  новых поколений знаниям, навыкам, традициям, социально-культурному опыту, необходимым для их вступления в жизнь;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-участие института образования в производстве новых знаний, материальных и духовных ценностей;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-использование личностью достижений культуры для формирования и развития своей творческой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38515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Политико-идеологическая функция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6635"/>
            <a:ext cx="88569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-государственное  регулирование деятельности института образования во избежание  политических, научных,  религиозных и прочих  разногласий;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-контроль со стороны государственных институтов, политических и общественно-политических партий и движений за содержанием учебного процесса и учебных программ;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-формирование в учебных заведениях политической и правовой культуры личности данного общества;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438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Тема: образование</vt:lpstr>
      <vt:lpstr>Образование</vt:lpstr>
      <vt:lpstr>Образование</vt:lpstr>
      <vt:lpstr>Система образования в РФ</vt:lpstr>
      <vt:lpstr>Функции образования</vt:lpstr>
      <vt:lpstr>Профессионально-экономическая функция</vt:lpstr>
      <vt:lpstr>Социальная функция</vt:lpstr>
      <vt:lpstr>Культурно-гуманистическая функция</vt:lpstr>
      <vt:lpstr>Политико-идеологическая функция</vt:lpstr>
      <vt:lpstr>Принципы образования</vt:lpstr>
      <vt:lpstr>Виды образования</vt:lpstr>
      <vt:lpstr>Общее (школы, гимназии, лицеи)</vt:lpstr>
      <vt:lpstr>Профессиональное</vt:lpstr>
      <vt:lpstr>Формы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</dc:title>
  <dc:creator>Тазиев Айрат Агзамович</dc:creator>
  <cp:lastModifiedBy>User</cp:lastModifiedBy>
  <cp:revision>77</cp:revision>
  <dcterms:created xsi:type="dcterms:W3CDTF">2012-01-22T14:44:16Z</dcterms:created>
  <dcterms:modified xsi:type="dcterms:W3CDTF">2018-04-25T06:52:43Z</dcterms:modified>
</cp:coreProperties>
</file>