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60" r:id="rId4"/>
    <p:sldId id="258" r:id="rId5"/>
    <p:sldId id="263" r:id="rId6"/>
    <p:sldId id="264" r:id="rId7"/>
    <p:sldId id="265" r:id="rId8"/>
    <p:sldId id="266" r:id="rId9"/>
    <p:sldId id="280" r:id="rId10"/>
    <p:sldId id="275" r:id="rId11"/>
    <p:sldId id="276" r:id="rId12"/>
    <p:sldId id="267" r:id="rId13"/>
    <p:sldId id="278" r:id="rId14"/>
    <p:sldId id="274" r:id="rId15"/>
    <p:sldId id="268" r:id="rId16"/>
    <p:sldId id="269" r:id="rId17"/>
    <p:sldId id="277" r:id="rId18"/>
    <p:sldId id="270" r:id="rId19"/>
    <p:sldId id="271" r:id="rId20"/>
    <p:sldId id="272" r:id="rId21"/>
    <p:sldId id="288" r:id="rId22"/>
    <p:sldId id="289" r:id="rId23"/>
    <p:sldId id="285" r:id="rId24"/>
    <p:sldId id="286" r:id="rId25"/>
    <p:sldId id="287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0EF3-10E7-415E-8745-71D475B3DD6F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B579E90-8869-42B0-BA35-B5A4874F91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0EF3-10E7-415E-8745-71D475B3DD6F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9E90-8869-42B0-BA35-B5A4874F91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0EF3-10E7-415E-8745-71D475B3DD6F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9E90-8869-42B0-BA35-B5A4874F91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0EF3-10E7-415E-8745-71D475B3DD6F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B579E90-8869-42B0-BA35-B5A4874F91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0EF3-10E7-415E-8745-71D475B3DD6F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9E90-8869-42B0-BA35-B5A4874F919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0EF3-10E7-415E-8745-71D475B3DD6F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9E90-8869-42B0-BA35-B5A4874F91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0EF3-10E7-415E-8745-71D475B3DD6F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B579E90-8869-42B0-BA35-B5A4874F919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0EF3-10E7-415E-8745-71D475B3DD6F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9E90-8869-42B0-BA35-B5A4874F91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0EF3-10E7-415E-8745-71D475B3DD6F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9E90-8869-42B0-BA35-B5A4874F91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0EF3-10E7-415E-8745-71D475B3DD6F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9E90-8869-42B0-BA35-B5A4874F91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0EF3-10E7-415E-8745-71D475B3DD6F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9E90-8869-42B0-BA35-B5A4874F919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5D70EF3-10E7-415E-8745-71D475B3DD6F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B579E90-8869-42B0-BA35-B5A4874F919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upload2.schoolrm.ru/iblock/43a/43ad645ff43c1f699209505e1e193583/28a692c868d68ad7d5d88300297c041f-_2_-22nn.docx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2656"/>
            <a:ext cx="889248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i="1" dirty="0" smtClean="0">
                <a:solidFill>
                  <a:schemeClr val="tx1"/>
                </a:solidFill>
              </a:rPr>
              <a:t>м</a:t>
            </a:r>
            <a:r>
              <a:rPr lang="ru-RU" sz="4800" i="1" dirty="0" smtClean="0">
                <a:solidFill>
                  <a:schemeClr val="tx1"/>
                </a:solidFill>
              </a:rPr>
              <a:t>инистерство </a:t>
            </a:r>
            <a:r>
              <a:rPr lang="ru-RU" sz="4800" i="1" dirty="0" smtClean="0">
                <a:solidFill>
                  <a:schemeClr val="tx1"/>
                </a:solidFill>
              </a:rPr>
              <a:t>образования РМ </a:t>
            </a:r>
            <a:endParaRPr lang="ru-RU" sz="48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67944" y="1124744"/>
            <a:ext cx="4320152" cy="5184576"/>
          </a:xfrm>
        </p:spPr>
        <p:txBody>
          <a:bodyPr>
            <a:normAutofit fontScale="70000" lnSpcReduction="20000"/>
          </a:bodyPr>
          <a:lstStyle/>
          <a:p>
            <a:pPr algn="ctr">
              <a:defRPr/>
            </a:pPr>
            <a:r>
              <a:rPr lang="ru-RU" sz="8000" b="1" dirty="0" err="1" smtClean="0">
                <a:ln w="50800"/>
                <a:solidFill>
                  <a:srgbClr val="FF0000"/>
                </a:solidFill>
              </a:rPr>
              <a:t>Портфолио</a:t>
            </a:r>
            <a:r>
              <a:rPr lang="ru-RU" sz="8000" b="1" dirty="0" smtClean="0">
                <a:ln w="50800"/>
              </a:rPr>
              <a:t> </a:t>
            </a:r>
          </a:p>
          <a:p>
            <a:pPr algn="ctr">
              <a:defRPr/>
            </a:pPr>
            <a:endParaRPr lang="ru-RU" sz="4000" b="1" dirty="0" smtClean="0">
              <a:ln w="50800"/>
            </a:endParaRPr>
          </a:p>
          <a:p>
            <a:pPr algn="ctr">
              <a:defRPr/>
            </a:pPr>
            <a:r>
              <a:rPr lang="ru-RU" sz="6900" dirty="0" smtClean="0">
                <a:ln w="50800"/>
              </a:rPr>
              <a:t>Бычковой Анастасии Викторовны,</a:t>
            </a:r>
          </a:p>
          <a:p>
            <a:pPr algn="ctr">
              <a:defRPr/>
            </a:pPr>
            <a:r>
              <a:rPr lang="ru-RU" sz="4000" dirty="0" smtClean="0">
                <a:ln w="50800"/>
                <a:solidFill>
                  <a:srgbClr val="00B0F0"/>
                </a:solidFill>
              </a:rPr>
              <a:t>воспитателя </a:t>
            </a:r>
          </a:p>
          <a:p>
            <a:pPr algn="ctr">
              <a:defRPr/>
            </a:pPr>
            <a:r>
              <a:rPr lang="ru-RU" sz="4000" dirty="0" smtClean="0">
                <a:ln w="50800"/>
                <a:solidFill>
                  <a:srgbClr val="00B0F0"/>
                </a:solidFill>
              </a:rPr>
              <a:t>МБДОУ «Инсарский детский сад «Солнышко» </a:t>
            </a:r>
          </a:p>
          <a:p>
            <a:endParaRPr lang="ru-RU" dirty="0"/>
          </a:p>
        </p:txBody>
      </p:sp>
      <p:pic>
        <p:nvPicPr>
          <p:cNvPr id="28674" name="Picture 2" descr="https://sun9-47.userapi.com/impg/JekZZlUO213SrKeyVbyZxZ5F2cmVb3K4rpdWOw/8Nvdl7UJFHQ.jpg?size=740x1080&amp;quality=96&amp;sign=31a51c1f680b527b427d05c82843edef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3744416" cy="5472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endParaRPr lang="ru-RU" dirty="0"/>
          </a:p>
        </p:txBody>
      </p:sp>
      <p:pic>
        <p:nvPicPr>
          <p:cNvPr id="22530" name="Picture 2" descr="E:\Бычкова скан\2021-08-03 3\3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135" y="980728"/>
            <a:ext cx="3960440" cy="5445217"/>
          </a:xfrm>
          <a:prstGeom prst="rect">
            <a:avLst/>
          </a:prstGeom>
          <a:noFill/>
        </p:spPr>
      </p:pic>
      <p:pic>
        <p:nvPicPr>
          <p:cNvPr id="3074" name="Picture 2" descr="G:\Бычкова скан\2021-08-03 4\4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21"/>
            <a:ext cx="3960445" cy="54452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01634"/>
            <a:ext cx="4330626" cy="5962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11194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ln w="50800"/>
                <a:cs typeface="Calibri" pitchFamily="34" charset="0"/>
              </a:rPr>
              <a:t>7. Проведение открытых занятий, мастер-классов, мероприятий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Муниципальный уровень: 1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i="1" dirty="0" smtClean="0"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Уровень образовательной организации: 2  </a:t>
            </a:r>
            <a:endParaRPr lang="ru-RU" b="1" dirty="0" smtClean="0"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686800" cy="838200"/>
          </a:xfrm>
        </p:spPr>
        <p:txBody>
          <a:bodyPr/>
          <a:lstStyle/>
          <a:p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6632"/>
            <a:ext cx="4176464" cy="6528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6632"/>
            <a:ext cx="4572000" cy="6528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92056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endParaRPr lang="ru-RU" dirty="0"/>
          </a:p>
        </p:txBody>
      </p:sp>
      <p:pic>
        <p:nvPicPr>
          <p:cNvPr id="21506" name="Picture 2" descr="E:\Бычкова скан\2021-08-03 2\2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692696"/>
            <a:ext cx="4104456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i="1" kern="50" dirty="0" smtClean="0">
                <a:latin typeface="Times New Roman"/>
                <a:ea typeface="Times New Roman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  <a:r>
              <a:rPr lang="ru-RU" sz="2400" b="1" i="1" dirty="0" smtClean="0"/>
              <a:t/>
            </a:r>
            <a:br>
              <a:rPr lang="ru-RU" sz="2400" b="1" i="1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9219" name="Picture 3" descr="G:\Бычкова скан\2021-08-03 20\20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412776"/>
            <a:ext cx="3816588" cy="5112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cs typeface="Arial" pitchFamily="34" charset="0"/>
              </a:rPr>
              <a:t>10. Позитивные результаты работы с воспитанниками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6146" name="Picture 2" descr="G:\Бычкова скан\2021-08-03 5\5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4054169" cy="55744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Бычкова скан\2021-08-03 6\6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4744"/>
            <a:ext cx="4032448" cy="55744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7170" name="Picture 2" descr="G:\Бычкова скан\2021-08-03 8\8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60648"/>
            <a:ext cx="4041459" cy="63367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Бычкова скан\2021-08-03 9\9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260648"/>
            <a:ext cx="4320479" cy="63367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6510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116632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ln w="50800"/>
                <a:solidFill>
                  <a:schemeClr val="tx1"/>
                </a:solidFill>
              </a:rPr>
              <a:t>11. Качество взаимодействия  с родителями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17410" name="Picture 2" descr="G:\Бычкова скан\2021-08-03 21\21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6" y="1052736"/>
            <a:ext cx="4113626" cy="5661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G:\Бычкова скан\2021-08-03 22\22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022584"/>
            <a:ext cx="4195904" cy="5691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12. Работа с детьми из социально-неблагополучных семей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5362" name="Picture 2" descr="G:\Бычкова скан\2021-08-03 18\18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52736"/>
            <a:ext cx="4078172" cy="56070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ru-RU" b="1" dirty="0" smtClean="0">
                <a:ln w="50800"/>
                <a:solidFill>
                  <a:schemeClr val="tx1"/>
                </a:solidFill>
              </a:rPr>
              <a:t>Общие сведения о педагоге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99856"/>
          </a:xfrm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 </a:t>
            </a:r>
            <a:endParaRPr lang="ru-RU" b="1" dirty="0" smtClean="0">
              <a:ln w="5080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ln w="50800"/>
                <a:latin typeface="Georgia"/>
              </a:rPr>
              <a:t>● </a:t>
            </a:r>
            <a:r>
              <a:rPr lang="ru-RU" sz="2800" b="1" dirty="0" smtClean="0">
                <a:ln w="50800"/>
              </a:rPr>
              <a:t>Дата рождения  </a:t>
            </a:r>
            <a:r>
              <a:rPr lang="ru-RU" sz="2800" b="1" dirty="0" smtClean="0">
                <a:ln w="50800"/>
                <a:solidFill>
                  <a:schemeClr val="accent4">
                    <a:lumMod val="75000"/>
                  </a:schemeClr>
                </a:solidFill>
              </a:rPr>
              <a:t>-    </a:t>
            </a:r>
            <a:r>
              <a:rPr lang="ru-RU" sz="2800" b="1" i="1" dirty="0" smtClean="0">
                <a:ln w="50800"/>
                <a:solidFill>
                  <a:schemeClr val="accent4">
                    <a:lumMod val="75000"/>
                  </a:schemeClr>
                </a:solidFill>
              </a:rPr>
              <a:t>18 марта 1995 года</a:t>
            </a:r>
            <a:endParaRPr lang="ru-RU" sz="2800" b="1" dirty="0" smtClean="0">
              <a:ln w="50800"/>
              <a:solidFill>
                <a:schemeClr val="accent4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ln w="50800"/>
                <a:latin typeface="Georgia"/>
              </a:rPr>
              <a:t>● </a:t>
            </a:r>
            <a:r>
              <a:rPr lang="ru-RU" altLang="ru-RU" sz="2800" b="1" dirty="0" smtClean="0"/>
              <a:t>Профессиональное образование: </a:t>
            </a:r>
          </a:p>
          <a:p>
            <a:pPr>
              <a:buNone/>
              <a:defRPr/>
            </a:pPr>
            <a:r>
              <a:rPr lang="ru-RU" altLang="ru-RU" sz="2800" b="1" dirty="0" smtClean="0">
                <a:solidFill>
                  <a:schemeClr val="tx2">
                    <a:lumMod val="75000"/>
                  </a:schemeClr>
                </a:solidFill>
              </a:rPr>
              <a:t> - </a:t>
            </a:r>
            <a:r>
              <a:rPr lang="ru-RU" altLang="ru-RU" sz="2800" b="1" dirty="0" smtClean="0">
                <a:ln w="50800"/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</a:rPr>
              <a:t>2012 - 2017 гг., ГБОУ ВПО "Мордовский государственный педагогический институт им М. Е. </a:t>
            </a:r>
            <a:r>
              <a:rPr lang="ru-RU" sz="3200" dirty="0" err="1" smtClean="0">
                <a:solidFill>
                  <a:schemeClr val="accent4">
                    <a:lumMod val="75000"/>
                  </a:schemeClr>
                </a:solidFill>
              </a:rPr>
              <a:t>Евсевьева</a:t>
            </a:r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</a:rPr>
              <a:t>". Квалификация по диплому: Бакалавр. Специальность «Музыка. Дошкольное образование."</a:t>
            </a:r>
            <a:r>
              <a:rPr lang="ru-RU" sz="5800" b="1" dirty="0" smtClean="0">
                <a:ln w="50800"/>
                <a:solidFill>
                  <a:schemeClr val="accent3">
                    <a:lumMod val="75000"/>
                  </a:schemeClr>
                </a:solidFill>
              </a:rPr>
              <a:t>     </a:t>
            </a:r>
            <a:r>
              <a:rPr lang="ru-RU" sz="5800" b="1" dirty="0" smtClean="0">
                <a:ln w="50800"/>
                <a:solidFill>
                  <a:schemeClr val="accent1"/>
                </a:solidFill>
              </a:rPr>
              <a:t>                                                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ln w="50800"/>
                <a:latin typeface="Georgia"/>
              </a:rPr>
              <a:t>● </a:t>
            </a:r>
            <a:r>
              <a:rPr lang="ru-RU" sz="2800" b="1" dirty="0" smtClean="0">
                <a:ln w="50800"/>
              </a:rPr>
              <a:t>Педагогический стаж </a:t>
            </a:r>
            <a:r>
              <a:rPr lang="ru-RU" sz="2800" b="1" dirty="0" smtClean="0">
                <a:ln w="50800"/>
                <a:solidFill>
                  <a:schemeClr val="accent4">
                    <a:lumMod val="75000"/>
                  </a:schemeClr>
                </a:solidFill>
              </a:rPr>
              <a:t>-  </a:t>
            </a:r>
            <a:r>
              <a:rPr lang="ru-RU" sz="2800" b="1" i="1" dirty="0" smtClean="0">
                <a:ln w="50800"/>
                <a:solidFill>
                  <a:schemeClr val="accent4">
                    <a:lumMod val="75000"/>
                  </a:schemeClr>
                </a:solidFill>
              </a:rPr>
              <a:t>4 года</a:t>
            </a:r>
            <a:endParaRPr lang="ru-RU" sz="2800" b="1" dirty="0" smtClean="0">
              <a:ln w="50800"/>
              <a:solidFill>
                <a:schemeClr val="accent4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ln w="50800"/>
                <a:latin typeface="Georgia"/>
              </a:rPr>
              <a:t>● </a:t>
            </a:r>
            <a:r>
              <a:rPr lang="ru-RU" sz="2800" b="1" dirty="0" smtClean="0">
                <a:ln w="50800"/>
              </a:rPr>
              <a:t>Стаж работы в данном учреждении </a:t>
            </a:r>
            <a:r>
              <a:rPr lang="ru-RU" sz="2800" b="1" dirty="0" smtClean="0">
                <a:ln w="50800"/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ru-RU" sz="2800" b="1" dirty="0" smtClean="0">
                <a:ln w="50800"/>
                <a:solidFill>
                  <a:schemeClr val="accent4">
                    <a:lumMod val="75000"/>
                  </a:schemeClr>
                </a:solidFill>
              </a:rPr>
              <a:t>4 года</a:t>
            </a:r>
            <a:endParaRPr lang="ru-RU" sz="2800" b="1" i="1" dirty="0" smtClean="0">
              <a:ln w="50800"/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ru-RU" b="1" i="1" dirty="0" smtClean="0">
                <a:solidFill>
                  <a:srgbClr val="000000"/>
                </a:solidFill>
                <a:latin typeface="Times New Roman"/>
                <a:cs typeface="Arial" pitchFamily="34" charset="0"/>
              </a:rPr>
              <a:t>13. Участие педагога в профессиональных конкурсах</a:t>
            </a:r>
            <a:r>
              <a:rPr lang="ru-RU" b="1" i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b="1" i="1" dirty="0" smtClean="0">
                <a:solidFill>
                  <a:srgbClr val="000000"/>
                </a:solidFill>
                <a:latin typeface="Times New Roman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16388" name="Picture 4" descr="https://upload2.schoolrm.ru/resize_cache/1838524/c3bed4c46e3bebf9034448fed65e7b8e/iblock/bf9/bf9c0ca3710c20358e8afb3a6f938e51/0ace0788955ac2c468befb28d158782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899" y="1103343"/>
            <a:ext cx="4254998" cy="5723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Picture 1" descr="C:\Users\1\AppData\Local\Temp\Rar$DI00.954\1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96752"/>
            <a:ext cx="3829492" cy="5265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2050" name="Picture 2" descr="https://upload2.schoolrm.ru/resize_cache/1820559/c3bed4c46e3bebf9034448fed65e7b8e/iblock/b1c/b1c3d69d4f41d7b4a1aef3b7eca68569/73a6ac3cc9b4ce96df5feeb665fb932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2627784" cy="3744415"/>
          </a:xfrm>
          <a:prstGeom prst="rect">
            <a:avLst/>
          </a:prstGeom>
          <a:noFill/>
        </p:spPr>
      </p:pic>
      <p:pic>
        <p:nvPicPr>
          <p:cNvPr id="2052" name="Picture 4" descr="https://upload2.schoolrm.ru/resize_cache/1820560/c3bed4c46e3bebf9034448fed65e7b8e/iblock/d3a/d3af42e97430b2b094de939237f0efd8/d946198cb2b56729fbff0e77564993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628800"/>
            <a:ext cx="2592288" cy="3744416"/>
          </a:xfrm>
          <a:prstGeom prst="rect">
            <a:avLst/>
          </a:prstGeom>
          <a:noFill/>
        </p:spPr>
      </p:pic>
      <p:pic>
        <p:nvPicPr>
          <p:cNvPr id="2054" name="Picture 6" descr="https://upload2.schoolrm.ru/resize_cache/1820561/c3bed4c46e3bebf9034448fed65e7b8e/iblock/34e/34ef3b2f5c41b1e237e2da483f8dd92f/bc44ee258d906f57b46d40d92811963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628800"/>
            <a:ext cx="2592288" cy="3744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1026" name="Picture 2" descr="https://upload2.schoolrm.ru/resize_cache/1585536/c3bed4c46e3bebf9034448fed65e7b8e/iblock/5d4/5d423ac63b610271b9e6008132cf6f7f/ba742750dadad3a9b79ffd6a89c33b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3810516" cy="5472608"/>
          </a:xfrm>
          <a:prstGeom prst="rect">
            <a:avLst/>
          </a:prstGeom>
          <a:noFill/>
        </p:spPr>
      </p:pic>
      <p:pic>
        <p:nvPicPr>
          <p:cNvPr id="1028" name="Picture 4" descr="https://upload2.schoolrm.ru/resize_cache/1585535/c3bed4c46e3bebf9034448fed65e7b8e/iblock/4a3/4a3cf56cba255d4e47da387e20eea21d/00b5af34235cc70a66ac547d356123c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908720"/>
            <a:ext cx="3966487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604" y="282888"/>
            <a:ext cx="8686800" cy="838200"/>
          </a:xfrm>
        </p:spPr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332656"/>
            <a:ext cx="6984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latin typeface="+mj-lt"/>
                <a:cs typeface="Arial" pitchFamily="34" charset="0"/>
              </a:rPr>
              <a:t>14. Награды и поощрения педагога</a:t>
            </a:r>
            <a:endParaRPr lang="ru-RU" sz="3200" b="1" i="1" dirty="0">
              <a:latin typeface="+mj-lt"/>
            </a:endParaRPr>
          </a:p>
        </p:txBody>
      </p:sp>
      <p:pic>
        <p:nvPicPr>
          <p:cNvPr id="23555" name="Picture 3" descr="G:\мои грамоты\Благод. Бычкова А.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52736"/>
            <a:ext cx="3696675" cy="54823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7428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26626" name="Picture 2" descr="C:\Users\1\Desktop\Qicyl0uFMF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536504" cy="6597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1\Desktop\qCwjbpzMPj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6632"/>
            <a:ext cx="4134687" cy="6597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7321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27650" name="Picture 2" descr="C:\Users\1\Desktop\mprNr_-QI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7692"/>
            <a:ext cx="3960440" cy="6480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1\Desktop\yq-LVtxuNJ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17692"/>
            <a:ext cx="4571999" cy="6381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5407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503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i="1" dirty="0" smtClean="0">
                <a:solidFill>
                  <a:schemeClr val="tx1"/>
                </a:solidFill>
              </a:rPr>
              <a:t>Характеристика-представление</a:t>
            </a:r>
            <a:endParaRPr lang="ru-RU" sz="4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2290" name="Picture 2" descr="G:\Бычкова скан\2021-08-03 13\13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4176464" cy="59939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G:\Бычкова скан\2021-08-03 14\14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15765"/>
            <a:ext cx="4389769" cy="59939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ln w="50800"/>
                <a:solidFill>
                  <a:schemeClr val="tx1"/>
                </a:solidFill>
              </a:rPr>
              <a:t>Представление педагогического опыта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2420888"/>
            <a:ext cx="8229600" cy="242962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«Развитие логического мышления у детей дошкольного возраста с использованием блоков </a:t>
            </a:r>
            <a:r>
              <a:rPr lang="ru-RU" sz="3600" b="1" dirty="0" err="1" smtClean="0">
                <a:solidFill>
                  <a:srgbClr val="FF0000"/>
                </a:solidFill>
              </a:rPr>
              <a:t>Дьенеша</a:t>
            </a:r>
            <a:r>
              <a:rPr lang="ru-RU" sz="3600" b="1" dirty="0" smtClean="0">
                <a:solidFill>
                  <a:srgbClr val="FF0000"/>
                </a:solidFill>
              </a:rPr>
              <a:t>»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5085184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https://upload2.schoolrm.ru/iblock/43a/43ad645ff43c1f699209505e1e193583/28a692c868d68ad7d5d88300297c041f-_2_-22nn.docx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ln w="50800"/>
                <a:solidFill>
                  <a:srgbClr val="000000">
                    <a:lumMod val="95000"/>
                    <a:lumOff val="5000"/>
                  </a:srgbClr>
                </a:solidFill>
                <a:cs typeface="Arial" pitchFamily="34" charset="0"/>
              </a:rPr>
              <a:t>3. Наличие публикаций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3074" name="Picture 2" descr="https://upload2.schoolrm.ru/resize_cache/1831555/c3bed4c46e3bebf9034448fed65e7b8e/iblock/ab2/ab271432e5e49d7fa2778c4c9257e36e/70b625d9121568118b98528de74e4f3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5634" y="1556792"/>
            <a:ext cx="4559112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https://upload2.schoolrm.ru/resize_cache/1805292/c3bed4c46e3bebf9034448fed65e7b8e/iblock/8ea/8ea4d867dd2b33760c4a7c44cd127c89/3d72099564009595497530642bba5b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84784"/>
            <a:ext cx="3888432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</a:t>
            </a:r>
            <a:r>
              <a:rPr lang="ru-RU" sz="2700" b="1" i="1" dirty="0" smtClean="0">
                <a:ln w="50800"/>
                <a:solidFill>
                  <a:schemeClr val="tx1"/>
                </a:solidFill>
              </a:rPr>
              <a:t>4. Результаты участия воспитанников  в (конкурсах, выставках, турнирах, акциях, фестивалях)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484784"/>
            <a:ext cx="6606480" cy="4622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i="1" dirty="0" smtClean="0">
                <a:latin typeface="Times New Roman"/>
                <a:ea typeface="Calibri"/>
                <a:cs typeface="Times New Roman"/>
              </a:rPr>
              <a:t>Муниципальный уровень: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i="1" dirty="0" smtClean="0">
                <a:latin typeface="Times New Roman"/>
                <a:ea typeface="Calibri"/>
                <a:cs typeface="Times New Roman"/>
              </a:rPr>
              <a:t>Призовые места – 1</a:t>
            </a:r>
            <a:endParaRPr lang="ru-RU" sz="3200" b="1" i="1" dirty="0" smtClean="0">
              <a:solidFill>
                <a:srgbClr val="FFFF0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3200" i="1" dirty="0" smtClean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i="1" dirty="0" smtClean="0">
                <a:latin typeface="Times New Roman"/>
                <a:ea typeface="Calibri"/>
                <a:cs typeface="Times New Roman"/>
              </a:rPr>
              <a:t>Республиканский уровень: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i="1" dirty="0" smtClean="0">
                <a:latin typeface="Times New Roman"/>
                <a:ea typeface="Calibri"/>
                <a:cs typeface="Times New Roman"/>
              </a:rPr>
              <a:t>Призовые места– 1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3200" b="1" i="1" dirty="0" smtClean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i="1" dirty="0" smtClean="0">
                <a:latin typeface="Times New Roman"/>
                <a:ea typeface="Calibri"/>
                <a:cs typeface="Times New Roman"/>
              </a:rPr>
              <a:t>Всероссийский уровень: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i="1" dirty="0" smtClean="0">
                <a:latin typeface="Times New Roman"/>
                <a:ea typeface="Calibri"/>
                <a:cs typeface="Times New Roman"/>
              </a:rPr>
              <a:t>Призовые места – 4 </a:t>
            </a:r>
            <a:endParaRPr lang="ru-RU" sz="3200" i="1" dirty="0"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29698" name="Picture 2" descr="G:\грамоты детей\20210129_1254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88640"/>
            <a:ext cx="2448271" cy="34626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G:\грамоты детей\Загороднова 2 мест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996" y="188640"/>
            <a:ext cx="2846090" cy="34626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G:\грамоты детей\Ладанов Миша 3 мест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88640"/>
            <a:ext cx="2880319" cy="34626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G:\грамоты детей\Натахин 2 мест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861047"/>
            <a:ext cx="2448271" cy="28176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Picture 7" descr="G:\грамоты детей\Щеглов 2 место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750" y="3861047"/>
            <a:ext cx="2802336" cy="28176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3789040"/>
            <a:ext cx="2390725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i="1" dirty="0" smtClean="0">
                <a:ln w="50800"/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6</a:t>
            </a:r>
            <a:r>
              <a:rPr lang="ru-RU" sz="2000" dirty="0" smtClean="0">
                <a:ln w="50800"/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000" b="1" i="1" dirty="0" smtClean="0">
                <a:ln w="50800"/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Выступления на заседаниях методических советов, научно – практических конференциях, педагогических чтениях, семинарах, секциях, форумах, радиопередачах; 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Республиканский уровень:  1</a:t>
            </a:r>
          </a:p>
          <a:p>
            <a:pPr marL="0" lvl="0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i="1" dirty="0" smtClean="0"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Муниципальный уровень: 2</a:t>
            </a:r>
          </a:p>
          <a:p>
            <a:pPr marL="0" lvl="0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i="1" dirty="0" smtClean="0"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pPr marL="0" lvl="0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i="1" dirty="0" smtClean="0"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4338" name="Picture 2" descr="G:\Бычкова скан\2021-08-03 17\17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04" y="332656"/>
            <a:ext cx="4987992" cy="63093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490316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722</TotalTime>
  <Words>222</Words>
  <Application>Microsoft Office PowerPoint</Application>
  <PresentationFormat>Экран (4:3)</PresentationFormat>
  <Paragraphs>76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Трек</vt:lpstr>
      <vt:lpstr>министерство образования РМ </vt:lpstr>
      <vt:lpstr>Общие сведения о педагоге</vt:lpstr>
      <vt:lpstr>Характеристика-представление</vt:lpstr>
      <vt:lpstr>Представление педагогического опыта</vt:lpstr>
      <vt:lpstr>3. Наличие публикаций</vt:lpstr>
      <vt:lpstr>  4. Результаты участия воспитанников  в (конкурсах, выставках, турнирах, акциях, фестивалях)</vt:lpstr>
      <vt:lpstr>  </vt:lpstr>
      <vt:lpstr>6. Выступления на заседаниях методических советов, научно – практических конференциях, педагогических чтениях, семинарах, секциях, форумах, радиопередачах;  </vt:lpstr>
      <vt:lpstr>  </vt:lpstr>
      <vt:lpstr>   </vt:lpstr>
      <vt:lpstr>  </vt:lpstr>
      <vt:lpstr>7. Проведение открытых занятий, мастер-классов, мероприятий </vt:lpstr>
      <vt:lpstr>    </vt:lpstr>
      <vt:lpstr>   </vt:lpstr>
      <vt:lpstr>9. Общественно-педагогическая активность педагога: участие в комиссиях, педагогических сообществах, в жюри конкурсов </vt:lpstr>
      <vt:lpstr>10. Позитивные результаты работы с воспитанниками </vt:lpstr>
      <vt:lpstr>  </vt:lpstr>
      <vt:lpstr>11. Качество взаимодействия  с родителями</vt:lpstr>
      <vt:lpstr>12. Работа с детьми из социально-неблагополучных семей</vt:lpstr>
      <vt:lpstr>13. Участие педагога в профессиональных конкурсах </vt:lpstr>
      <vt:lpstr>  </vt:lpstr>
      <vt:lpstr>  </vt:lpstr>
      <vt:lpstr>  </vt:lpstr>
      <vt:lpstr>  </vt:lpstr>
      <vt:lpstr> 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1</dc:creator>
  <cp:lastModifiedBy>1</cp:lastModifiedBy>
  <cp:revision>24</cp:revision>
  <dcterms:created xsi:type="dcterms:W3CDTF">2021-05-05T09:08:17Z</dcterms:created>
  <dcterms:modified xsi:type="dcterms:W3CDTF">2021-09-03T10:55:54Z</dcterms:modified>
</cp:coreProperties>
</file>