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335" r:id="rId4"/>
    <p:sldId id="334" r:id="rId5"/>
    <p:sldId id="278" r:id="rId6"/>
    <p:sldId id="261" r:id="rId7"/>
    <p:sldId id="314" r:id="rId8"/>
    <p:sldId id="325" r:id="rId9"/>
    <p:sldId id="267" r:id="rId10"/>
    <p:sldId id="312" r:id="rId11"/>
    <p:sldId id="295" r:id="rId12"/>
    <p:sldId id="331" r:id="rId13"/>
    <p:sldId id="328" r:id="rId14"/>
    <p:sldId id="264" r:id="rId15"/>
    <p:sldId id="323" r:id="rId16"/>
    <p:sldId id="304" r:id="rId17"/>
    <p:sldId id="324" r:id="rId18"/>
    <p:sldId id="313" r:id="rId19"/>
    <p:sldId id="311" r:id="rId20"/>
    <p:sldId id="329" r:id="rId21"/>
    <p:sldId id="332" r:id="rId22"/>
    <p:sldId id="330" r:id="rId23"/>
    <p:sldId id="322" r:id="rId24"/>
    <p:sldId id="333" r:id="rId25"/>
    <p:sldId id="31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2918" autoAdjust="0"/>
  </p:normalViewPr>
  <p:slideViewPr>
    <p:cSldViewPr>
      <p:cViewPr>
        <p:scale>
          <a:sx n="90" d="100"/>
          <a:sy n="90" d="100"/>
        </p:scale>
        <p:origin x="-594" y="-3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91407-0341-40BF-A84A-A09A31F5A46F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4599AE-3728-43EF-8419-BCD7EA81EE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491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14.jpe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16.jpeg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18.jpeg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5" Type="http://schemas.openxmlformats.org/officeDocument/2006/relationships/image" Target="../media/image24.jpeg"/><Relationship Id="rId4" Type="http://schemas.microsoft.com/office/2007/relationships/hdphoto" Target="../media/hdphoto1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5" Type="http://schemas.openxmlformats.org/officeDocument/2006/relationships/image" Target="../media/image26.jpeg"/><Relationship Id="rId4" Type="http://schemas.microsoft.com/office/2007/relationships/hdphoto" Target="../media/hdphoto1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5" Type="http://schemas.openxmlformats.org/officeDocument/2006/relationships/image" Target="../media/image28.jpeg"/><Relationship Id="rId4" Type="http://schemas.microsoft.com/office/2007/relationships/hdphoto" Target="../media/hdphoto1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8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9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tyshruz.schoolrm.ru/life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0.jpe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46" y="0"/>
            <a:ext cx="9172246" cy="69643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2342" y="1"/>
            <a:ext cx="7772400" cy="1628800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Министерство образования Республики Мордовия</a:t>
            </a:r>
            <a:r>
              <a:rPr lang="ru-RU" sz="60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60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60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Портфолио </a:t>
            </a:r>
            <a:r>
              <a:rPr lang="ru-RU" sz="6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6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endParaRPr lang="ru-RU" sz="6000" b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23928" y="1412776"/>
            <a:ext cx="4680520" cy="247743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Сорокиной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Алины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Александровны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51920" y="3473624"/>
            <a:ext cx="51845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latin typeface="Bookman Old Style" panose="02050604050505020204" pitchFamily="18" charset="0"/>
              </a:rPr>
              <a:t>педагога дополнительного образования МБУ </a:t>
            </a:r>
            <a:r>
              <a:rPr lang="ru-RU" b="1" dirty="0" smtClean="0">
                <a:latin typeface="Bookman Old Style" panose="02050604050505020204" pitchFamily="18" charset="0"/>
              </a:rPr>
              <a:t>ДО </a:t>
            </a:r>
            <a:r>
              <a:rPr lang="ru-RU" b="1" dirty="0">
                <a:latin typeface="Bookman Old Style" panose="02050604050505020204" pitchFamily="18" charset="0"/>
              </a:rPr>
              <a:t>«Центр эстетического воспитания детей </a:t>
            </a:r>
            <a:endParaRPr lang="ru-RU" b="1" dirty="0" smtClean="0">
              <a:latin typeface="Bookman Old Style" panose="02050604050505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b="1" dirty="0" smtClean="0">
                <a:latin typeface="Bookman Old Style" panose="02050604050505020204" pitchFamily="18" charset="0"/>
              </a:rPr>
              <a:t>(</a:t>
            </a:r>
            <a:r>
              <a:rPr lang="ru-RU" b="1" dirty="0">
                <a:latin typeface="Bookman Old Style" panose="02050604050505020204" pitchFamily="18" charset="0"/>
              </a:rPr>
              <a:t>национальной культуры) «</a:t>
            </a:r>
            <a:r>
              <a:rPr lang="ru-RU" b="1" dirty="0" err="1">
                <a:latin typeface="Bookman Old Style" panose="02050604050505020204" pitchFamily="18" charset="0"/>
              </a:rPr>
              <a:t>Тяштеня</a:t>
            </a:r>
            <a:r>
              <a:rPr lang="ru-RU" b="1" dirty="0">
                <a:latin typeface="Bookman Old Style" panose="02050604050505020204" pitchFamily="18" charset="0"/>
              </a:rPr>
              <a:t>»  </a:t>
            </a:r>
            <a:endParaRPr lang="ru-RU" b="1" dirty="0" smtClean="0">
              <a:latin typeface="Bookman Old Style" panose="02050604050505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b="1" dirty="0" smtClean="0">
                <a:latin typeface="Bookman Old Style" panose="02050604050505020204" pitchFamily="18" charset="0"/>
              </a:rPr>
              <a:t> </a:t>
            </a:r>
            <a:r>
              <a:rPr lang="ru-RU" b="1" dirty="0">
                <a:latin typeface="Bookman Old Style" panose="02050604050505020204" pitchFamily="18" charset="0"/>
              </a:rPr>
              <a:t>Рузаевского муниципального района </a:t>
            </a:r>
            <a:endParaRPr lang="ru-RU" b="1" dirty="0" smtClean="0">
              <a:latin typeface="Bookman Old Style" panose="02050604050505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b="1" dirty="0" smtClean="0">
                <a:latin typeface="Bookman Old Style" panose="02050604050505020204" pitchFamily="18" charset="0"/>
              </a:rPr>
              <a:t>Республики </a:t>
            </a:r>
            <a:r>
              <a:rPr lang="ru-RU" b="1" dirty="0">
                <a:latin typeface="Bookman Old Style" panose="02050604050505020204" pitchFamily="18" charset="0"/>
              </a:rPr>
              <a:t>Мордовия</a:t>
            </a:r>
            <a:br>
              <a:rPr lang="ru-RU" b="1" dirty="0">
                <a:latin typeface="Bookman Old Style" panose="02050604050505020204" pitchFamily="18" charset="0"/>
              </a:rPr>
            </a:br>
            <a:r>
              <a:rPr lang="ru-RU" b="1" dirty="0">
                <a:latin typeface="Bookman Old Style" panose="02050604050505020204" pitchFamily="18" charset="0"/>
              </a:rPr>
              <a:t/>
            </a:r>
            <a:br>
              <a:rPr lang="ru-RU" b="1" dirty="0">
                <a:latin typeface="Bookman Old Style" panose="02050604050505020204" pitchFamily="18" charset="0"/>
              </a:rPr>
            </a:b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7425" t="3114" r="6156" b="13347"/>
          <a:stretch>
            <a:fillRect/>
          </a:stretch>
        </p:blipFill>
        <p:spPr bwMode="auto">
          <a:xfrm rot="16200000">
            <a:off x="-546902" y="2475672"/>
            <a:ext cx="5022830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9291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403"/>
            <a:ext cx="9169969" cy="68774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4504" y="188640"/>
            <a:ext cx="8640960" cy="836712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C0504D">
                    <a:lumMod val="75000"/>
                  </a:srgbClr>
                </a:solidFill>
                <a:latin typeface="Bookman Old Style" panose="02050604050505020204" pitchFamily="18" charset="0"/>
              </a:rPr>
              <a:t>5</a:t>
            </a:r>
            <a:r>
              <a:rPr lang="ru-RU" sz="2000" b="1" dirty="0" smtClean="0">
                <a:solidFill>
                  <a:srgbClr val="C0504D">
                    <a:lumMod val="75000"/>
                  </a:srgbClr>
                </a:solidFill>
                <a:latin typeface="Bookman Old Style" panose="02050604050505020204" pitchFamily="18" charset="0"/>
              </a:rPr>
              <a:t>.Наличие </a:t>
            </a:r>
            <a:r>
              <a:rPr lang="ru-RU" sz="2000" b="1" dirty="0">
                <a:solidFill>
                  <a:srgbClr val="C0504D">
                    <a:lumMod val="75000"/>
                  </a:srgbClr>
                </a:solidFill>
                <a:latin typeface="Bookman Old Style" panose="02050604050505020204" pitchFamily="18" charset="0"/>
              </a:rPr>
              <a:t>авторских </a:t>
            </a:r>
            <a:r>
              <a:rPr lang="ru-RU" sz="2000" b="1" dirty="0" smtClean="0">
                <a:solidFill>
                  <a:srgbClr val="C0504D">
                    <a:lumMod val="75000"/>
                  </a:srgbClr>
                </a:solidFill>
                <a:latin typeface="Bookman Old Style" panose="02050604050505020204" pitchFamily="18" charset="0"/>
              </a:rPr>
              <a:t>программ, методических пособий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63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7647" cy="689352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81190" cy="2376264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6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.Выступления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0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/>
            </a:r>
            <a:br>
              <a:rPr lang="ru-RU" sz="20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 descr="003.jpg"/>
          <p:cNvPicPr>
            <a:picLocks noChangeAspect="1"/>
          </p:cNvPicPr>
          <p:nvPr/>
        </p:nvPicPr>
        <p:blipFill>
          <a:blip r:embed="rId3" cstate="print">
            <a:lum brigh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3066" b="6832"/>
          <a:stretch>
            <a:fillRect/>
          </a:stretch>
        </p:blipFill>
        <p:spPr>
          <a:xfrm>
            <a:off x="2285984" y="1357274"/>
            <a:ext cx="4168474" cy="550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5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7647" cy="689352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81190" cy="2376264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0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/>
            </a:r>
            <a:br>
              <a:rPr lang="ru-RU" sz="20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Picture 2" descr="C:\Users\Тяштеня\Desktop\аттестация 2019\Миронова\сертиф. ельм чтения 2019.jpeg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836" t="1337" r="4533" b="1047"/>
          <a:stretch>
            <a:fillRect/>
          </a:stretch>
        </p:blipFill>
        <p:spPr bwMode="auto">
          <a:xfrm>
            <a:off x="4658805" y="404666"/>
            <a:ext cx="4435161" cy="6348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Рисунок 7" descr="004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3630"/>
          <a:stretch>
            <a:fillRect/>
          </a:stretch>
        </p:blipFill>
        <p:spPr>
          <a:xfrm>
            <a:off x="167638" y="404665"/>
            <a:ext cx="4448312" cy="633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7647" cy="689352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81190" cy="2376264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/>
            </a:r>
            <a:br>
              <a:rPr lang="ru-RU" sz="20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196" name="Picture 4" descr="C:\Users\Тяштеня\Desktop\аттестация 2019\Миронова\сертиф морд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4593823" y="309334"/>
            <a:ext cx="4480424" cy="628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Тяштеня\Desktop\аттестация 2019\Миронова\морд.яз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111392" y="332656"/>
            <a:ext cx="4482431" cy="627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77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0838"/>
            <a:ext cx="9279366" cy="751624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-387423"/>
            <a:ext cx="9145016" cy="648071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7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. Проведение мастер-классов, открытых мероприятий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61"/>
          <a:stretch/>
        </p:blipFill>
        <p:spPr bwMode="auto">
          <a:xfrm>
            <a:off x="4932040" y="710971"/>
            <a:ext cx="4045282" cy="592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7"/>
          <a:stretch/>
        </p:blipFill>
        <p:spPr>
          <a:xfrm>
            <a:off x="391379" y="697207"/>
            <a:ext cx="4218095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4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0838"/>
            <a:ext cx="9279366" cy="751624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-387423"/>
            <a:ext cx="9145016" cy="387423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8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. Экспертная деятельность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30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9969" cy="68774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-171400"/>
            <a:ext cx="8640960" cy="115212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9.Общественно-педагогическая активность педагога: участие в комиссиях, педагогических комиссиях , в жюри конкурсов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3" r="1468" b="13661"/>
          <a:stretch/>
        </p:blipFill>
        <p:spPr>
          <a:xfrm>
            <a:off x="2619375" y="1268760"/>
            <a:ext cx="4105625" cy="550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4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9969" cy="68774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42852"/>
            <a:ext cx="8640960" cy="64294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10. Наставничество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41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9969" cy="68774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42852"/>
            <a:ext cx="8640960" cy="83787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11.Позитивные результаты работы с детьми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 descr="002.jpg"/>
          <p:cNvPicPr>
            <a:picLocks noChangeAspect="1"/>
          </p:cNvPicPr>
          <p:nvPr/>
        </p:nvPicPr>
        <p:blipFill>
          <a:blip r:embed="rId3" cstate="print"/>
          <a:srcRect l="5665" t="2083" r="5665" b="3125"/>
          <a:stretch>
            <a:fillRect/>
          </a:stretch>
        </p:blipFill>
        <p:spPr>
          <a:xfrm>
            <a:off x="2357422" y="857232"/>
            <a:ext cx="4088436" cy="600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55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0" y="-19477"/>
            <a:ext cx="9169969" cy="68774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3604" y="188640"/>
            <a:ext cx="8640960" cy="43204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12.Участие педагога в профессиональных конкурсах</a:t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частие в 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очных муниципальных конкурсах </a:t>
            </a:r>
            <a:endParaRPr lang="ru-RU" sz="1800" b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Рисунок 5" descr="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337413"/>
            <a:ext cx="3888432" cy="5404911"/>
          </a:xfrm>
          <a:prstGeom prst="rect">
            <a:avLst/>
          </a:prstGeom>
        </p:spPr>
      </p:pic>
      <p:pic>
        <p:nvPicPr>
          <p:cNvPr id="7" name="Рисунок 6" descr="0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7549" y="1372228"/>
            <a:ext cx="3888907" cy="537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71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65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6962" y="620688"/>
            <a:ext cx="8687038" cy="5112568"/>
          </a:xfrm>
        </p:spPr>
        <p:txBody>
          <a:bodyPr>
            <a:normAutofit fontScale="90000"/>
          </a:bodyPr>
          <a:lstStyle/>
          <a:p>
            <a:pPr algn="l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              Общие 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сведения</a:t>
            </a:r>
            <a:r>
              <a:rPr lang="ru-RU" sz="2400" b="1" dirty="0">
                <a:latin typeface="Bookman Old Style" panose="02050604050505020204" pitchFamily="18" charset="0"/>
              </a:rPr>
              <a:t/>
            </a:r>
            <a:br>
              <a:rPr lang="ru-RU" sz="2400" b="1" dirty="0">
                <a:latin typeface="Bookman Old Style" panose="02050604050505020204" pitchFamily="18" charset="0"/>
              </a:rPr>
            </a:br>
            <a:r>
              <a:rPr lang="ru-RU" sz="2400" b="1" dirty="0" smtClean="0">
                <a:latin typeface="Bookman Old Style" panose="02050604050505020204" pitchFamily="18" charset="0"/>
              </a:rPr>
              <a:t/>
            </a:r>
            <a:br>
              <a:rPr lang="ru-RU" sz="2400" b="1" dirty="0" smtClean="0">
                <a:latin typeface="Bookman Old Style" panose="02050604050505020204" pitchFamily="18" charset="0"/>
              </a:rPr>
            </a:b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Дата рождения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: 30.06.1993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400" b="1" dirty="0" smtClean="0">
                <a:latin typeface="Bookman Old Style" panose="02050604050505020204" pitchFamily="18" charset="0"/>
              </a:rPr>
              <a:t/>
            </a:r>
            <a:br>
              <a:rPr lang="ru-RU" sz="2400" b="1" dirty="0" smtClean="0">
                <a:latin typeface="Bookman Old Style" panose="02050604050505020204" pitchFamily="18" charset="0"/>
              </a:rPr>
            </a:b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Профессиональное образовани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е: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ФГБОУ ВПО «МГПИ им М. Е.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Евсевьева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», диплом 101324 4769276, выдан 8 июля 2019 года; направление подготовки: 44.03.01 Педагогическое образование, квалификация-бакалавр. </a:t>
            </a:r>
            <a:b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Общий трудовой стаж: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7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 лет.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Стаж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педагогической работы по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специальности: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7 лет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.</a:t>
            </a:r>
            <a:b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400" b="1" dirty="0" smtClean="0">
                <a:latin typeface="Bookman Old Style" panose="02050604050505020204" pitchFamily="18" charset="0"/>
              </a:rPr>
              <a:t/>
            </a:r>
            <a:br>
              <a:rPr lang="ru-RU" sz="2400" b="1" dirty="0" smtClean="0">
                <a:latin typeface="Bookman Old Style" panose="02050604050505020204" pitchFamily="18" charset="0"/>
              </a:rPr>
            </a:b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Наличие квалификационной категории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: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первая.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400" b="1" dirty="0" smtClean="0">
                <a:latin typeface="Bookman Old Style" panose="02050604050505020204" pitchFamily="18" charset="0"/>
              </a:rPr>
              <a:t/>
            </a:r>
            <a:br>
              <a:rPr lang="ru-RU" sz="2400" b="1" dirty="0" smtClean="0">
                <a:latin typeface="Bookman Old Style" panose="02050604050505020204" pitchFamily="18" charset="0"/>
              </a:rPr>
            </a:br>
            <a:r>
              <a:rPr lang="ru-RU" sz="2400" b="1" dirty="0" smtClean="0">
                <a:latin typeface="Bookman Old Style" panose="02050604050505020204" pitchFamily="18" charset="0"/>
              </a:rPr>
              <a:t>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Дата последней аттестации: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12.12.2014г.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90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785"/>
            <a:ext cx="9169969" cy="68774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57"/>
          <a:stretch/>
        </p:blipFill>
        <p:spPr>
          <a:xfrm>
            <a:off x="4584984" y="723910"/>
            <a:ext cx="4211535" cy="59400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2"/>
          <a:stretch/>
        </p:blipFill>
        <p:spPr>
          <a:xfrm>
            <a:off x="251519" y="723910"/>
            <a:ext cx="4238476" cy="595870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39552" y="188640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очных конкурсах республиканского уровня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466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478"/>
            <a:ext cx="9169969" cy="68774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" r="3301"/>
          <a:stretch/>
        </p:blipFill>
        <p:spPr>
          <a:xfrm>
            <a:off x="251520" y="468908"/>
            <a:ext cx="4143550" cy="59007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2"/>
          <a:stretch/>
        </p:blipFill>
        <p:spPr>
          <a:xfrm>
            <a:off x="4670756" y="468908"/>
            <a:ext cx="4197219" cy="590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7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478"/>
            <a:ext cx="9169969" cy="687747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2"/>
          <a:stretch/>
        </p:blipFill>
        <p:spPr>
          <a:xfrm>
            <a:off x="179512" y="692696"/>
            <a:ext cx="4280834" cy="6018256"/>
          </a:xfrm>
          <a:prstGeom prst="rect">
            <a:avLst/>
          </a:prstGeom>
        </p:spPr>
      </p:pic>
      <p:pic>
        <p:nvPicPr>
          <p:cNvPr id="5" name="Рисунок 4" descr="008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3441"/>
          <a:stretch>
            <a:fillRect/>
          </a:stretch>
        </p:blipFill>
        <p:spPr>
          <a:xfrm>
            <a:off x="4700720" y="692696"/>
            <a:ext cx="4230952" cy="601586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68272" y="176876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очных конкурсах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российского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466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478"/>
            <a:ext cx="9169969" cy="68774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"/>
            <a:ext cx="8640960" cy="85723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13. Награды и поощрения.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"/>
          <a:stretch/>
        </p:blipFill>
        <p:spPr>
          <a:xfrm>
            <a:off x="4760856" y="1174198"/>
            <a:ext cx="3987608" cy="56838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52715" y="601128"/>
            <a:ext cx="4091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уровня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2"/>
          <a:stretch/>
        </p:blipFill>
        <p:spPr>
          <a:xfrm>
            <a:off x="374326" y="1124744"/>
            <a:ext cx="4074581" cy="572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8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478"/>
            <a:ext cx="9169969" cy="68774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3" r="4049"/>
          <a:stretch/>
        </p:blipFill>
        <p:spPr>
          <a:xfrm>
            <a:off x="2208829" y="63266"/>
            <a:ext cx="4752309" cy="671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4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69969" cy="687747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39689" y="60794"/>
            <a:ext cx="4216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республиканского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</a:t>
            </a:r>
            <a:endParaRPr lang="ru-RU" dirty="0"/>
          </a:p>
        </p:txBody>
      </p:sp>
      <p:pic>
        <p:nvPicPr>
          <p:cNvPr id="7" name="Рисунок 6" descr="001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205" t="2381"/>
          <a:stretch>
            <a:fillRect/>
          </a:stretch>
        </p:blipFill>
        <p:spPr>
          <a:xfrm>
            <a:off x="2310502" y="548680"/>
            <a:ext cx="4230636" cy="585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55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620688"/>
            <a:ext cx="9144000" cy="50405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Представление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педагогического опыта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1363819"/>
            <a:ext cx="5760640" cy="363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по обобщению педагогического опыта по теме </a:t>
            </a:r>
            <a:r>
              <a:rPr lang="ru-RU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«Сохранение национальных традиций в процессе изучения мордовской вышивки»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 на сайте:</a:t>
            </a:r>
          </a:p>
          <a:p>
            <a:pPr lvl="0" algn="ctr">
              <a:spcBef>
                <a:spcPct val="20000"/>
              </a:spcBef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http://tyshruz.schoolrm.ru/life/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465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6962" y="620688"/>
            <a:ext cx="8687038" cy="5112568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              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74835"/>
            <a:ext cx="4608512" cy="633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4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84976" cy="122413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1. Реализация образовательных программ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D:\программы\программы 2019-20\пограммы ПФДО 2019\титульники\волшебные краски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324" y="1052736"/>
            <a:ext cx="4135344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001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720" y="1071546"/>
            <a:ext cx="4110593" cy="564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7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"/>
            <a:ext cx="8640960" cy="1196752"/>
          </a:xfrm>
        </p:spPr>
        <p:txBody>
          <a:bodyPr>
            <a:noAutofit/>
          </a:bodyPr>
          <a:lstStyle/>
          <a:p>
            <a:r>
              <a:rPr lang="ru-RU" sz="2400" b="1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2. Результаты у</a:t>
            </a:r>
            <a:r>
              <a:rPr lang="ru-RU" sz="2400" b="1" smtClean="0">
                <a:solidFill>
                  <a:srgbClr val="C0504D">
                    <a:lumMod val="75000"/>
                  </a:srgbClr>
                </a:solidFill>
                <a:latin typeface="Bookman Old Style" panose="02050604050505020204" pitchFamily="18" charset="0"/>
              </a:rPr>
              <a:t>частия в инновационной </a:t>
            </a:r>
            <a:br>
              <a:rPr lang="ru-RU" sz="2400" b="1" smtClean="0">
                <a:solidFill>
                  <a:srgbClr val="C0504D">
                    <a:lumMod val="75000"/>
                  </a:srgbClr>
                </a:solidFill>
                <a:latin typeface="Bookman Old Style" panose="02050604050505020204" pitchFamily="18" charset="0"/>
              </a:rPr>
            </a:br>
            <a:r>
              <a:rPr lang="ru-RU" sz="2400" b="1" smtClean="0">
                <a:solidFill>
                  <a:srgbClr val="C0504D">
                    <a:lumMod val="75000"/>
                  </a:srgbClr>
                </a:solidFill>
                <a:latin typeface="Bookman Old Style" panose="02050604050505020204" pitchFamily="18" charset="0"/>
              </a:rPr>
              <a:t>(экспериментальной) деятельности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648" y="1052736"/>
            <a:ext cx="4108704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46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3" y="-163029"/>
            <a:ext cx="9144000" cy="702102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3893" y="-179773"/>
            <a:ext cx="8640960" cy="1448533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3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.Участие детей в: конкурсах; выставках; турнирах; соревнованиях; акциях; фестивалях</a:t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000" b="1" dirty="0">
                <a:latin typeface="Times New Roman"/>
                <a:ea typeface="Calibri"/>
              </a:rPr>
              <a:t>Победы и призовые места в очных муниципальных мероприятиях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1"/>
          <a:stretch/>
        </p:blipFill>
        <p:spPr>
          <a:xfrm>
            <a:off x="4860032" y="1257636"/>
            <a:ext cx="3803695" cy="54117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4"/>
          <a:stretch/>
        </p:blipFill>
        <p:spPr>
          <a:xfrm>
            <a:off x="475202" y="1268760"/>
            <a:ext cx="3786044" cy="539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0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8" y="-163029"/>
            <a:ext cx="9144000" cy="70210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97" t="998" r="3585" b="1127"/>
          <a:stretch/>
        </p:blipFill>
        <p:spPr>
          <a:xfrm>
            <a:off x="284184" y="548680"/>
            <a:ext cx="4203610" cy="58407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46"/>
          <a:stretch/>
        </p:blipFill>
        <p:spPr>
          <a:xfrm>
            <a:off x="4716016" y="578344"/>
            <a:ext cx="4154760" cy="581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1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477"/>
            <a:ext cx="9169969" cy="68774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4504" y="188640"/>
            <a:ext cx="8640960" cy="83671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4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.Наличие публикаций, включая интернет - публикации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04" t="18313" r="35482" b="2759"/>
          <a:stretch/>
        </p:blipFill>
        <p:spPr bwMode="auto">
          <a:xfrm>
            <a:off x="2636919" y="1204760"/>
            <a:ext cx="3896129" cy="560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069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2268</TotalTime>
  <Words>154</Words>
  <Application>Microsoft Office PowerPoint</Application>
  <PresentationFormat>Экран (4:3)</PresentationFormat>
  <Paragraphs>32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   Министерство образования Республики Мордовия Портфолио  </vt:lpstr>
      <vt:lpstr>               Общие сведения  Дата рождения: 30.06.1993  Профессиональное образование: ФГБОУ ВПО «МГПИ им М. Е. Евсевьева», диплом 101324 4769276, выдан 8 июля 2019 года; направление подготовки: 44.03.01 Педагогическое образование, квалификация-бакалавр.   Общий трудовой стаж: 7 лет.  Стаж педагогической работы по специальности: 7 лет.  Наличие квалификационной категории: первая.   Дата последней аттестации: 12.12.2014г.</vt:lpstr>
      <vt:lpstr>Представление педагогического опыта</vt:lpstr>
      <vt:lpstr>               </vt:lpstr>
      <vt:lpstr>1. Реализация образовательных программ</vt:lpstr>
      <vt:lpstr>2. Результаты участия в инновационной  (экспериментальной) деятельности</vt:lpstr>
      <vt:lpstr>3.Участие детей в: конкурсах; выставках; турнирах; соревнованиях; акциях; фестивалях Победы и призовые места в очных муниципальных мероприятиях</vt:lpstr>
      <vt:lpstr>Презентация PowerPoint</vt:lpstr>
      <vt:lpstr>4.Наличие публикаций, включая интернет - публикации</vt:lpstr>
      <vt:lpstr>5.Наличие авторских программ, методических пособий</vt:lpstr>
      <vt:lpstr>6.Выступления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   </vt:lpstr>
      <vt:lpstr>   </vt:lpstr>
      <vt:lpstr>  </vt:lpstr>
      <vt:lpstr> 7. Проведение мастер-классов, открытых мероприятий</vt:lpstr>
      <vt:lpstr> 8. Экспертная деятельность</vt:lpstr>
      <vt:lpstr>  9.Общественно-педагогическая активность педагога: участие в комиссиях, педагогических комиссиях , в жюри конкурсов</vt:lpstr>
      <vt:lpstr>10. Наставничество</vt:lpstr>
      <vt:lpstr>11.Позитивные результаты работы с детьми</vt:lpstr>
      <vt:lpstr>  12.Участие педагога в профессиональных конкурсах Участие в очных муниципальных конкурсах </vt:lpstr>
      <vt:lpstr>Презентация PowerPoint</vt:lpstr>
      <vt:lpstr>Презентация PowerPoint</vt:lpstr>
      <vt:lpstr>Презентация PowerPoint</vt:lpstr>
      <vt:lpstr>13. Награды и поощрения.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Тяштеня</cp:lastModifiedBy>
  <cp:revision>272</cp:revision>
  <dcterms:created xsi:type="dcterms:W3CDTF">2017-11-01T16:04:54Z</dcterms:created>
  <dcterms:modified xsi:type="dcterms:W3CDTF">2019-10-08T10:55:48Z</dcterms:modified>
</cp:coreProperties>
</file>