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5" r:id="rId3"/>
    <p:sldId id="258" r:id="rId4"/>
    <p:sldId id="259" r:id="rId5"/>
    <p:sldId id="260" r:id="rId6"/>
    <p:sldId id="261" r:id="rId7"/>
    <p:sldId id="262" r:id="rId8"/>
    <p:sldId id="263" r:id="rId9"/>
    <p:sldId id="286" r:id="rId10"/>
    <p:sldId id="264" r:id="rId11"/>
    <p:sldId id="265" r:id="rId12"/>
    <p:sldId id="287" r:id="rId13"/>
    <p:sldId id="279"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0" r:id="rId28"/>
    <p:sldId id="281" r:id="rId29"/>
    <p:sldId id="282" r:id="rId30"/>
    <p:sldId id="283" r:id="rId31"/>
    <p:sldId id="284" r:id="rId32"/>
    <p:sldId id="291" r:id="rId33"/>
    <p:sldId id="292" r:id="rId34"/>
    <p:sldId id="293" r:id="rId35"/>
    <p:sldId id="294" r:id="rId36"/>
    <p:sldId id="285" r:id="rId37"/>
    <p:sldId id="288" r:id="rId38"/>
    <p:sldId id="289" r:id="rId39"/>
    <p:sldId id="290" r:id="rId4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9" autoAdjust="0"/>
  </p:normalViewPr>
  <p:slideViewPr>
    <p:cSldViewPr>
      <p:cViewPr varScale="1">
        <p:scale>
          <a:sx n="73" d="100"/>
          <a:sy n="73" d="100"/>
        </p:scale>
        <p:origin x="-125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9060C3B-31EB-4B4C-BB16-E7F198B78D5E}" type="datetimeFigureOut">
              <a:rPr lang="ru-RU"/>
              <a:pPr>
                <a:defRPr/>
              </a:pPr>
              <a:t>24.04.2020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7728234-DA39-44D2-BADF-D24DD0229AB5}"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3C8C459-E832-42AD-9B50-957EA65E6D35}" type="datetimeFigureOut">
              <a:rPr lang="ru-RU"/>
              <a:pPr>
                <a:defRPr/>
              </a:pPr>
              <a:t>24.04.2020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3D86B0-A3B3-4585-B0D5-4BA8F9B622F8}"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898602B-A5A8-4E6F-B367-75A3B2BA2753}" type="datetimeFigureOut">
              <a:rPr lang="ru-RU"/>
              <a:pPr>
                <a:defRPr/>
              </a:pPr>
              <a:t>24.04.2020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C0C4168-D003-43F9-A374-C5026AA87620}"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F828EC4-6716-4389-B6E8-60917ED343C2}" type="datetimeFigureOut">
              <a:rPr lang="ru-RU"/>
              <a:pPr>
                <a:defRPr/>
              </a:pPr>
              <a:t>24.04.2020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F6DFE4D-4B05-4CA5-9F62-4C80FD0CE677}"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E8941601-67FE-45E0-AF68-35B7A60FB131}" type="datetimeFigureOut">
              <a:rPr lang="ru-RU"/>
              <a:pPr>
                <a:defRPr/>
              </a:pPr>
              <a:t>24.04.2020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C4E4B30-413B-4504-95B7-BA59BE602DA5}"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96B7F6AD-70F6-482D-93B3-56B613FE1677}" type="datetimeFigureOut">
              <a:rPr lang="ru-RU"/>
              <a:pPr>
                <a:defRPr/>
              </a:pPr>
              <a:t>24.04.2020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764F5F0-268C-4E41-A3B4-CD8B8C7E348F}"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C6873D1-00E2-4AE8-93AC-72196CE8D48D}" type="datetimeFigureOut">
              <a:rPr lang="ru-RU"/>
              <a:pPr>
                <a:defRPr/>
              </a:pPr>
              <a:t>24.04.2020</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C6D39CD2-1136-48EF-8CA8-D127B3809DB0}"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1A0311BA-4B53-4482-AA4D-52BA7EDE254C}" type="datetimeFigureOut">
              <a:rPr lang="ru-RU"/>
              <a:pPr>
                <a:defRPr/>
              </a:pPr>
              <a:t>24.04.2020</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71BCACB1-FDAF-423A-A93E-ED8E2E85D6E8}"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D4B22B6-1D22-4AEB-BCF4-6A0BD5647549}" type="datetimeFigureOut">
              <a:rPr lang="ru-RU"/>
              <a:pPr>
                <a:defRPr/>
              </a:pPr>
              <a:t>24.04.2020</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E781A013-7C96-4B03-8F38-51ACB19D011C}"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3DF7659-D86A-4939-BE6D-FEF0D35A5F46}" type="datetimeFigureOut">
              <a:rPr lang="ru-RU"/>
              <a:pPr>
                <a:defRPr/>
              </a:pPr>
              <a:t>24.04.2020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54E366A-B1AA-4840-B8AD-7B50E572D952}"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411D120-A4F9-4531-A5E4-139035C19DE0}" type="datetimeFigureOut">
              <a:rPr lang="ru-RU"/>
              <a:pPr>
                <a:defRPr/>
              </a:pPr>
              <a:t>24.04.2020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6898140-0A22-49E8-9A75-29E01019FFC3}"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34ACB15-05A0-45EB-85E3-458DA4B27C2C}" type="datetimeFigureOut">
              <a:rPr lang="ru-RU"/>
              <a:pPr>
                <a:defRPr/>
              </a:pPr>
              <a:t>24.04.2020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FB2D9B4-08EB-4998-BF0A-48B1D7D2B923}"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13314" name="TextBox 2"/>
          <p:cNvSpPr txBox="1">
            <a:spLocks noChangeArrowheads="1"/>
          </p:cNvSpPr>
          <p:nvPr/>
        </p:nvSpPr>
        <p:spPr bwMode="auto">
          <a:xfrm>
            <a:off x="1258888" y="1412875"/>
            <a:ext cx="6985000" cy="1827213"/>
          </a:xfrm>
          <a:prstGeom prst="rect">
            <a:avLst/>
          </a:prstGeom>
          <a:noFill/>
          <a:ln w="9525">
            <a:noFill/>
            <a:miter lim="800000"/>
            <a:headEnd/>
            <a:tailEnd/>
          </a:ln>
        </p:spPr>
        <p:txBody>
          <a:bodyPr>
            <a:spAutoFit/>
          </a:bodyPr>
          <a:lstStyle/>
          <a:p>
            <a:pPr algn="ctr"/>
            <a:r>
              <a:rPr lang="ru-RU" sz="2400" b="1" i="1">
                <a:solidFill>
                  <a:srgbClr val="4F6228"/>
                </a:solidFill>
                <a:latin typeface="Times New Roman" pitchFamily="18" charset="0"/>
                <a:cs typeface="Times New Roman" pitchFamily="18" charset="0"/>
              </a:rPr>
              <a:t>Ознакомление с окружающим миром </a:t>
            </a:r>
          </a:p>
          <a:p>
            <a:pPr algn="ctr"/>
            <a:r>
              <a:rPr lang="ru-RU" b="1" i="1">
                <a:solidFill>
                  <a:srgbClr val="4F6228"/>
                </a:solidFill>
              </a:rPr>
              <a:t>в старшей группе</a:t>
            </a:r>
          </a:p>
          <a:p>
            <a:pPr algn="ctr"/>
            <a:endParaRPr lang="ru-RU" sz="2400" b="1" i="1">
              <a:solidFill>
                <a:srgbClr val="4F6228"/>
              </a:solidFill>
              <a:latin typeface="Times New Roman" pitchFamily="18" charset="0"/>
              <a:cs typeface="Times New Roman" pitchFamily="18" charset="0"/>
            </a:endParaRPr>
          </a:p>
          <a:p>
            <a:pPr algn="ctr"/>
            <a:r>
              <a:rPr lang="ru-RU" sz="2400" b="1" i="1">
                <a:solidFill>
                  <a:srgbClr val="4F6228"/>
                </a:solidFill>
                <a:latin typeface="Times New Roman" pitchFamily="18" charset="0"/>
                <a:cs typeface="Times New Roman" pitchFamily="18" charset="0"/>
              </a:rPr>
              <a:t> «Деревья»</a:t>
            </a:r>
          </a:p>
          <a:p>
            <a:pPr algn="ctr"/>
            <a:r>
              <a:rPr lang="ru-RU" sz="2400" b="1" i="1">
                <a:solidFill>
                  <a:srgbClr val="4F6228"/>
                </a:solidFill>
                <a:latin typeface="Times New Roman" pitchFamily="18" charset="0"/>
                <a:cs typeface="Times New Roman" pitchFamily="18" charset="0"/>
              </a:rPr>
              <a:t> </a:t>
            </a:r>
          </a:p>
        </p:txBody>
      </p:sp>
      <p:sp>
        <p:nvSpPr>
          <p:cNvPr id="13315" name="TextBox 3"/>
          <p:cNvSpPr txBox="1">
            <a:spLocks noChangeArrowheads="1"/>
          </p:cNvSpPr>
          <p:nvPr/>
        </p:nvSpPr>
        <p:spPr bwMode="auto">
          <a:xfrm>
            <a:off x="2124075" y="4437063"/>
            <a:ext cx="6237288" cy="1292225"/>
          </a:xfrm>
          <a:prstGeom prst="rect">
            <a:avLst/>
          </a:prstGeom>
          <a:noFill/>
          <a:ln w="9525">
            <a:noFill/>
            <a:miter lim="800000"/>
            <a:headEnd/>
            <a:tailEnd/>
          </a:ln>
        </p:spPr>
        <p:txBody>
          <a:bodyPr wrap="none">
            <a:spAutoFit/>
          </a:bodyPr>
          <a:lstStyle/>
          <a:p>
            <a:pPr algn="ctr"/>
            <a:r>
              <a:rPr lang="ru-RU" sz="2000" b="1" i="1">
                <a:solidFill>
                  <a:srgbClr val="4F6228"/>
                </a:solidFill>
                <a:latin typeface="Times New Roman" pitchFamily="18" charset="0"/>
                <a:cs typeface="Times New Roman" pitchFamily="18" charset="0"/>
              </a:rPr>
              <a:t>Подготовила: Баранова Н. М. </a:t>
            </a:r>
          </a:p>
          <a:p>
            <a:pPr algn="ctr"/>
            <a:r>
              <a:rPr lang="ru-RU" sz="2000" b="1" i="1">
                <a:solidFill>
                  <a:srgbClr val="4F6228"/>
                </a:solidFill>
                <a:latin typeface="Times New Roman" pitchFamily="18" charset="0"/>
                <a:cs typeface="Times New Roman" pitchFamily="18" charset="0"/>
              </a:rPr>
              <a:t>воспитатель высшей квалификационной категории</a:t>
            </a:r>
          </a:p>
          <a:p>
            <a:pPr algn="ctr"/>
            <a:r>
              <a:rPr lang="ru-RU" sz="2000" b="1" i="1">
                <a:solidFill>
                  <a:srgbClr val="4F6228"/>
                </a:solidFill>
                <a:latin typeface="Times New Roman" pitchFamily="18" charset="0"/>
                <a:cs typeface="Times New Roman" pitchFamily="18" charset="0"/>
              </a:rPr>
              <a:t>МАДОУ «ЦРР – детский сад № 58»</a:t>
            </a:r>
          </a:p>
          <a:p>
            <a:pPr algn="ctr"/>
            <a:endParaRPr lang="ru-RU">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3" name="Рисунок 2" descr="unnamed.png"/>
          <p:cNvPicPr>
            <a:picLocks noChangeAspect="1"/>
          </p:cNvPicPr>
          <p:nvPr/>
        </p:nvPicPr>
        <p:blipFill>
          <a:blip r:embed="rId3"/>
          <a:srcRect r="45275"/>
          <a:stretch>
            <a:fillRect/>
          </a:stretch>
        </p:blipFill>
        <p:spPr>
          <a:xfrm>
            <a:off x="1476375" y="692150"/>
            <a:ext cx="6480175" cy="5783263"/>
          </a:xfrm>
          <a:prstGeom prst="rect">
            <a:avLst/>
          </a:prstGeom>
          <a:ln>
            <a:solidFill>
              <a:schemeClr val="accent3">
                <a:lumMod val="75000"/>
              </a:schemeClr>
            </a:solidFill>
          </a:ln>
        </p:spPr>
      </p:pic>
      <p:sp>
        <p:nvSpPr>
          <p:cNvPr id="4" name="TextBox 3"/>
          <p:cNvSpPr txBox="1"/>
          <p:nvPr/>
        </p:nvSpPr>
        <p:spPr>
          <a:xfrm>
            <a:off x="2843213" y="0"/>
            <a:ext cx="3292475" cy="584200"/>
          </a:xfrm>
          <a:prstGeom prst="rect">
            <a:avLst/>
          </a:prstGeom>
          <a:noFill/>
        </p:spPr>
        <p:txBody>
          <a:bodyPr wrap="none">
            <a:spAutoFit/>
          </a:bodyPr>
          <a:lstStyle/>
          <a:p>
            <a:pPr fontAlgn="auto">
              <a:spcBef>
                <a:spcPts val="0"/>
              </a:spcBef>
              <a:spcAft>
                <a:spcPts val="0"/>
              </a:spcAft>
              <a:defRPr/>
            </a:pPr>
            <a:r>
              <a:rPr lang="ru-RU" sz="3200" b="1" i="1" u="sng" dirty="0">
                <a:solidFill>
                  <a:schemeClr val="accent3">
                    <a:lumMod val="50000"/>
                  </a:schemeClr>
                </a:solidFill>
                <a:latin typeface="Times New Roman" pitchFamily="18" charset="0"/>
                <a:cs typeface="Times New Roman" pitchFamily="18" charset="0"/>
              </a:rPr>
              <a:t>Рождение дерева</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635375" y="0"/>
            <a:ext cx="1617663" cy="584200"/>
          </a:xfrm>
          <a:prstGeom prst="rect">
            <a:avLst/>
          </a:prstGeom>
          <a:noFill/>
        </p:spPr>
        <p:txBody>
          <a:bodyPr wrap="none">
            <a:spAutoFit/>
          </a:bodyPr>
          <a:lstStyle/>
          <a:p>
            <a:pPr fontAlgn="auto">
              <a:spcBef>
                <a:spcPts val="0"/>
              </a:spcBef>
              <a:spcAft>
                <a:spcPts val="0"/>
              </a:spcAft>
              <a:defRPr/>
            </a:pPr>
            <a:r>
              <a:rPr lang="ru-RU" sz="3200" b="1" i="1" u="sng" dirty="0">
                <a:solidFill>
                  <a:schemeClr val="accent3">
                    <a:lumMod val="50000"/>
                  </a:schemeClr>
                </a:solidFill>
                <a:latin typeface="Times New Roman" pitchFamily="18" charset="0"/>
                <a:cs typeface="Times New Roman" pitchFamily="18" charset="0"/>
              </a:rPr>
              <a:t>Деревья</a:t>
            </a:r>
          </a:p>
        </p:txBody>
      </p:sp>
      <p:cxnSp>
        <p:nvCxnSpPr>
          <p:cNvPr id="7" name="Прямая со стрелкой 6"/>
          <p:cNvCxnSpPr/>
          <p:nvPr/>
        </p:nvCxnSpPr>
        <p:spPr>
          <a:xfrm flipH="1">
            <a:off x="3563938" y="549275"/>
            <a:ext cx="792162" cy="431800"/>
          </a:xfrm>
          <a:prstGeom prst="straightConnector1">
            <a:avLst/>
          </a:prstGeom>
          <a:ln>
            <a:solidFill>
              <a:schemeClr val="accent3">
                <a:lumMod val="75000"/>
              </a:schemeClr>
            </a:solidFill>
            <a:tailEnd type="arrow"/>
          </a:ln>
        </p:spPr>
        <p:style>
          <a:lnRef idx="3">
            <a:schemeClr val="accent4"/>
          </a:lnRef>
          <a:fillRef idx="0">
            <a:schemeClr val="accent4"/>
          </a:fillRef>
          <a:effectRef idx="2">
            <a:schemeClr val="accent4"/>
          </a:effectRef>
          <a:fontRef idx="minor">
            <a:schemeClr val="tx1"/>
          </a:fontRef>
        </p:style>
      </p:cxnSp>
      <p:cxnSp>
        <p:nvCxnSpPr>
          <p:cNvPr id="8" name="Прямая со стрелкой 7"/>
          <p:cNvCxnSpPr/>
          <p:nvPr/>
        </p:nvCxnSpPr>
        <p:spPr>
          <a:xfrm>
            <a:off x="4572000" y="549275"/>
            <a:ext cx="792163" cy="431800"/>
          </a:xfrm>
          <a:prstGeom prst="straightConnector1">
            <a:avLst/>
          </a:prstGeom>
          <a:ln>
            <a:solidFill>
              <a:schemeClr val="accent3">
                <a:lumMod val="75000"/>
              </a:schemeClr>
            </a:solidFill>
            <a:tailEnd type="arrow"/>
          </a:ln>
        </p:spPr>
        <p:style>
          <a:lnRef idx="3">
            <a:schemeClr val="accent4"/>
          </a:lnRef>
          <a:fillRef idx="0">
            <a:schemeClr val="accent4"/>
          </a:fillRef>
          <a:effectRef idx="2">
            <a:schemeClr val="accent4"/>
          </a:effectRef>
          <a:fontRef idx="minor">
            <a:schemeClr val="tx1"/>
          </a:fontRef>
        </p:style>
      </p:cxnSp>
      <p:pic>
        <p:nvPicPr>
          <p:cNvPr id="23557" name="Рисунок 11" descr="24439832.png"/>
          <p:cNvPicPr>
            <a:picLocks noChangeAspect="1"/>
          </p:cNvPicPr>
          <p:nvPr/>
        </p:nvPicPr>
        <p:blipFill>
          <a:blip r:embed="rId3"/>
          <a:srcRect l="20547" r="26027"/>
          <a:stretch>
            <a:fillRect/>
          </a:stretch>
        </p:blipFill>
        <p:spPr bwMode="auto">
          <a:xfrm>
            <a:off x="323850" y="0"/>
            <a:ext cx="2808288" cy="5256213"/>
          </a:xfrm>
          <a:prstGeom prst="rect">
            <a:avLst/>
          </a:prstGeom>
          <a:noFill/>
          <a:ln w="9525">
            <a:noFill/>
            <a:miter lim="800000"/>
            <a:headEnd/>
            <a:tailEnd/>
          </a:ln>
        </p:spPr>
      </p:pic>
      <p:pic>
        <p:nvPicPr>
          <p:cNvPr id="23558" name="Рисунок 15" descr="15076841.png"/>
          <p:cNvPicPr>
            <a:picLocks noChangeAspect="1"/>
          </p:cNvPicPr>
          <p:nvPr/>
        </p:nvPicPr>
        <p:blipFill>
          <a:blip r:embed="rId4"/>
          <a:srcRect l="20576" r="22537"/>
          <a:stretch>
            <a:fillRect/>
          </a:stretch>
        </p:blipFill>
        <p:spPr bwMode="auto">
          <a:xfrm>
            <a:off x="5867400" y="-242888"/>
            <a:ext cx="2989263" cy="5251451"/>
          </a:xfrm>
          <a:prstGeom prst="rect">
            <a:avLst/>
          </a:prstGeom>
          <a:noFill/>
          <a:ln w="9525">
            <a:noFill/>
            <a:miter lim="800000"/>
            <a:headEnd/>
            <a:tailEnd/>
          </a:ln>
        </p:spPr>
      </p:pic>
      <p:pic>
        <p:nvPicPr>
          <p:cNvPr id="17" name="Рисунок 16" descr="19029327.png"/>
          <p:cNvPicPr>
            <a:picLocks noChangeAspect="1"/>
          </p:cNvPicPr>
          <p:nvPr/>
        </p:nvPicPr>
        <p:blipFill>
          <a:blip r:embed="rId5"/>
          <a:stretch>
            <a:fillRect/>
          </a:stretch>
        </p:blipFill>
        <p:spPr>
          <a:xfrm>
            <a:off x="1476375" y="5157788"/>
            <a:ext cx="2617788" cy="1511300"/>
          </a:xfrm>
          <a:prstGeom prst="rect">
            <a:avLst/>
          </a:prstGeom>
          <a:ln>
            <a:solidFill>
              <a:schemeClr val="accent3">
                <a:lumMod val="75000"/>
              </a:schemeClr>
            </a:solidFill>
          </a:ln>
        </p:spPr>
      </p:pic>
      <p:pic>
        <p:nvPicPr>
          <p:cNvPr id="18" name="Рисунок 17" descr="elovie-vetki-v2.orig.png"/>
          <p:cNvPicPr>
            <a:picLocks noChangeAspect="1"/>
          </p:cNvPicPr>
          <p:nvPr/>
        </p:nvPicPr>
        <p:blipFill>
          <a:blip r:embed="rId6"/>
          <a:stretch>
            <a:fillRect/>
          </a:stretch>
        </p:blipFill>
        <p:spPr>
          <a:xfrm>
            <a:off x="4859338" y="5157788"/>
            <a:ext cx="2520950" cy="1522412"/>
          </a:xfrm>
          <a:prstGeom prst="rect">
            <a:avLst/>
          </a:prstGeom>
          <a:ln>
            <a:solidFill>
              <a:schemeClr val="accent3">
                <a:lumMod val="75000"/>
              </a:schemeClr>
            </a:solidFill>
          </a:ln>
        </p:spPr>
      </p:pic>
      <p:sp>
        <p:nvSpPr>
          <p:cNvPr id="19" name="TextBox 18"/>
          <p:cNvSpPr txBox="1"/>
          <p:nvPr/>
        </p:nvSpPr>
        <p:spPr>
          <a:xfrm>
            <a:off x="2555875" y="1052513"/>
            <a:ext cx="1655763" cy="1385887"/>
          </a:xfrm>
          <a:prstGeom prst="rect">
            <a:avLst/>
          </a:prstGeom>
          <a:noFill/>
        </p:spPr>
        <p:txBody>
          <a:bodyPr>
            <a:spAutoFit/>
          </a:bodyPr>
          <a:lstStyle/>
          <a:p>
            <a:pP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Лиственные</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Деревья имеют листья, которые осенью опадают.</a:t>
            </a:r>
            <a:endParaRPr lang="ru-RU" sz="1400" b="1" i="1" dirty="0">
              <a:solidFill>
                <a:schemeClr val="accent3">
                  <a:lumMod val="50000"/>
                </a:schemeClr>
              </a:solidFill>
              <a:latin typeface="Times New Roman" pitchFamily="18" charset="0"/>
              <a:cs typeface="Times New Roman" pitchFamily="18" charset="0"/>
            </a:endParaRPr>
          </a:p>
        </p:txBody>
      </p:sp>
      <p:sp>
        <p:nvSpPr>
          <p:cNvPr id="20" name="TextBox 19"/>
          <p:cNvSpPr txBox="1"/>
          <p:nvPr/>
        </p:nvSpPr>
        <p:spPr>
          <a:xfrm>
            <a:off x="4500563" y="1052513"/>
            <a:ext cx="1655762" cy="1878012"/>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Хвойные</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У деревьев вместо листьев иголки, которые не опадают даже зимой.</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2" descr="hello_html_35e0744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4578" name="TextBox 1"/>
          <p:cNvSpPr txBox="1">
            <a:spLocks noChangeArrowheads="1"/>
          </p:cNvSpPr>
          <p:nvPr/>
        </p:nvSpPr>
        <p:spPr bwMode="auto">
          <a:xfrm>
            <a:off x="323850" y="4333875"/>
            <a:ext cx="7454900" cy="2832100"/>
          </a:xfrm>
          <a:prstGeom prst="rect">
            <a:avLst/>
          </a:prstGeom>
          <a:noFill/>
          <a:ln w="9525">
            <a:noFill/>
            <a:miter lim="800000"/>
            <a:headEnd/>
            <a:tailEnd/>
          </a:ln>
        </p:spPr>
        <p:txBody>
          <a:bodyPr wrap="none">
            <a:spAutoFit/>
          </a:bodyPr>
          <a:lstStyle/>
          <a:p>
            <a:r>
              <a:rPr lang="ru-RU" sz="1600" b="1" u="sng">
                <a:solidFill>
                  <a:schemeClr val="bg1"/>
                </a:solidFill>
                <a:latin typeface="Times New Roman" pitchFamily="18" charset="0"/>
                <a:cs typeface="Times New Roman" pitchFamily="18" charset="0"/>
              </a:rPr>
              <a:t>Физ. минутка «Здравствуй лес!»</a:t>
            </a:r>
            <a:endParaRPr lang="ru-RU" sz="1600" u="sng">
              <a:solidFill>
                <a:schemeClr val="bg1"/>
              </a:solidFill>
              <a:latin typeface="Times New Roman" pitchFamily="18" charset="0"/>
              <a:cs typeface="Times New Roman" pitchFamily="18" charset="0"/>
            </a:endParaRPr>
          </a:p>
          <a:p>
            <a:r>
              <a:rPr lang="ru-RU" sz="1600">
                <a:solidFill>
                  <a:schemeClr val="bg1"/>
                </a:solidFill>
                <a:latin typeface="Times New Roman" pitchFamily="18" charset="0"/>
                <a:cs typeface="Times New Roman" pitchFamily="18" charset="0"/>
              </a:rPr>
              <a:t>Здравствуй, лес, прекрасный лес  (Широко развести руки в стороны)  </a:t>
            </a:r>
            <a:br>
              <a:rPr lang="ru-RU" sz="1600">
                <a:solidFill>
                  <a:schemeClr val="bg1"/>
                </a:solidFill>
                <a:latin typeface="Times New Roman" pitchFamily="18" charset="0"/>
                <a:cs typeface="Times New Roman" pitchFamily="18" charset="0"/>
              </a:rPr>
            </a:br>
            <a:r>
              <a:rPr lang="ru-RU" sz="1600">
                <a:solidFill>
                  <a:schemeClr val="bg1"/>
                </a:solidFill>
                <a:latin typeface="Times New Roman" pitchFamily="18" charset="0"/>
                <a:cs typeface="Times New Roman" pitchFamily="18" charset="0"/>
              </a:rPr>
              <a:t>Полный сказок и чудес!  (Повороты вправо-влево , руки в стороны)  </a:t>
            </a:r>
            <a:br>
              <a:rPr lang="ru-RU" sz="1600">
                <a:solidFill>
                  <a:schemeClr val="bg1"/>
                </a:solidFill>
                <a:latin typeface="Times New Roman" pitchFamily="18" charset="0"/>
                <a:cs typeface="Times New Roman" pitchFamily="18" charset="0"/>
              </a:rPr>
            </a:br>
            <a:r>
              <a:rPr lang="ru-RU" sz="1600">
                <a:solidFill>
                  <a:schemeClr val="bg1"/>
                </a:solidFill>
                <a:latin typeface="Times New Roman" pitchFamily="18" charset="0"/>
                <a:cs typeface="Times New Roman" pitchFamily="18" charset="0"/>
              </a:rPr>
              <a:t>Ты о чем шумишь листвою  (Руки подняты вверх, покачивание)</a:t>
            </a:r>
            <a:br>
              <a:rPr lang="ru-RU" sz="1600">
                <a:solidFill>
                  <a:schemeClr val="bg1"/>
                </a:solidFill>
                <a:latin typeface="Times New Roman" pitchFamily="18" charset="0"/>
                <a:cs typeface="Times New Roman" pitchFamily="18" charset="0"/>
              </a:rPr>
            </a:br>
            <a:r>
              <a:rPr lang="ru-RU" sz="1600">
                <a:solidFill>
                  <a:schemeClr val="bg1"/>
                </a:solidFill>
                <a:latin typeface="Times New Roman" pitchFamily="18" charset="0"/>
                <a:cs typeface="Times New Roman" pitchFamily="18" charset="0"/>
              </a:rPr>
              <a:t>Ночью темной, грозовою. ( Выполнять покачивания направо-налево) </a:t>
            </a:r>
            <a:br>
              <a:rPr lang="ru-RU" sz="1600">
                <a:solidFill>
                  <a:schemeClr val="bg1"/>
                </a:solidFill>
                <a:latin typeface="Times New Roman" pitchFamily="18" charset="0"/>
                <a:cs typeface="Times New Roman" pitchFamily="18" charset="0"/>
              </a:rPr>
            </a:br>
            <a:r>
              <a:rPr lang="ru-RU" sz="1600">
                <a:solidFill>
                  <a:schemeClr val="bg1"/>
                </a:solidFill>
                <a:latin typeface="Times New Roman" pitchFamily="18" charset="0"/>
                <a:cs typeface="Times New Roman" pitchFamily="18" charset="0"/>
              </a:rPr>
              <a:t>Кто в глуши твоей таится? (Дети присматриваются в даль)</a:t>
            </a:r>
            <a:br>
              <a:rPr lang="ru-RU" sz="1600">
                <a:solidFill>
                  <a:schemeClr val="bg1"/>
                </a:solidFill>
                <a:latin typeface="Times New Roman" pitchFamily="18" charset="0"/>
                <a:cs typeface="Times New Roman" pitchFamily="18" charset="0"/>
              </a:rPr>
            </a:br>
            <a:r>
              <a:rPr lang="ru-RU" sz="1600">
                <a:solidFill>
                  <a:schemeClr val="bg1"/>
                </a:solidFill>
                <a:latin typeface="Times New Roman" pitchFamily="18" charset="0"/>
                <a:cs typeface="Times New Roman" pitchFamily="18" charset="0"/>
              </a:rPr>
              <a:t>Что за зверь? (Прыжки на месте)</a:t>
            </a:r>
            <a:br>
              <a:rPr lang="ru-RU" sz="1600">
                <a:solidFill>
                  <a:schemeClr val="bg1"/>
                </a:solidFill>
                <a:latin typeface="Times New Roman" pitchFamily="18" charset="0"/>
                <a:cs typeface="Times New Roman" pitchFamily="18" charset="0"/>
              </a:rPr>
            </a:br>
            <a:r>
              <a:rPr lang="ru-RU" sz="1600">
                <a:solidFill>
                  <a:schemeClr val="bg1"/>
                </a:solidFill>
                <a:latin typeface="Times New Roman" pitchFamily="18" charset="0"/>
                <a:cs typeface="Times New Roman" pitchFamily="18" charset="0"/>
              </a:rPr>
              <a:t>Какая птица?  (Взмахи руками)</a:t>
            </a:r>
            <a:br>
              <a:rPr lang="ru-RU" sz="1600">
                <a:solidFill>
                  <a:schemeClr val="bg1"/>
                </a:solidFill>
                <a:latin typeface="Times New Roman" pitchFamily="18" charset="0"/>
                <a:cs typeface="Times New Roman" pitchFamily="18" charset="0"/>
              </a:rPr>
            </a:br>
            <a:r>
              <a:rPr lang="ru-RU" sz="1600">
                <a:solidFill>
                  <a:schemeClr val="bg1"/>
                </a:solidFill>
                <a:latin typeface="Times New Roman" pitchFamily="18" charset="0"/>
                <a:cs typeface="Times New Roman" pitchFamily="18" charset="0"/>
              </a:rPr>
              <a:t>Все открой, не утаи.  (Широко развести руки в стороны., погрозить пальцем)  </a:t>
            </a:r>
            <a:br>
              <a:rPr lang="ru-RU" sz="1600">
                <a:solidFill>
                  <a:schemeClr val="bg1"/>
                </a:solidFill>
                <a:latin typeface="Times New Roman" pitchFamily="18" charset="0"/>
                <a:cs typeface="Times New Roman" pitchFamily="18" charset="0"/>
              </a:rPr>
            </a:br>
            <a:r>
              <a:rPr lang="ru-RU" sz="1600">
                <a:solidFill>
                  <a:schemeClr val="bg1"/>
                </a:solidFill>
                <a:latin typeface="Times New Roman" pitchFamily="18" charset="0"/>
                <a:cs typeface="Times New Roman" pitchFamily="18" charset="0"/>
              </a:rPr>
              <a:t>Ты же видишь – Мы свои!  (Поднять руки вверх, а потом прижать ладони к груди)  </a:t>
            </a:r>
          </a:p>
          <a:p>
            <a:endParaRPr lang="ru-RU">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268538" y="1268413"/>
            <a:ext cx="4967287" cy="1323975"/>
          </a:xfrm>
          <a:prstGeom prst="rect">
            <a:avLst/>
          </a:prstGeom>
          <a:noFill/>
        </p:spPr>
        <p:txBody>
          <a:bodyPr>
            <a:spAutoFit/>
          </a:bodyPr>
          <a:lstStyle/>
          <a:p>
            <a:pPr fontAlgn="auto">
              <a:spcBef>
                <a:spcPts val="0"/>
              </a:spcBef>
              <a:spcAft>
                <a:spcPts val="0"/>
              </a:spcAft>
              <a:defRPr/>
            </a:pPr>
            <a:r>
              <a:rPr lang="ru-RU" sz="4000" b="1" i="1" u="sng" dirty="0">
                <a:solidFill>
                  <a:schemeClr val="accent3">
                    <a:lumMod val="50000"/>
                  </a:schemeClr>
                </a:solidFill>
                <a:latin typeface="Times New Roman" pitchFamily="18" charset="0"/>
                <a:cs typeface="Times New Roman" pitchFamily="18" charset="0"/>
              </a:rPr>
              <a:t>Лиственные деревья</a:t>
            </a:r>
          </a:p>
          <a:p>
            <a:pPr algn="ctr" fontAlgn="auto">
              <a:spcBef>
                <a:spcPts val="0"/>
              </a:spcBef>
              <a:spcAft>
                <a:spcPts val="0"/>
              </a:spcAft>
              <a:defRPr/>
            </a:pPr>
            <a:r>
              <a:rPr lang="ru-RU" sz="2000" b="1" i="1" dirty="0">
                <a:solidFill>
                  <a:schemeClr val="accent3">
                    <a:lumMod val="50000"/>
                  </a:schemeClr>
                </a:solidFill>
                <a:latin typeface="Times New Roman" pitchFamily="18" charset="0"/>
                <a:cs typeface="Times New Roman" pitchFamily="18" charset="0"/>
              </a:rPr>
              <a:t>Деревья, которые имеют листья. Деревья, сбрасывающие листву на зиму.</a:t>
            </a:r>
            <a:endParaRPr lang="ru-RU" b="1" i="1" dirty="0">
              <a:solidFill>
                <a:schemeClr val="accent3">
                  <a:lumMod val="50000"/>
                </a:schemeClr>
              </a:solidFill>
              <a:latin typeface="Times New Roman" pitchFamily="18" charset="0"/>
              <a:cs typeface="Times New Roman" pitchFamily="18" charset="0"/>
            </a:endParaRPr>
          </a:p>
        </p:txBody>
      </p:sp>
      <p:pic>
        <p:nvPicPr>
          <p:cNvPr id="4" name="Рисунок 3" descr="_original.jpg"/>
          <p:cNvPicPr>
            <a:picLocks noChangeAspect="1"/>
          </p:cNvPicPr>
          <p:nvPr/>
        </p:nvPicPr>
        <p:blipFill>
          <a:blip r:embed="rId3"/>
          <a:stretch>
            <a:fillRect/>
          </a:stretch>
        </p:blipFill>
        <p:spPr>
          <a:xfrm>
            <a:off x="2195513" y="2708275"/>
            <a:ext cx="5262562" cy="338455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508625" y="1196975"/>
            <a:ext cx="3635375" cy="4646613"/>
          </a:xfrm>
          <a:prstGeom prst="rect">
            <a:avLst/>
          </a:prstGeom>
          <a:noFill/>
        </p:spPr>
        <p:txBody>
          <a:bodyPr>
            <a:spAutoFit/>
          </a:bodyPr>
          <a:lstStyle/>
          <a:p>
            <a:pPr algn="ctr" fontAlgn="auto">
              <a:spcBef>
                <a:spcPts val="0"/>
              </a:spcBef>
              <a:spcAft>
                <a:spcPts val="0"/>
              </a:spcAft>
              <a:defRPr/>
            </a:pPr>
            <a:r>
              <a:rPr lang="ru-RU" sz="2400" b="1" i="1" u="sng" dirty="0">
                <a:solidFill>
                  <a:schemeClr val="accent3">
                    <a:lumMod val="50000"/>
                  </a:schemeClr>
                </a:solidFill>
                <a:latin typeface="Times New Roman" pitchFamily="18" charset="0"/>
                <a:cs typeface="Times New Roman" pitchFamily="18" charset="0"/>
              </a:rPr>
              <a:t>Береза</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Ранней весной на березе появляются цветы – малоприметные сережки. Летом они заметно увеличиваются, становятся коричневыми. В каждой созревшей сережке содержится несколько сотен мелких семян. Мельчайшие плодики, похожие на очень маленькую бабочку с распахнутыми крыльями, разносятся ветром на большие расстояния и следующей весной прорастают на подходящих почвах. Вот почему береза одной из первых занимает свободные участки земли. Белая кора березы – береста – отражает солнечные лучи и защищает дерево от перегрева. </a:t>
            </a:r>
          </a:p>
        </p:txBody>
      </p:sp>
      <p:pic>
        <p:nvPicPr>
          <p:cNvPr id="10" name="Рисунок 9" descr="hello_html_3bcc8b17.jpg"/>
          <p:cNvPicPr>
            <a:picLocks noChangeAspect="1"/>
          </p:cNvPicPr>
          <p:nvPr/>
        </p:nvPicPr>
        <p:blipFill>
          <a:blip r:embed="rId3"/>
          <a:srcRect l="4101" r="2933"/>
          <a:stretch>
            <a:fillRect/>
          </a:stretch>
        </p:blipFill>
        <p:spPr>
          <a:xfrm>
            <a:off x="179388" y="692150"/>
            <a:ext cx="5165725" cy="5316538"/>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27650" name="Рисунок 2" descr="img1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185988"/>
          </a:xfrm>
          <a:prstGeom prst="rect">
            <a:avLst/>
          </a:prstGeom>
          <a:noFill/>
        </p:spPr>
        <p:txBody>
          <a:bodyPr>
            <a:spAutoFit/>
          </a:bodyPr>
          <a:lstStyle/>
          <a:p>
            <a:pPr algn="ctr" fontAlgn="auto">
              <a:spcBef>
                <a:spcPts val="0"/>
              </a:spcBef>
              <a:spcAft>
                <a:spcPts val="0"/>
              </a:spcAft>
              <a:defRPr/>
            </a:pPr>
            <a:r>
              <a:rPr lang="ru-RU" sz="2400" b="1" i="1" u="sng" dirty="0">
                <a:solidFill>
                  <a:schemeClr val="accent3">
                    <a:lumMod val="50000"/>
                  </a:schemeClr>
                </a:solidFill>
                <a:latin typeface="Times New Roman" pitchFamily="18" charset="0"/>
                <a:cs typeface="Times New Roman" pitchFamily="18" charset="0"/>
              </a:rPr>
              <a:t>Дуб</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Дуб – мощное, величественное дерево. Ствол толстый, покрыт коричнево-серой корой с извилистыми трещинами. Чем старше дерево, тем глубже трещины.   В средней полосе нет деревьев, которые превосходили бы дубы размерами. Живут дубы 400–500 лет. </a:t>
            </a:r>
            <a:br>
              <a:rPr lang="ru-RU" sz="1600" b="1" i="1" dirty="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Дуб – дерево светолюбивое. Ветки многократно изогнутые, словно скрученные, у старых дубов имеют причудливые изгибы. Дело в том, что ветви постоянно тянутся к солнцу, к свету. Вот и меняют направление роста в зависимости от освещения. </a:t>
            </a:r>
            <a:br>
              <a:rPr lang="ru-RU" sz="1600" b="1" i="1" dirty="0">
                <a:solidFill>
                  <a:schemeClr val="accent3">
                    <a:lumMod val="50000"/>
                  </a:schemeClr>
                </a:solidFill>
                <a:latin typeface="Times New Roman" pitchFamily="18" charset="0"/>
                <a:cs typeface="Times New Roman" pitchFamily="18" charset="0"/>
              </a:rPr>
            </a:b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img_1.jpg"/>
          <p:cNvPicPr>
            <a:picLocks noChangeAspect="1"/>
          </p:cNvPicPr>
          <p:nvPr/>
        </p:nvPicPr>
        <p:blipFill>
          <a:blip r:embed="rId3"/>
          <a:srcRect l="5259"/>
          <a:stretch>
            <a:fillRect/>
          </a:stretch>
        </p:blipFill>
        <p:spPr>
          <a:xfrm>
            <a:off x="179388" y="2133600"/>
            <a:ext cx="6486525" cy="4449763"/>
          </a:xfrm>
          <a:prstGeom prst="rect">
            <a:avLst/>
          </a:prstGeom>
          <a:ln>
            <a:solidFill>
              <a:schemeClr val="accent3">
                <a:lumMod val="50000"/>
              </a:schemeClr>
            </a:solidFill>
          </a:ln>
        </p:spPr>
      </p:pic>
      <p:sp>
        <p:nvSpPr>
          <p:cNvPr id="5" name="TextBox 4"/>
          <p:cNvSpPr txBox="1"/>
          <p:nvPr/>
        </p:nvSpPr>
        <p:spPr>
          <a:xfrm>
            <a:off x="6659563" y="1916113"/>
            <a:ext cx="2484437" cy="4032250"/>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Цветут дубы в мае. Плоды – желуди – созревают осенью. Полакомиться желудями любят многие лесные жители: кабаны, олени, полевые мыши, сойки.</a:t>
            </a:r>
            <a:br>
              <a:rPr lang="ru-RU" sz="1600" b="1" i="1" dirty="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У дуба ценная древесина: плотная, твердая, прочная с красивой текстурой. Ее используют в кораблестроении, мебельном, столярном производстве.</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185988"/>
          </a:xfrm>
          <a:prstGeom prst="rect">
            <a:avLst/>
          </a:prstGeom>
          <a:noFill/>
        </p:spPr>
        <p:txBody>
          <a:bodyPr>
            <a:spAutoFit/>
          </a:bodyPr>
          <a:lstStyle/>
          <a:p>
            <a:pPr algn="ctr" fontAlgn="auto">
              <a:spcBef>
                <a:spcPts val="0"/>
              </a:spcBef>
              <a:spcAft>
                <a:spcPts val="0"/>
              </a:spcAft>
              <a:defRPr/>
            </a:pPr>
            <a:r>
              <a:rPr lang="ru-RU" sz="2400" b="1" i="1" u="sng" dirty="0">
                <a:solidFill>
                  <a:schemeClr val="accent3">
                    <a:lumMod val="50000"/>
                  </a:schemeClr>
                </a:solidFill>
                <a:latin typeface="Times New Roman" pitchFamily="18" charset="0"/>
                <a:cs typeface="Times New Roman" pitchFamily="18" charset="0"/>
              </a:rPr>
              <a:t>Клен</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Клен легко отличить от других деревьев по большим узорным листьям с пятью острыми концами. Особенно красив клен осенью. Листочки на клене окрашиваются в разные цвета: желтый, красный, оранжевый, багряный, золотистый. Дерево преображается, становится таким нарядным, что глаз не отвести. Весной клен пробуждается одним из первых. Как только начинает таять снег, корни клена впитывают влагу из земли и гонят ее по стволу к веткам. Если в это время сделать на дереве надрез, из него потечет сок. </a:t>
            </a:r>
            <a:br>
              <a:rPr lang="ru-RU" sz="1600" b="1" i="1" dirty="0">
                <a:solidFill>
                  <a:schemeClr val="accent3">
                    <a:lumMod val="50000"/>
                  </a:schemeClr>
                </a:solidFill>
                <a:latin typeface="Times New Roman" pitchFamily="18" charset="0"/>
                <a:cs typeface="Times New Roman" pitchFamily="18" charset="0"/>
              </a:rPr>
            </a:br>
            <a:endParaRPr lang="ru-RU" sz="1600" b="1" i="1" dirty="0">
              <a:solidFill>
                <a:schemeClr val="accent3">
                  <a:lumMod val="50000"/>
                </a:schemeClr>
              </a:solidFill>
              <a:latin typeface="Times New Roman" pitchFamily="18" charset="0"/>
              <a:cs typeface="Times New Roman" pitchFamily="18" charset="0"/>
            </a:endParaRPr>
          </a:p>
        </p:txBody>
      </p:sp>
      <p:pic>
        <p:nvPicPr>
          <p:cNvPr id="4" name="Рисунок 3" descr="img_3.jpg"/>
          <p:cNvPicPr>
            <a:picLocks noChangeAspect="1"/>
          </p:cNvPicPr>
          <p:nvPr/>
        </p:nvPicPr>
        <p:blipFill>
          <a:blip r:embed="rId3"/>
          <a:srcRect l="7917" r="7403"/>
          <a:stretch>
            <a:fillRect/>
          </a:stretch>
        </p:blipFill>
        <p:spPr>
          <a:xfrm>
            <a:off x="250825" y="1916113"/>
            <a:ext cx="6121400" cy="4768850"/>
          </a:xfrm>
          <a:prstGeom prst="rect">
            <a:avLst/>
          </a:prstGeom>
          <a:ln>
            <a:solidFill>
              <a:schemeClr val="accent3">
                <a:lumMod val="50000"/>
              </a:schemeClr>
            </a:solidFill>
          </a:ln>
        </p:spPr>
      </p:pic>
      <p:sp>
        <p:nvSpPr>
          <p:cNvPr id="5" name="TextBox 4"/>
          <p:cNvSpPr txBox="1"/>
          <p:nvPr/>
        </p:nvSpPr>
        <p:spPr>
          <a:xfrm>
            <a:off x="6443663" y="1841500"/>
            <a:ext cx="2700337" cy="5262563"/>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В конце апреля клен начинает цвести. Цветочки у него малозаметные: мелкие, желтовато-зеленые, но у них сильный привлекательный запах. К тому же в это время не так много цветущих растений, поэтому пчелы и другие насекомые устремляются к клену, собирают сладкий нектар и опыляют растение. Плоды клена похожи на маленькие пропеллеры. Осенью они отрываются от веток, и ветер разносит их по окрестностям.</a:t>
            </a:r>
            <a:br>
              <a:rPr lang="ru-RU" sz="1600" b="1" i="1" dirty="0">
                <a:solidFill>
                  <a:schemeClr val="accent3">
                    <a:lumMod val="50000"/>
                  </a:schemeClr>
                </a:solidFill>
                <a:latin typeface="Times New Roman" pitchFamily="18" charset="0"/>
                <a:cs typeface="Times New Roman" pitchFamily="18" charset="0"/>
              </a:rPr>
            </a:br>
            <a:endParaRPr lang="ru-RU" sz="16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3" name="Рисунок 2" descr="Picture 22.png"/>
          <p:cNvPicPr>
            <a:picLocks noChangeAspect="1"/>
          </p:cNvPicPr>
          <p:nvPr/>
        </p:nvPicPr>
        <p:blipFill>
          <a:blip r:embed="rId3"/>
          <a:stretch>
            <a:fillRect/>
          </a:stretch>
        </p:blipFill>
        <p:spPr>
          <a:xfrm>
            <a:off x="323850" y="476250"/>
            <a:ext cx="4824413" cy="3144838"/>
          </a:xfrm>
          <a:prstGeom prst="rect">
            <a:avLst/>
          </a:prstGeom>
          <a:ln>
            <a:solidFill>
              <a:schemeClr val="accent3">
                <a:lumMod val="50000"/>
              </a:schemeClr>
            </a:solidFill>
          </a:ln>
        </p:spPr>
      </p:pic>
      <p:pic>
        <p:nvPicPr>
          <p:cNvPr id="4" name="Рисунок 3" descr="Tongling-бренд-высокого-класса-профессиональный-скрипка-20-лет-естественно-сушат-полосы.jpg"/>
          <p:cNvPicPr>
            <a:picLocks noChangeAspect="1"/>
          </p:cNvPicPr>
          <p:nvPr/>
        </p:nvPicPr>
        <p:blipFill>
          <a:blip r:embed="rId4"/>
          <a:srcRect t="15120" b="18731"/>
          <a:stretch>
            <a:fillRect/>
          </a:stretch>
        </p:blipFill>
        <p:spPr>
          <a:xfrm>
            <a:off x="5148263" y="4076700"/>
            <a:ext cx="3810000" cy="2520950"/>
          </a:xfrm>
          <a:prstGeom prst="rect">
            <a:avLst/>
          </a:prstGeom>
          <a:ln>
            <a:solidFill>
              <a:schemeClr val="accent3">
                <a:lumMod val="50000"/>
              </a:schemeClr>
            </a:solidFill>
          </a:ln>
        </p:spPr>
      </p:pic>
      <p:pic>
        <p:nvPicPr>
          <p:cNvPr id="5" name="Рисунок 4" descr="guitar-wood-maple-02.jpg"/>
          <p:cNvPicPr>
            <a:picLocks noChangeAspect="1"/>
          </p:cNvPicPr>
          <p:nvPr/>
        </p:nvPicPr>
        <p:blipFill>
          <a:blip r:embed="rId5"/>
          <a:stretch>
            <a:fillRect/>
          </a:stretch>
        </p:blipFill>
        <p:spPr>
          <a:xfrm>
            <a:off x="250825" y="4076700"/>
            <a:ext cx="4645025" cy="2322513"/>
          </a:xfrm>
          <a:prstGeom prst="rect">
            <a:avLst/>
          </a:prstGeom>
          <a:ln>
            <a:solidFill>
              <a:schemeClr val="accent3">
                <a:lumMod val="50000"/>
              </a:schemeClr>
            </a:solidFill>
          </a:ln>
        </p:spPr>
      </p:pic>
      <p:sp>
        <p:nvSpPr>
          <p:cNvPr id="6" name="TextBox 5"/>
          <p:cNvSpPr txBox="1"/>
          <p:nvPr/>
        </p:nvSpPr>
        <p:spPr>
          <a:xfrm>
            <a:off x="5435600" y="765175"/>
            <a:ext cx="3348038" cy="1630363"/>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Изделия из древесины клена</a:t>
            </a:r>
          </a:p>
          <a:p>
            <a:pPr algn="ctr" fontAlgn="auto">
              <a:spcBef>
                <a:spcPts val="0"/>
              </a:spcBef>
              <a:spcAft>
                <a:spcPts val="0"/>
              </a:spcAft>
              <a:defRPr/>
            </a:pPr>
            <a:endParaRPr lang="ru-RU" sz="1600" b="1" i="1" dirty="0">
              <a:solidFill>
                <a:schemeClr val="accent3">
                  <a:lumMod val="50000"/>
                </a:schemeClr>
              </a:solidFill>
              <a:latin typeface="Times New Roman" pitchFamily="18" charset="0"/>
              <a:cs typeface="Times New Roman" pitchFamily="18" charset="0"/>
            </a:endParaRP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Сейчас из клена изготавливают звонкие скрипки, гитары. А еще из клена изготавливают лыжи, быстрые и легкие.</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1938338"/>
          </a:xfrm>
          <a:prstGeom prst="rect">
            <a:avLst/>
          </a:prstGeom>
          <a:noFill/>
        </p:spPr>
        <p:txBody>
          <a:bodyPr>
            <a:spAutoFit/>
          </a:bodyPr>
          <a:lstStyle/>
          <a:p>
            <a:pPr algn="ctr" fontAlgn="auto">
              <a:spcBef>
                <a:spcPts val="0"/>
              </a:spcBef>
              <a:spcAft>
                <a:spcPts val="0"/>
              </a:spcAft>
              <a:defRPr/>
            </a:pPr>
            <a:r>
              <a:rPr lang="ru-RU" sz="2400" b="1" i="1" u="sng" dirty="0">
                <a:solidFill>
                  <a:schemeClr val="accent3">
                    <a:lumMod val="50000"/>
                  </a:schemeClr>
                </a:solidFill>
                <a:latin typeface="Times New Roman" pitchFamily="18" charset="0"/>
                <a:cs typeface="Times New Roman" pitchFamily="18" charset="0"/>
              </a:rPr>
              <a:t>Тополь</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Тополь одно из самых быстрорастущих деревьев. Тополь чаще других деревьев используют при озеленении улиц. Кроме быстрого роста, у него есть и другие преимущества. Это величественное стройное дерево с зеленовато-серым гладким стволом и густой кроной великолепно вписывается в ландшафтный дизайн, украшает городские скверы, площади, улицы. В городе тополь играет роль санитара. Он очищает воздух от пыли и копоти и выделяет в атмосферу большое количество кислорода. </a:t>
            </a:r>
          </a:p>
        </p:txBody>
      </p:sp>
      <p:pic>
        <p:nvPicPr>
          <p:cNvPr id="5" name="Рисунок 4" descr="1.jpg"/>
          <p:cNvPicPr>
            <a:picLocks noChangeAspect="1"/>
          </p:cNvPicPr>
          <p:nvPr/>
        </p:nvPicPr>
        <p:blipFill>
          <a:blip r:embed="rId3"/>
          <a:srcRect b="3874"/>
          <a:stretch>
            <a:fillRect/>
          </a:stretch>
        </p:blipFill>
        <p:spPr>
          <a:xfrm>
            <a:off x="250825" y="1989138"/>
            <a:ext cx="4968875" cy="4679950"/>
          </a:xfrm>
          <a:prstGeom prst="rect">
            <a:avLst/>
          </a:prstGeom>
          <a:ln>
            <a:solidFill>
              <a:schemeClr val="accent3">
                <a:lumMod val="50000"/>
              </a:schemeClr>
            </a:solidFill>
          </a:ln>
        </p:spPr>
      </p:pic>
      <p:sp>
        <p:nvSpPr>
          <p:cNvPr id="6" name="TextBox 5"/>
          <p:cNvSpPr txBox="1"/>
          <p:nvPr/>
        </p:nvSpPr>
        <p:spPr>
          <a:xfrm>
            <a:off x="5219700" y="1773238"/>
            <a:ext cx="3924300" cy="3538537"/>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Цветет тополь ранней весной, еще до того, как распустятся на нем первые листочки. Уже в конце мая на тополях созревают плоды – коробочки с большим количеством мелких семян. Семена эти покрыты длинными шелковистыми волосками – в народе их называют тополиным пухом. Коробочки лопаются, и на город обрушивается «белая метель». Тополиный пух, словно снег, покрывает землю и деревья. Древесина у тополя мягкая и легкая. Из нее делают фанеру, бумагу. Тополиные почки используют в косметологии.</a:t>
            </a:r>
          </a:p>
        </p:txBody>
      </p:sp>
      <p:pic>
        <p:nvPicPr>
          <p:cNvPr id="7" name="Рисунок 6" descr="3b65503787f014420e4d334a88e5e7bd1cb55a72_800.jpg"/>
          <p:cNvPicPr>
            <a:picLocks noChangeAspect="1"/>
          </p:cNvPicPr>
          <p:nvPr/>
        </p:nvPicPr>
        <p:blipFill>
          <a:blip r:embed="rId4"/>
          <a:stretch>
            <a:fillRect/>
          </a:stretch>
        </p:blipFill>
        <p:spPr>
          <a:xfrm>
            <a:off x="6227763" y="5300663"/>
            <a:ext cx="2089150" cy="145415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827088" y="692150"/>
            <a:ext cx="7632700" cy="5170488"/>
          </a:xfrm>
          <a:prstGeom prst="rect">
            <a:avLst/>
          </a:prstGeom>
          <a:noFill/>
        </p:spPr>
        <p:txBody>
          <a:bodyPr>
            <a:spAutoFit/>
          </a:bodyPr>
          <a:lstStyle/>
          <a:p>
            <a:pPr fontAlgn="auto">
              <a:spcBef>
                <a:spcPts val="0"/>
              </a:spcBef>
              <a:spcAft>
                <a:spcPts val="0"/>
              </a:spcAft>
              <a:defRPr/>
            </a:pPr>
            <a:r>
              <a:rPr lang="ru-RU" dirty="0">
                <a:latin typeface="+mn-lt"/>
                <a:cs typeface="+mn-cs"/>
              </a:rPr>
              <a:t/>
            </a:r>
            <a:br>
              <a:rPr lang="ru-RU" dirty="0">
                <a:latin typeface="+mn-lt"/>
                <a:cs typeface="+mn-cs"/>
              </a:rPr>
            </a:br>
            <a:r>
              <a:rPr lang="ru-RU" sz="2400" b="1" i="1" u="sng" dirty="0">
                <a:solidFill>
                  <a:schemeClr val="accent3">
                    <a:lumMod val="50000"/>
                  </a:schemeClr>
                </a:solidFill>
                <a:latin typeface="Times New Roman" pitchFamily="18" charset="0"/>
                <a:cs typeface="Times New Roman" pitchFamily="18" charset="0"/>
              </a:rPr>
              <a:t>Цель:</a:t>
            </a:r>
            <a:r>
              <a:rPr lang="ru-RU" sz="2400" b="1" i="1" dirty="0">
                <a:solidFill>
                  <a:schemeClr val="accent3">
                    <a:lumMod val="50000"/>
                  </a:schemeClr>
                </a:solidFill>
                <a:latin typeface="Times New Roman" pitchFamily="18" charset="0"/>
                <a:cs typeface="Times New Roman" pitchFamily="18" charset="0"/>
              </a:rPr>
              <a:t> закрепление и обобщение представлений детей о деревьях.</a:t>
            </a:r>
            <a:br>
              <a:rPr lang="ru-RU" sz="2400" b="1" i="1" dirty="0">
                <a:solidFill>
                  <a:schemeClr val="accent3">
                    <a:lumMod val="50000"/>
                  </a:schemeClr>
                </a:solidFill>
                <a:latin typeface="Times New Roman" pitchFamily="18" charset="0"/>
                <a:cs typeface="Times New Roman" pitchFamily="18" charset="0"/>
              </a:rPr>
            </a:br>
            <a:r>
              <a:rPr lang="ru-RU" sz="2400" b="1" i="1" u="sng" dirty="0">
                <a:solidFill>
                  <a:schemeClr val="accent3">
                    <a:lumMod val="50000"/>
                  </a:schemeClr>
                </a:solidFill>
                <a:latin typeface="Times New Roman" pitchFamily="18" charset="0"/>
                <a:cs typeface="Times New Roman" pitchFamily="18" charset="0"/>
              </a:rPr>
              <a:t>Задачи:</a:t>
            </a:r>
            <a:r>
              <a:rPr lang="ru-RU" sz="2400" b="1" i="1" dirty="0">
                <a:solidFill>
                  <a:schemeClr val="accent3">
                    <a:lumMod val="50000"/>
                  </a:schemeClr>
                </a:solidFill>
                <a:latin typeface="Times New Roman" pitchFamily="18" charset="0"/>
                <a:cs typeface="Times New Roman" pitchFamily="18" charset="0"/>
              </a:rPr>
              <a:t/>
            </a:r>
            <a:br>
              <a:rPr lang="ru-RU" sz="2400" b="1" i="1" dirty="0">
                <a:solidFill>
                  <a:schemeClr val="accent3">
                    <a:lumMod val="50000"/>
                  </a:schemeClr>
                </a:solidFill>
                <a:latin typeface="Times New Roman" pitchFamily="18" charset="0"/>
                <a:cs typeface="Times New Roman" pitchFamily="18" charset="0"/>
              </a:rPr>
            </a:br>
            <a:r>
              <a:rPr lang="ru-RU" sz="2400" b="1" i="1" dirty="0">
                <a:solidFill>
                  <a:schemeClr val="accent3">
                    <a:lumMod val="50000"/>
                  </a:schemeClr>
                </a:solidFill>
                <a:latin typeface="Times New Roman" pitchFamily="18" charset="0"/>
                <a:cs typeface="Times New Roman" pitchFamily="18" charset="0"/>
              </a:rPr>
              <a:t>- способствовать закреплению знаний детей о деревьях, их строении;</a:t>
            </a:r>
            <a:br>
              <a:rPr lang="ru-RU" sz="2400" b="1" i="1" dirty="0">
                <a:solidFill>
                  <a:schemeClr val="accent3">
                    <a:lumMod val="50000"/>
                  </a:schemeClr>
                </a:solidFill>
                <a:latin typeface="Times New Roman" pitchFamily="18" charset="0"/>
                <a:cs typeface="Times New Roman" pitchFamily="18" charset="0"/>
              </a:rPr>
            </a:br>
            <a:r>
              <a:rPr lang="ru-RU" sz="2400" b="1" i="1" dirty="0">
                <a:solidFill>
                  <a:schemeClr val="accent3">
                    <a:lumMod val="50000"/>
                  </a:schemeClr>
                </a:solidFill>
                <a:latin typeface="Times New Roman" pitchFamily="18" charset="0"/>
                <a:cs typeface="Times New Roman" pitchFamily="18" charset="0"/>
              </a:rPr>
              <a:t>- способствовать развитию умения сравнивать, называть сходства и отличия;</a:t>
            </a:r>
          </a:p>
          <a:p>
            <a:pPr fontAlgn="auto">
              <a:spcBef>
                <a:spcPts val="0"/>
              </a:spcBef>
              <a:spcAft>
                <a:spcPts val="0"/>
              </a:spcAft>
              <a:defRPr/>
            </a:pPr>
            <a:r>
              <a:rPr lang="ru-RU" sz="2400" b="1" i="1" dirty="0">
                <a:solidFill>
                  <a:schemeClr val="accent3">
                    <a:lumMod val="50000"/>
                  </a:schemeClr>
                </a:solidFill>
                <a:latin typeface="Times New Roman" pitchFamily="18" charset="0"/>
                <a:cs typeface="Times New Roman" pitchFamily="18" charset="0"/>
              </a:rPr>
              <a:t>- формировать представления о «хвойном» и «лиственном» деревьях;</a:t>
            </a:r>
            <a:br>
              <a:rPr lang="ru-RU" sz="2400" b="1" i="1" dirty="0">
                <a:solidFill>
                  <a:schemeClr val="accent3">
                    <a:lumMod val="50000"/>
                  </a:schemeClr>
                </a:solidFill>
                <a:latin typeface="Times New Roman" pitchFamily="18" charset="0"/>
                <a:cs typeface="Times New Roman" pitchFamily="18" charset="0"/>
              </a:rPr>
            </a:br>
            <a:r>
              <a:rPr lang="ru-RU" sz="2400" b="1" i="1" dirty="0">
                <a:solidFill>
                  <a:schemeClr val="accent3">
                    <a:lumMod val="50000"/>
                  </a:schemeClr>
                </a:solidFill>
                <a:latin typeface="Times New Roman" pitchFamily="18" charset="0"/>
                <a:cs typeface="Times New Roman" pitchFamily="18" charset="0"/>
              </a:rPr>
              <a:t>- развивать умение замечать и называть изменения, происходящие в природе с приходом другого времени года: осени;</a:t>
            </a:r>
            <a:br>
              <a:rPr lang="ru-RU" sz="2400" b="1" i="1" dirty="0">
                <a:solidFill>
                  <a:schemeClr val="accent3">
                    <a:lumMod val="50000"/>
                  </a:schemeClr>
                </a:solidFill>
                <a:latin typeface="Times New Roman" pitchFamily="18" charset="0"/>
                <a:cs typeface="Times New Roman" pitchFamily="18" charset="0"/>
              </a:rPr>
            </a:br>
            <a:r>
              <a:rPr lang="ru-RU" sz="2400" b="1" i="1" dirty="0">
                <a:solidFill>
                  <a:schemeClr val="accent3">
                    <a:lumMod val="50000"/>
                  </a:schemeClr>
                </a:solidFill>
                <a:latin typeface="Times New Roman" pitchFamily="18" charset="0"/>
                <a:cs typeface="Times New Roman" pitchFamily="18" charset="0"/>
              </a:rPr>
              <a:t>- воспитывать интерес к миру природы.</a:t>
            </a:r>
            <a:endParaRPr lang="ru-RU" b="1" i="1" dirty="0">
              <a:solidFill>
                <a:schemeClr val="accent3">
                  <a:lumMod val="50000"/>
                </a:schemeClr>
              </a:solidFill>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3" name="Рисунок 2" descr="hello_html_408fbbca.jpg"/>
          <p:cNvPicPr>
            <a:picLocks noChangeAspect="1"/>
          </p:cNvPicPr>
          <p:nvPr/>
        </p:nvPicPr>
        <p:blipFill>
          <a:blip r:embed="rId3"/>
          <a:stretch>
            <a:fillRect/>
          </a:stretch>
        </p:blipFill>
        <p:spPr>
          <a:xfrm>
            <a:off x="179388" y="2492375"/>
            <a:ext cx="6253162" cy="4089400"/>
          </a:xfrm>
          <a:prstGeom prst="rect">
            <a:avLst/>
          </a:prstGeom>
          <a:ln>
            <a:solidFill>
              <a:schemeClr val="accent3">
                <a:lumMod val="50000"/>
              </a:schemeClr>
            </a:solidFill>
          </a:ln>
        </p:spPr>
      </p:pic>
      <p:sp>
        <p:nvSpPr>
          <p:cNvPr id="4" name="TextBox 3"/>
          <p:cNvSpPr txBox="1"/>
          <p:nvPr/>
        </p:nvSpPr>
        <p:spPr>
          <a:xfrm>
            <a:off x="0" y="0"/>
            <a:ext cx="9144000" cy="2432050"/>
          </a:xfrm>
          <a:prstGeom prst="rect">
            <a:avLst/>
          </a:prstGeom>
          <a:noFill/>
        </p:spPr>
        <p:txBody>
          <a:bodyPr>
            <a:spAutoFit/>
          </a:bodyPr>
          <a:lstStyle/>
          <a:p>
            <a:pPr algn="ctr" fontAlgn="auto">
              <a:spcBef>
                <a:spcPts val="0"/>
              </a:spcBef>
              <a:spcAft>
                <a:spcPts val="0"/>
              </a:spcAft>
              <a:defRPr/>
            </a:pPr>
            <a:r>
              <a:rPr lang="ru-RU" sz="2400" b="1" i="1" u="sng" dirty="0">
                <a:solidFill>
                  <a:schemeClr val="accent3">
                    <a:lumMod val="50000"/>
                  </a:schemeClr>
                </a:solidFill>
                <a:latin typeface="Times New Roman" pitchFamily="18" charset="0"/>
                <a:cs typeface="Times New Roman" pitchFamily="18" charset="0"/>
              </a:rPr>
              <a:t>Липа</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Липа – стройное дерево с густой кроной. В жаркий летний день в ее тени всегда прохладно, поэтому липу сажали в парках. В отличие от многих деревьев липа цветет довольно поздно – в конце июня – начале июля. Цветочки у нее желтовато-белые, собраны в небольшие гроздья. Выглядят они малопривлекательно, зато выделяют большое количество нектара. Липа – лучший медонос. Пчелы целыми днями летают вокруг нее, собирая сладкий нектар.</a:t>
            </a:r>
            <a:br>
              <a:rPr lang="ru-RU" sz="1600" b="1" i="1" dirty="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В липовом меде много полезных веществ. Обладают целебными свойствами и цветки липы. Липовый чай пьют при простудах. Зимой липа привлекает соек, дятлов, белок – липовые плоды остаются зимовать на дереве. Вот и спешат лесные обитатели полакомиться.</a:t>
            </a:r>
          </a:p>
        </p:txBody>
      </p:sp>
      <p:sp>
        <p:nvSpPr>
          <p:cNvPr id="6" name="TextBox 5"/>
          <p:cNvSpPr txBox="1"/>
          <p:nvPr/>
        </p:nvSpPr>
        <p:spPr>
          <a:xfrm>
            <a:off x="6440488" y="2420938"/>
            <a:ext cx="2703512" cy="4278312"/>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Липа – хорошая соседка для других деревьев. Под липой никогда не бывает старых опавших листьев, они быстро перегнивают и возвращают в почву питательные вещества, в том числе необходимый растениям кальций.</a:t>
            </a:r>
            <a:br>
              <a:rPr lang="ru-RU" sz="1600" b="1" i="1" dirty="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Древесина у липы – однотонная белая, без оттенков, и мягкая. Издавна из нее вырезали наличники для окон, делали резную кухонную посуду, игрушки, музыкальные инструменты.</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124075"/>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Ольха</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Ольха – дерево невысокое, с тонким, часто кривым стволом. Кора у него серо-зеленоватая, всегда гладкая, даже у старых деревьев. Цветет ольха ранней весной, еще до появления листьев на ветках распускаются длинные сережки. Расцветает она пышным цветом. На цветущую ольху собираются много пчел. Листья у ольхи сверху матово-зеленые, снизу серо-зеленые. Даже осенью они не изменяют цвет, так и падают на землю зелеными. Опавшие листья ольхи перегнивают достаточно быстро и обогащают почву азотом. Там, где растет ольха, значительно улучшается почва. Это дерево очень полезно для леса.</a:t>
            </a:r>
          </a:p>
        </p:txBody>
      </p:sp>
      <p:pic>
        <p:nvPicPr>
          <p:cNvPr id="4" name="Рисунок 3" descr="img_5.jpg"/>
          <p:cNvPicPr>
            <a:picLocks noChangeAspect="1"/>
          </p:cNvPicPr>
          <p:nvPr/>
        </p:nvPicPr>
        <p:blipFill>
          <a:blip r:embed="rId3"/>
          <a:srcRect l="3399" t="1733" r="2563" b="4540"/>
          <a:stretch>
            <a:fillRect/>
          </a:stretch>
        </p:blipFill>
        <p:spPr>
          <a:xfrm>
            <a:off x="179388" y="2781300"/>
            <a:ext cx="5976937" cy="3894138"/>
          </a:xfrm>
          <a:prstGeom prst="rect">
            <a:avLst/>
          </a:prstGeom>
          <a:ln>
            <a:solidFill>
              <a:schemeClr val="accent3">
                <a:lumMod val="50000"/>
              </a:schemeClr>
            </a:solidFill>
          </a:ln>
        </p:spPr>
      </p:pic>
      <p:sp>
        <p:nvSpPr>
          <p:cNvPr id="5" name="TextBox 4"/>
          <p:cNvSpPr txBox="1"/>
          <p:nvPr/>
        </p:nvSpPr>
        <p:spPr>
          <a:xfrm>
            <a:off x="0" y="1989138"/>
            <a:ext cx="8928100" cy="830262"/>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Древесина у ольхи имеет оранжевый оттенок. Ольховая древесина, вымоченная в воде, прочная, не поддается гниению. И сейчас ее используют для строительства подводных сооружений, мебели.</a:t>
            </a:r>
          </a:p>
        </p:txBody>
      </p:sp>
      <p:pic>
        <p:nvPicPr>
          <p:cNvPr id="6" name="Рисунок 5" descr="nabor-mebeli-iz-olhi.jpg"/>
          <p:cNvPicPr>
            <a:picLocks noChangeAspect="1"/>
          </p:cNvPicPr>
          <p:nvPr/>
        </p:nvPicPr>
        <p:blipFill>
          <a:blip r:embed="rId4"/>
          <a:stretch>
            <a:fillRect/>
          </a:stretch>
        </p:blipFill>
        <p:spPr>
          <a:xfrm>
            <a:off x="6516688" y="2852738"/>
            <a:ext cx="1992312" cy="1662112"/>
          </a:xfrm>
          <a:prstGeom prst="rect">
            <a:avLst/>
          </a:prstGeom>
          <a:ln>
            <a:solidFill>
              <a:schemeClr val="accent3">
                <a:lumMod val="50000"/>
              </a:schemeClr>
            </a:solidFill>
          </a:ln>
        </p:spPr>
      </p:pic>
      <p:pic>
        <p:nvPicPr>
          <p:cNvPr id="7" name="Рисунок 6" descr="Kolodtsyi-vo-Vladimire.png"/>
          <p:cNvPicPr>
            <a:picLocks noChangeAspect="1"/>
          </p:cNvPicPr>
          <p:nvPr/>
        </p:nvPicPr>
        <p:blipFill>
          <a:blip r:embed="rId5"/>
          <a:stretch>
            <a:fillRect/>
          </a:stretch>
        </p:blipFill>
        <p:spPr>
          <a:xfrm>
            <a:off x="6732588" y="4714875"/>
            <a:ext cx="1511300" cy="1795463"/>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124075"/>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Осина</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Даже в безветренную погоду в осиновом лесу можно услышать слабый шум шелестящих листьев, словно они постоянно о чем-то перешептываются. Если же подует ветерок, осиновые листочки начинают раскачиваться и шелестеть. Вам, наверное, приходилось слышать выражение: «дрожит как осиновый лист». Так говорят о человеке трусливом или охваченном страхом. Цветет осина ранней весной. Еще не успели распуститься листья, а осина покрывается длинными мохнатыми сережками. Осенью листья осины одними из первых приобретают нарядную окраску разных оттенков: от нежно-желтых до ярко-багряных. </a:t>
            </a:r>
          </a:p>
        </p:txBody>
      </p:sp>
      <p:pic>
        <p:nvPicPr>
          <p:cNvPr id="4" name="Рисунок 3" descr="derevo_kartinka_dlya_detey_15_27124400.jpg"/>
          <p:cNvPicPr>
            <a:picLocks noChangeAspect="1"/>
          </p:cNvPicPr>
          <p:nvPr/>
        </p:nvPicPr>
        <p:blipFill>
          <a:blip r:embed="rId3"/>
          <a:srcRect l="10135" r="1687"/>
          <a:stretch>
            <a:fillRect/>
          </a:stretch>
        </p:blipFill>
        <p:spPr>
          <a:xfrm>
            <a:off x="250825" y="2060575"/>
            <a:ext cx="6265863" cy="4629150"/>
          </a:xfrm>
          <a:prstGeom prst="rect">
            <a:avLst/>
          </a:prstGeom>
          <a:ln>
            <a:solidFill>
              <a:schemeClr val="accent3">
                <a:lumMod val="50000"/>
              </a:schemeClr>
            </a:solidFill>
          </a:ln>
        </p:spPr>
      </p:pic>
      <p:sp>
        <p:nvSpPr>
          <p:cNvPr id="5" name="TextBox 4"/>
          <p:cNvSpPr txBox="1"/>
          <p:nvPr/>
        </p:nvSpPr>
        <p:spPr>
          <a:xfrm>
            <a:off x="6516688" y="2708275"/>
            <a:ext cx="2627312" cy="1816100"/>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Плоды у осины созревают осенью. Семена у нее легкие, мелкие. Благодаря пушистому хохолку разлетаются на большие расстояния</a:t>
            </a:r>
            <a:br>
              <a:rPr lang="ru-RU" sz="1600" b="1" i="1" dirty="0">
                <a:solidFill>
                  <a:schemeClr val="accent3">
                    <a:lumMod val="50000"/>
                  </a:schemeClr>
                </a:solidFill>
                <a:latin typeface="Times New Roman" pitchFamily="18" charset="0"/>
                <a:cs typeface="Times New Roman" pitchFamily="18" charset="0"/>
              </a:rPr>
            </a:br>
            <a:endParaRPr lang="ru-RU" sz="1600" b="1" i="1" dirty="0">
              <a:solidFill>
                <a:schemeClr val="accent3">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3" name="Рисунок 2" descr="kadkaizosiny.jpg"/>
          <p:cNvPicPr>
            <a:picLocks noChangeAspect="1"/>
          </p:cNvPicPr>
          <p:nvPr/>
        </p:nvPicPr>
        <p:blipFill>
          <a:blip r:embed="rId3"/>
          <a:stretch>
            <a:fillRect/>
          </a:stretch>
        </p:blipFill>
        <p:spPr>
          <a:xfrm>
            <a:off x="5076825" y="1844675"/>
            <a:ext cx="3429000" cy="4572000"/>
          </a:xfrm>
          <a:prstGeom prst="rect">
            <a:avLst/>
          </a:prstGeom>
          <a:ln>
            <a:solidFill>
              <a:schemeClr val="accent3">
                <a:lumMod val="50000"/>
              </a:schemeClr>
            </a:solidFill>
          </a:ln>
        </p:spPr>
      </p:pic>
      <p:pic>
        <p:nvPicPr>
          <p:cNvPr id="4" name="Рисунок 3" descr="matches-623705_960_720.jpg"/>
          <p:cNvPicPr>
            <a:picLocks noChangeAspect="1"/>
          </p:cNvPicPr>
          <p:nvPr/>
        </p:nvPicPr>
        <p:blipFill>
          <a:blip r:embed="rId4"/>
          <a:stretch>
            <a:fillRect/>
          </a:stretch>
        </p:blipFill>
        <p:spPr>
          <a:xfrm>
            <a:off x="684213" y="260350"/>
            <a:ext cx="3571875" cy="2597150"/>
          </a:xfrm>
          <a:prstGeom prst="rect">
            <a:avLst/>
          </a:prstGeom>
          <a:ln>
            <a:solidFill>
              <a:schemeClr val="accent3">
                <a:lumMod val="50000"/>
              </a:schemeClr>
            </a:solidFill>
          </a:ln>
        </p:spPr>
      </p:pic>
      <p:pic>
        <p:nvPicPr>
          <p:cNvPr id="5" name="Рисунок 4" descr="11.jpeg"/>
          <p:cNvPicPr>
            <a:picLocks noChangeAspect="1"/>
          </p:cNvPicPr>
          <p:nvPr/>
        </p:nvPicPr>
        <p:blipFill>
          <a:blip r:embed="rId5"/>
          <a:stretch>
            <a:fillRect/>
          </a:stretch>
        </p:blipFill>
        <p:spPr>
          <a:xfrm>
            <a:off x="395288" y="3284538"/>
            <a:ext cx="4098925" cy="3073400"/>
          </a:xfrm>
          <a:prstGeom prst="rect">
            <a:avLst/>
          </a:prstGeom>
          <a:ln>
            <a:solidFill>
              <a:schemeClr val="accent3">
                <a:lumMod val="50000"/>
              </a:schemeClr>
            </a:solidFill>
          </a:ln>
        </p:spPr>
      </p:pic>
      <p:sp>
        <p:nvSpPr>
          <p:cNvPr id="6" name="TextBox 5"/>
          <p:cNvSpPr txBox="1"/>
          <p:nvPr/>
        </p:nvSpPr>
        <p:spPr>
          <a:xfrm>
            <a:off x="4787900" y="549275"/>
            <a:ext cx="3916363" cy="522288"/>
          </a:xfrm>
          <a:prstGeom prst="rect">
            <a:avLst/>
          </a:prstGeom>
          <a:noFill/>
        </p:spPr>
        <p:txBody>
          <a:bodyPr wrap="none">
            <a:spAutoFit/>
          </a:bodyPr>
          <a:lstStyle/>
          <a:p>
            <a:pPr fontAlgn="auto">
              <a:spcBef>
                <a:spcPts val="0"/>
              </a:spcBef>
              <a:spcAft>
                <a:spcPts val="0"/>
              </a:spcAft>
              <a:defRPr/>
            </a:pPr>
            <a:r>
              <a:rPr lang="ru-RU" sz="2800" b="1" i="1" u="sng" dirty="0">
                <a:solidFill>
                  <a:schemeClr val="accent3">
                    <a:lumMod val="50000"/>
                  </a:schemeClr>
                </a:solidFill>
                <a:latin typeface="Times New Roman" pitchFamily="18" charset="0"/>
                <a:cs typeface="Times New Roman" pitchFamily="18" charset="0"/>
              </a:rPr>
              <a:t>Что делают из осины?</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3200400"/>
          </a:xfrm>
          <a:prstGeom prst="rect">
            <a:avLst/>
          </a:prstGeom>
          <a:noFill/>
        </p:spPr>
        <p:txBody>
          <a:bodyPr>
            <a:spAutoFit/>
          </a:bodyPr>
          <a:lstStyle/>
          <a:p>
            <a:pPr algn="ctr" fontAlgn="auto">
              <a:spcBef>
                <a:spcPts val="0"/>
              </a:spcBef>
              <a:spcAft>
                <a:spcPts val="0"/>
              </a:spcAft>
              <a:defRPr/>
            </a:pPr>
            <a:r>
              <a:rPr lang="ru-RU" sz="2400" b="1" i="1" u="sng" dirty="0">
                <a:solidFill>
                  <a:schemeClr val="accent3">
                    <a:lumMod val="50000"/>
                  </a:schemeClr>
                </a:solidFill>
                <a:latin typeface="Times New Roman" pitchFamily="18" charset="0"/>
                <a:cs typeface="Times New Roman" pitchFamily="18" charset="0"/>
              </a:rPr>
              <a:t>Ива</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У ивы длинные корни, поэтому ее высаживают для закрепления сыпучих песков, укрепления берегов каналов, откосов, плотин, для создания лесополос. Очень красиво выглядят плакучие ивы, которые высаживают в парках и по берегам водоемов. Если вы увидите дерево ивы, то знайте – где-то совсем рядом есть вода – пруд или речка. В старину люди искали воду с помощью ивового прутика. В каком месте дрогнет прутик, наклонится вниз – значит, глубоко в земле есть водоносный слой, здесь и надо колодец копать. Весной ива зацветает, и ее ветки покрываются сережками. Созревшие плоды раскрываются, выпуская на волю легкие, как пух, семена. Ветер разносит их далеко от родительского дерева. Семена ивы обладают удивительной способностью. Упав на землю, они начинают прорастать уже через час! Через сутки семечко обзаводится хвостиком – корешком, а вверх поднимается стебелек.</a:t>
            </a:r>
            <a:r>
              <a:rPr lang="ru-RU" dirty="0">
                <a:latin typeface="+mn-lt"/>
                <a:cs typeface="+mn-cs"/>
              </a:rPr>
              <a:t/>
            </a:r>
            <a:br>
              <a:rPr lang="ru-RU" dirty="0">
                <a:latin typeface="+mn-lt"/>
                <a:cs typeface="+mn-cs"/>
              </a:rPr>
            </a:br>
            <a:endParaRPr lang="ru-RU" dirty="0">
              <a:latin typeface="+mn-lt"/>
              <a:cs typeface="+mn-cs"/>
            </a:endParaRPr>
          </a:p>
        </p:txBody>
      </p:sp>
      <p:pic>
        <p:nvPicPr>
          <p:cNvPr id="4" name="Рисунок 3" descr="img_5702b700a3a3b.jpg"/>
          <p:cNvPicPr>
            <a:picLocks noChangeAspect="1"/>
          </p:cNvPicPr>
          <p:nvPr/>
        </p:nvPicPr>
        <p:blipFill>
          <a:blip r:embed="rId3"/>
          <a:srcRect t="3368" b="8561"/>
          <a:stretch>
            <a:fillRect/>
          </a:stretch>
        </p:blipFill>
        <p:spPr>
          <a:xfrm>
            <a:off x="179388" y="3141663"/>
            <a:ext cx="4321175" cy="3527425"/>
          </a:xfrm>
          <a:prstGeom prst="rect">
            <a:avLst/>
          </a:prstGeom>
          <a:ln>
            <a:solidFill>
              <a:schemeClr val="accent3">
                <a:lumMod val="50000"/>
              </a:schemeClr>
            </a:solidFill>
          </a:ln>
        </p:spPr>
      </p:pic>
      <p:pic>
        <p:nvPicPr>
          <p:cNvPr id="5" name="Рисунок 4" descr="05labgi0l1268185209.jpg"/>
          <p:cNvPicPr>
            <a:picLocks noChangeAspect="1"/>
          </p:cNvPicPr>
          <p:nvPr/>
        </p:nvPicPr>
        <p:blipFill>
          <a:blip r:embed="rId4"/>
          <a:srcRect l="4641" r="50000"/>
          <a:stretch>
            <a:fillRect/>
          </a:stretch>
        </p:blipFill>
        <p:spPr>
          <a:xfrm>
            <a:off x="4284663" y="3357563"/>
            <a:ext cx="2052637" cy="3179762"/>
          </a:xfrm>
          <a:prstGeom prst="rect">
            <a:avLst/>
          </a:prstGeom>
          <a:ln>
            <a:solidFill>
              <a:schemeClr val="accent3">
                <a:lumMod val="50000"/>
              </a:schemeClr>
            </a:solidFill>
          </a:ln>
        </p:spPr>
      </p:pic>
      <p:sp>
        <p:nvSpPr>
          <p:cNvPr id="6" name="TextBox 5"/>
          <p:cNvSpPr txBox="1"/>
          <p:nvPr/>
        </p:nvSpPr>
        <p:spPr>
          <a:xfrm>
            <a:off x="6372225" y="2781300"/>
            <a:ext cx="2771775" cy="2800350"/>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Молодыми побегами ивы питаются многие животные. В тундре в зарослях ивняка кормятся олени, в лесной зоне – лоси. Ивовые прутья идут на плетение корзин и изготовление плетеной мебели. Из древесины ивы белой изготавливают различные поделки.</a:t>
            </a:r>
          </a:p>
        </p:txBody>
      </p:sp>
      <p:pic>
        <p:nvPicPr>
          <p:cNvPr id="7" name="Рисунок 6" descr="full_korzina-iz-ivy-odinochnaya-kruglaya-d13-9-5-h7-15-5-3726-22565i11.JPG"/>
          <p:cNvPicPr>
            <a:picLocks noChangeAspect="1"/>
          </p:cNvPicPr>
          <p:nvPr/>
        </p:nvPicPr>
        <p:blipFill>
          <a:blip r:embed="rId5"/>
          <a:stretch>
            <a:fillRect/>
          </a:stretch>
        </p:blipFill>
        <p:spPr>
          <a:xfrm>
            <a:off x="6948488" y="5516563"/>
            <a:ext cx="1687512" cy="1125537"/>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79388" y="0"/>
            <a:ext cx="8964612" cy="3108325"/>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Каштан</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Конский каштан – величественное дерево с раскидистой, плотной, равномерной кроной. Ствол у взрослых деревьев очень мощный, обычно прямой. Конский каштан заслуженно пользуется славой одного из красивейших парковых деревьев. Его часто высаживают в парках и садах, близ домов и дач. Ранней весной на каштане возникают крупные клейкие зеленовато-розовые почки. Спустя несколько дней из них появляются оригинальные большие листья, разделенные на 5–7 листочков. В начале мая каштан цветет. Цветочки у него очень красивые – пирамидальные метелки высотой до 30 сантиметров, состоящие из крупных белых цветков с желтоватыми или красноватыми капельками сока. Цветы, напоминающие свечи на новогодней елке, придают дереву неповторимый облик. Привлекательно выглядят и плоды каштана: зеленые, с многочисленными шипами, шаровидные коробочки, в каждой их которых содержится 1–3 блестящих, темно-коричневых семени.</a:t>
            </a:r>
          </a:p>
        </p:txBody>
      </p:sp>
      <p:pic>
        <p:nvPicPr>
          <p:cNvPr id="4" name="Рисунок 3" descr="img_2.jpg"/>
          <p:cNvPicPr>
            <a:picLocks noChangeAspect="1"/>
          </p:cNvPicPr>
          <p:nvPr/>
        </p:nvPicPr>
        <p:blipFill>
          <a:blip r:embed="rId3"/>
          <a:stretch>
            <a:fillRect/>
          </a:stretch>
        </p:blipFill>
        <p:spPr>
          <a:xfrm>
            <a:off x="179388" y="3071813"/>
            <a:ext cx="5472112" cy="3605212"/>
          </a:xfrm>
          <a:prstGeom prst="rect">
            <a:avLst/>
          </a:prstGeom>
          <a:ln>
            <a:solidFill>
              <a:schemeClr val="accent3">
                <a:lumMod val="50000"/>
              </a:schemeClr>
            </a:solidFill>
          </a:ln>
        </p:spPr>
      </p:pic>
      <p:sp>
        <p:nvSpPr>
          <p:cNvPr id="5" name="TextBox 4"/>
          <p:cNvSpPr txBox="1"/>
          <p:nvPr/>
        </p:nvSpPr>
        <p:spPr>
          <a:xfrm>
            <a:off x="5867400" y="3141663"/>
            <a:ext cx="2952750" cy="3292475"/>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Древесину конского каштана используют в мебельном производстве для изготовления высококачественных бочек. Экстракт, приготовленный из коры, используют для дубления кожи, окраски хлопчатобумажных, шерстяных и шелковых тканей в темно-коричневый и оливковый цвет. Из молодых ветвей плетут корзины.</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79388" y="0"/>
            <a:ext cx="8785225" cy="2124075"/>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Рябина</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Рябина – дерево с красивыми перистыми листьями, которые по своей форме отличны от листьев других деревьев. Зацветает дерево в начале лета - на нем появляются душистые цветы, которые очень привлекают пчел и ос. Постепенно  в течение лета на дереве появляются плоды – ягоды. Их также как и дерево называют – рябина. К осени листья приобретают яркие краски – становятся багряными, оранжевыми. Ягодки тоже меняют цвет, назревают, становятся красными. И только лишь к зиме поспевают ягоды рябины, гроздья становятся тяжелыми, увесистыми. </a:t>
            </a:r>
          </a:p>
        </p:txBody>
      </p:sp>
      <p:sp>
        <p:nvSpPr>
          <p:cNvPr id="4" name="TextBox 3"/>
          <p:cNvSpPr txBox="1"/>
          <p:nvPr/>
        </p:nvSpPr>
        <p:spPr>
          <a:xfrm>
            <a:off x="5724525" y="2205038"/>
            <a:ext cx="3419475" cy="4652962"/>
          </a:xfrm>
          <a:prstGeom prst="rect">
            <a:avLst/>
          </a:prstGeom>
          <a:noFill/>
        </p:spPr>
        <p:txBody>
          <a:bodyPr>
            <a:spAutoFit/>
          </a:bodyPr>
          <a:lstStyle/>
          <a:p>
            <a:pPr algn="ctr">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Ягоды рябины  очень богаты витаминами.</a:t>
            </a:r>
          </a:p>
          <a:p>
            <a:pPr algn="ctr">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В кулинарии их используют для приготовления джемов, варенья, соусов, киселя.</a:t>
            </a:r>
          </a:p>
          <a:p>
            <a:pPr algn="ctr">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В свежем виде ягоды имеют кисло-горький вкус и вряд кому-то понравятся. Горечь из ягод несколько пропадает после заморозков, тогда-то и рекомендуют собирать ягоды рябины для приготовления из них чего-либо. </a:t>
            </a:r>
          </a:p>
          <a:p>
            <a:pPr algn="ctr">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Огромную пользу приносят плоды рябины птицам, по сути, являясь самым  доступным кормом в зимнее время.</a:t>
            </a:r>
          </a:p>
          <a:p>
            <a:pPr fontAlgn="auto">
              <a:spcBef>
                <a:spcPts val="0"/>
              </a:spcBef>
              <a:spcAft>
                <a:spcPts val="0"/>
              </a:spcAft>
              <a:defRPr/>
            </a:pPr>
            <a:endParaRPr lang="ru-RU" dirty="0">
              <a:latin typeface="+mn-lt"/>
              <a:cs typeface="+mn-cs"/>
            </a:endParaRPr>
          </a:p>
        </p:txBody>
      </p:sp>
      <p:pic>
        <p:nvPicPr>
          <p:cNvPr id="5" name="Рисунок 4" descr="Kartinki_dlya_detey_s_ryabinoy_2_26112700.jpg"/>
          <p:cNvPicPr>
            <a:picLocks noChangeAspect="1"/>
          </p:cNvPicPr>
          <p:nvPr/>
        </p:nvPicPr>
        <p:blipFill>
          <a:blip r:embed="rId3"/>
          <a:srcRect r="8528"/>
          <a:stretch>
            <a:fillRect/>
          </a:stretch>
        </p:blipFill>
        <p:spPr>
          <a:xfrm>
            <a:off x="179388" y="2349500"/>
            <a:ext cx="5521325" cy="426085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981075"/>
            <a:ext cx="9144000" cy="2430463"/>
          </a:xfrm>
          <a:prstGeom prst="rect">
            <a:avLst/>
          </a:prstGeom>
          <a:noFill/>
        </p:spPr>
        <p:txBody>
          <a:bodyPr>
            <a:spAutoFit/>
          </a:bodyPr>
          <a:lstStyle/>
          <a:p>
            <a:pPr algn="ctr" fontAlgn="auto">
              <a:spcBef>
                <a:spcPts val="0"/>
              </a:spcBef>
              <a:spcAft>
                <a:spcPts val="0"/>
              </a:spcAft>
              <a:defRPr/>
            </a:pPr>
            <a:r>
              <a:rPr lang="ru-RU" sz="3600" b="1" i="1" u="sng" dirty="0">
                <a:solidFill>
                  <a:schemeClr val="accent3">
                    <a:lumMod val="50000"/>
                  </a:schemeClr>
                </a:solidFill>
                <a:latin typeface="Times New Roman" pitchFamily="18" charset="0"/>
                <a:cs typeface="Times New Roman" pitchFamily="18" charset="0"/>
              </a:rPr>
              <a:t>Хвойные деревья</a:t>
            </a:r>
          </a:p>
          <a:p>
            <a:pPr algn="ctr" fontAlgn="auto">
              <a:spcBef>
                <a:spcPts val="0"/>
              </a:spcBef>
              <a:spcAft>
                <a:spcPts val="0"/>
              </a:spcAft>
              <a:defRPr/>
            </a:pPr>
            <a:r>
              <a:rPr lang="ru-RU" sz="2400" b="1" i="1" dirty="0">
                <a:solidFill>
                  <a:schemeClr val="accent3">
                    <a:lumMod val="50000"/>
                  </a:schemeClr>
                </a:solidFill>
                <a:latin typeface="Times New Roman" pitchFamily="18" charset="0"/>
                <a:cs typeface="Times New Roman" pitchFamily="18" charset="0"/>
              </a:rPr>
              <a:t>Деревья называют вечнозелеными, </a:t>
            </a:r>
          </a:p>
          <a:p>
            <a:pPr algn="ctr" fontAlgn="auto">
              <a:spcBef>
                <a:spcPts val="0"/>
              </a:spcBef>
              <a:spcAft>
                <a:spcPts val="0"/>
              </a:spcAft>
              <a:defRPr/>
            </a:pPr>
            <a:r>
              <a:rPr lang="ru-RU" sz="2400" b="1" i="1" dirty="0">
                <a:solidFill>
                  <a:schemeClr val="accent3">
                    <a:lumMod val="50000"/>
                  </a:schemeClr>
                </a:solidFill>
                <a:latin typeface="Times New Roman" pitchFamily="18" charset="0"/>
                <a:cs typeface="Times New Roman" pitchFamily="18" charset="0"/>
              </a:rPr>
              <a:t>потому что они сохраняют листву всю зиму. </a:t>
            </a:r>
          </a:p>
          <a:p>
            <a:pPr algn="ctr" fontAlgn="auto">
              <a:spcBef>
                <a:spcPts val="0"/>
              </a:spcBef>
              <a:spcAft>
                <a:spcPts val="0"/>
              </a:spcAft>
              <a:defRPr/>
            </a:pPr>
            <a:r>
              <a:rPr lang="ru-RU" sz="2400" b="1" i="1" dirty="0">
                <a:solidFill>
                  <a:schemeClr val="accent3">
                    <a:lumMod val="50000"/>
                  </a:schemeClr>
                </a:solidFill>
                <a:latin typeface="Times New Roman" pitchFamily="18" charset="0"/>
                <a:cs typeface="Times New Roman" pitchFamily="18" charset="0"/>
              </a:rPr>
              <a:t>У большинства вечнозеленых деревьев листья жесткие (иголки). </a:t>
            </a:r>
          </a:p>
          <a:p>
            <a:pPr algn="ctr" fontAlgn="auto">
              <a:spcBef>
                <a:spcPts val="0"/>
              </a:spcBef>
              <a:spcAft>
                <a:spcPts val="0"/>
              </a:spcAft>
              <a:defRPr/>
            </a:pPr>
            <a:endParaRPr lang="ru-RU" sz="4400" b="1" i="1" u="sng" dirty="0">
              <a:solidFill>
                <a:schemeClr val="accent3">
                  <a:lumMod val="50000"/>
                </a:schemeClr>
              </a:solidFill>
              <a:latin typeface="Times New Roman" pitchFamily="18" charset="0"/>
              <a:cs typeface="Times New Roman" pitchFamily="18" charset="0"/>
            </a:endParaRPr>
          </a:p>
        </p:txBody>
      </p:sp>
      <p:pic>
        <p:nvPicPr>
          <p:cNvPr id="4" name="Рисунок 3" descr="2a415a5fe5c17b14fa091919eb1fa59b.jpg"/>
          <p:cNvPicPr>
            <a:picLocks noChangeAspect="1"/>
          </p:cNvPicPr>
          <p:nvPr/>
        </p:nvPicPr>
        <p:blipFill>
          <a:blip r:embed="rId3"/>
          <a:stretch>
            <a:fillRect/>
          </a:stretch>
        </p:blipFill>
        <p:spPr>
          <a:xfrm>
            <a:off x="2268538" y="2997200"/>
            <a:ext cx="5003800" cy="3132138"/>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862263"/>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Ель</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У ели густая крона. Она хорошо переносит недостаток света и не погибает, а просто перестает расти. Для хорошего роста ели требуется влажная питательная почва. Ели – стройные деревья с пушистыми ветками, покрытыми хвоей. Хвоинки колючие, четырёхгранные, острые. Шишки у ели узкие и длинные. В конце зимы они открываются и оттуда вылетают семена. Крылатые семена подхватывает ветер и уносит далеко от родного дерева. Из семян вырастают молодые нежные ёлочки. В открытом поле они могут замёрзнуть. А под защитой взрослых деревьев мороз им не страшен.</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Взрослая ель становится владычицей леса. В её тени не может прожить ни сосна, ни берёза. Растут в еловом лесу только мох да редкие травы с белыми цветами. В сумраке белый цветок быстро замечают насекомые. Кроме них, опылять цветки некому</a:t>
            </a:r>
          </a:p>
        </p:txBody>
      </p:sp>
      <p:pic>
        <p:nvPicPr>
          <p:cNvPr id="4" name="Рисунок 3" descr="img_10.jpg"/>
          <p:cNvPicPr>
            <a:picLocks noChangeAspect="1"/>
          </p:cNvPicPr>
          <p:nvPr/>
        </p:nvPicPr>
        <p:blipFill>
          <a:blip r:embed="rId3"/>
          <a:stretch>
            <a:fillRect/>
          </a:stretch>
        </p:blipFill>
        <p:spPr>
          <a:xfrm>
            <a:off x="250825" y="2852738"/>
            <a:ext cx="5876925" cy="3829050"/>
          </a:xfrm>
          <a:prstGeom prst="rect">
            <a:avLst/>
          </a:prstGeom>
          <a:ln>
            <a:solidFill>
              <a:schemeClr val="accent3">
                <a:lumMod val="50000"/>
              </a:schemeClr>
            </a:solidFill>
          </a:ln>
        </p:spPr>
      </p:pic>
      <p:sp>
        <p:nvSpPr>
          <p:cNvPr id="5" name="TextBox 4"/>
          <p:cNvSpPr txBox="1"/>
          <p:nvPr/>
        </p:nvSpPr>
        <p:spPr>
          <a:xfrm>
            <a:off x="6156325" y="2781300"/>
            <a:ext cx="2987675" cy="3816350"/>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Ель считают вечнозелёной. Но хвоя у неё не вечная. Иголочки каждые 7-9 лет опадают. По осени ель сбрасывает не меньше седьмой части хвои, постепенно меняя свой наряд. Древесина у ели мягкая, приятного белого или желтоватого цвета. Из нее получается красивая мебель. Также из еловой древесины делают бумагу, музыкальные инструменты.</a:t>
            </a:r>
          </a:p>
          <a:p>
            <a:pPr fontAlgn="auto">
              <a:spcBef>
                <a:spcPts val="0"/>
              </a:spcBef>
              <a:spcAft>
                <a:spcPts val="0"/>
              </a:spcAft>
              <a:defRPr/>
            </a:pPr>
            <a:endParaRPr lang="ru-RU" dirty="0">
              <a:latin typeface="+mn-lt"/>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432050"/>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Сосна</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Сосны – деревья стройные, высокие, с красивыми золотистыми стволами. Нижние сучья на соснах быстро отмирают, так как питательные вещества в нижней части деревьев расходуются быстрее, чем накапливаются в процессе фотосинтеза. Находиться в сосновом бору не только приятно, но и полезно. Воздух там всегда чистый. Сосны выделяют эфирные масла, которые убивают микробов.</a:t>
            </a:r>
            <a:br>
              <a:rPr lang="ru-RU" sz="1600" b="1" i="1" dirty="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Круглый год: и зимой, и летом сосна остается зеленой. Иголки на ней сменяются не все сразу, а постепенно: одни иголочки опадают, на их месте вырастают новые. Сосновые иглы длиннее еловых, прикрепляются к ветке по две хвоинки вместе.</a:t>
            </a:r>
          </a:p>
        </p:txBody>
      </p:sp>
      <p:pic>
        <p:nvPicPr>
          <p:cNvPr id="4" name="Рисунок 3" descr="img_7.jpg"/>
          <p:cNvPicPr>
            <a:picLocks noChangeAspect="1"/>
          </p:cNvPicPr>
          <p:nvPr/>
        </p:nvPicPr>
        <p:blipFill>
          <a:blip r:embed="rId3"/>
          <a:stretch>
            <a:fillRect/>
          </a:stretch>
        </p:blipFill>
        <p:spPr>
          <a:xfrm>
            <a:off x="179388" y="2492375"/>
            <a:ext cx="5915025" cy="3867150"/>
          </a:xfrm>
          <a:prstGeom prst="rect">
            <a:avLst/>
          </a:prstGeom>
          <a:ln>
            <a:solidFill>
              <a:schemeClr val="accent3">
                <a:lumMod val="50000"/>
              </a:schemeClr>
            </a:solidFill>
          </a:ln>
        </p:spPr>
      </p:pic>
      <p:sp>
        <p:nvSpPr>
          <p:cNvPr id="5" name="TextBox 4"/>
          <p:cNvSpPr txBox="1"/>
          <p:nvPr/>
        </p:nvSpPr>
        <p:spPr>
          <a:xfrm>
            <a:off x="6156325" y="2349500"/>
            <a:ext cx="2987675" cy="4554538"/>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Сосны – растения светолюбивые, любят простор и солнце. Посмотришь на сосновый бор и кажется, что сосны так и тянутся вверх, поближе к солнышку.</a:t>
            </a:r>
            <a:br>
              <a:rPr lang="ru-RU" sz="1600" b="1" i="1" dirty="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Сосны можно встретить на песчаных почвах, на болотах, на скалах, среди расщелин. Они не капризны и могут приспосабливаться к разным условиям. Корни у сосны мощные, большие. На песчаных почвах корни устремляются вниз, добывая живительную влагу. </a:t>
            </a:r>
            <a:r>
              <a:rPr lang="ru-RU" dirty="0">
                <a:latin typeface="+mn-lt"/>
                <a:cs typeface="+mn-cs"/>
              </a:rPr>
              <a:t/>
            </a:r>
            <a:br>
              <a:rPr lang="ru-RU" dirty="0">
                <a:latin typeface="+mn-lt"/>
                <a:cs typeface="+mn-cs"/>
              </a:rPr>
            </a:br>
            <a:endParaRPr lang="ru-RU" dirty="0">
              <a:latin typeface="+mn-l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Рисунок 2" descr="165693609-612x612.jpg"/>
          <p:cNvPicPr>
            <a:picLocks noChangeAspect="1"/>
          </p:cNvPicPr>
          <p:nvPr/>
        </p:nvPicPr>
        <p:blipFill>
          <a:blip r:embed="rId2"/>
          <a:srcRect r="15468" b="2751"/>
          <a:stretch>
            <a:fillRect/>
          </a:stretch>
        </p:blipFill>
        <p:spPr bwMode="auto">
          <a:xfrm>
            <a:off x="0" y="0"/>
            <a:ext cx="9144000" cy="6858000"/>
          </a:xfrm>
          <a:prstGeom prst="rect">
            <a:avLst/>
          </a:prstGeom>
          <a:noFill/>
          <a:ln w="9525">
            <a:noFill/>
            <a:miter lim="800000"/>
            <a:headEnd/>
            <a:tailEnd/>
          </a:ln>
        </p:spPr>
      </p:pic>
      <p:sp>
        <p:nvSpPr>
          <p:cNvPr id="15362" name="TextBox 1"/>
          <p:cNvSpPr txBox="1">
            <a:spLocks noChangeArrowheads="1"/>
          </p:cNvSpPr>
          <p:nvPr/>
        </p:nvSpPr>
        <p:spPr bwMode="auto">
          <a:xfrm>
            <a:off x="4211638" y="692150"/>
            <a:ext cx="2898775" cy="1878013"/>
          </a:xfrm>
          <a:prstGeom prst="rect">
            <a:avLst/>
          </a:prstGeom>
          <a:noFill/>
          <a:ln w="9525">
            <a:noFill/>
            <a:miter lim="800000"/>
            <a:headEnd/>
            <a:tailEnd/>
          </a:ln>
        </p:spPr>
        <p:txBody>
          <a:bodyPr wrap="none">
            <a:spAutoFit/>
          </a:bodyPr>
          <a:lstStyle/>
          <a:p>
            <a:pPr algn="ctr"/>
            <a:r>
              <a:rPr lang="ru-RU" sz="2000" b="1" i="1">
                <a:solidFill>
                  <a:srgbClr val="10253F"/>
                </a:solidFill>
                <a:latin typeface="Times New Roman" pitchFamily="18" charset="0"/>
                <a:cs typeface="Times New Roman" pitchFamily="18" charset="0"/>
              </a:rPr>
              <a:t>Его весной и летом</a:t>
            </a:r>
            <a:br>
              <a:rPr lang="ru-RU" sz="2000" b="1" i="1">
                <a:solidFill>
                  <a:srgbClr val="10253F"/>
                </a:solidFill>
                <a:latin typeface="Times New Roman" pitchFamily="18" charset="0"/>
                <a:cs typeface="Times New Roman" pitchFamily="18" charset="0"/>
              </a:rPr>
            </a:br>
            <a:r>
              <a:rPr lang="ru-RU" sz="2000" b="1" i="1">
                <a:solidFill>
                  <a:srgbClr val="10253F"/>
                </a:solidFill>
                <a:latin typeface="Times New Roman" pitchFamily="18" charset="0"/>
                <a:cs typeface="Times New Roman" pitchFamily="18" charset="0"/>
              </a:rPr>
              <a:t>Мы видели одетым,</a:t>
            </a:r>
            <a:br>
              <a:rPr lang="ru-RU" sz="2000" b="1" i="1">
                <a:solidFill>
                  <a:srgbClr val="10253F"/>
                </a:solidFill>
                <a:latin typeface="Times New Roman" pitchFamily="18" charset="0"/>
                <a:cs typeface="Times New Roman" pitchFamily="18" charset="0"/>
              </a:rPr>
            </a:br>
            <a:r>
              <a:rPr lang="ru-RU" sz="2000" b="1" i="1">
                <a:solidFill>
                  <a:srgbClr val="10253F"/>
                </a:solidFill>
                <a:latin typeface="Times New Roman" pitchFamily="18" charset="0"/>
                <a:cs typeface="Times New Roman" pitchFamily="18" charset="0"/>
              </a:rPr>
              <a:t>А осенью с бедняжки</a:t>
            </a:r>
            <a:br>
              <a:rPr lang="ru-RU" sz="2000" b="1" i="1">
                <a:solidFill>
                  <a:srgbClr val="10253F"/>
                </a:solidFill>
                <a:latin typeface="Times New Roman" pitchFamily="18" charset="0"/>
                <a:cs typeface="Times New Roman" pitchFamily="18" charset="0"/>
              </a:rPr>
            </a:br>
            <a:r>
              <a:rPr lang="ru-RU" sz="2000" b="1" i="1">
                <a:solidFill>
                  <a:srgbClr val="10253F"/>
                </a:solidFill>
                <a:latin typeface="Times New Roman" pitchFamily="18" charset="0"/>
                <a:cs typeface="Times New Roman" pitchFamily="18" charset="0"/>
              </a:rPr>
              <a:t>Сорвали все рубашки.</a:t>
            </a:r>
          </a:p>
          <a:p>
            <a:pPr algn="ctr"/>
            <a:r>
              <a:rPr lang="ru-RU">
                <a:latin typeface="Calibri" pitchFamily="34" charset="0"/>
              </a:rPr>
              <a:t/>
            </a:r>
            <a:br>
              <a:rPr lang="ru-RU">
                <a:latin typeface="Calibri" pitchFamily="34" charset="0"/>
              </a:rPr>
            </a:br>
            <a:endParaRPr lang="ru-RU">
              <a:latin typeface="Calibri" pitchFamily="34" charset="0"/>
            </a:endParaRPr>
          </a:p>
        </p:txBody>
      </p:sp>
      <p:pic>
        <p:nvPicPr>
          <p:cNvPr id="4" name="Рисунок 3" descr="Tree-clip-art-tree-clipart-clipartcow.png"/>
          <p:cNvPicPr>
            <a:picLocks noChangeAspect="1"/>
          </p:cNvPicPr>
          <p:nvPr/>
        </p:nvPicPr>
        <p:blipFill>
          <a:blip r:embed="rId3"/>
          <a:srcRect/>
          <a:stretch>
            <a:fillRect/>
          </a:stretch>
        </p:blipFill>
        <p:spPr bwMode="auto">
          <a:xfrm>
            <a:off x="3276600" y="0"/>
            <a:ext cx="5399088" cy="6637338"/>
          </a:xfrm>
          <a:prstGeom prst="rect">
            <a:avLst/>
          </a:prstGeom>
          <a:noFill/>
          <a:ln w="9525">
            <a:noFill/>
            <a:miter lim="800000"/>
            <a:headEnd/>
            <a:tailEnd/>
          </a:ln>
        </p:spPr>
      </p:pic>
      <p:sp>
        <p:nvSpPr>
          <p:cNvPr id="7" name="TextBox 6"/>
          <p:cNvSpPr txBox="1"/>
          <p:nvPr/>
        </p:nvSpPr>
        <p:spPr>
          <a:xfrm>
            <a:off x="250825" y="981075"/>
            <a:ext cx="3600450" cy="1016000"/>
          </a:xfrm>
          <a:prstGeom prst="rect">
            <a:avLst/>
          </a:prstGeom>
          <a:noFill/>
        </p:spPr>
        <p:txBody>
          <a:bodyPr>
            <a:spAutoFit/>
          </a:bodyPr>
          <a:lstStyle/>
          <a:p>
            <a:pPr algn="ctr" fontAlgn="auto">
              <a:spcBef>
                <a:spcPts val="0"/>
              </a:spcBef>
              <a:spcAft>
                <a:spcPts val="0"/>
              </a:spcAft>
              <a:defRPr/>
            </a:pPr>
            <a:r>
              <a:rPr lang="ru-RU" sz="2000" b="1" i="1" dirty="0">
                <a:solidFill>
                  <a:schemeClr val="tx2">
                    <a:lumMod val="50000"/>
                  </a:schemeClr>
                </a:solidFill>
                <a:latin typeface="Times New Roman" pitchFamily="18" charset="0"/>
                <a:cs typeface="Times New Roman" pitchFamily="18" charset="0"/>
              </a:rPr>
              <a:t>Деревья – это самые большие в мире растения и самые долгоживущие.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0" y="0"/>
            <a:ext cx="9144000" cy="2370138"/>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Кедр</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Сибирский кедр – настоящее дерево-комбинат, практически все его части используются человеком. Сок применяют в медицине. Из древесины изготавливают мебель, музыкальные инструменты и карандаши. Дубильные вещества из коры используют в производстве изделий из кожи. Хвою перерабатывают для получения витаминной муки для животноводства.</a:t>
            </a:r>
            <a:br>
              <a:rPr lang="ru-RU" sz="1600" b="1" i="1" dirty="0">
                <a:solidFill>
                  <a:schemeClr val="accent3">
                    <a:lumMod val="50000"/>
                  </a:schemeClr>
                </a:solidFill>
                <a:latin typeface="Times New Roman" pitchFamily="18" charset="0"/>
                <a:cs typeface="Times New Roman" pitchFamily="18" charset="0"/>
              </a:rPr>
            </a:br>
            <a:r>
              <a:rPr lang="ru-RU" sz="1600" b="1" i="1" dirty="0">
                <a:solidFill>
                  <a:schemeClr val="accent3">
                    <a:lumMod val="50000"/>
                  </a:schemeClr>
                </a:solidFill>
                <a:latin typeface="Times New Roman" pitchFamily="18" charset="0"/>
                <a:cs typeface="Times New Roman" pitchFamily="18" charset="0"/>
              </a:rPr>
              <a:t>В урожайный год одно крупное дерево дает до 1000–1500 шишек. В природе семена сибирского кедра распространяются кедровкой, бурундуком, белкой, соболем и другими животными, которые питаются кедровыми орешками. Кедровые орешки очень питательны, они содержат 65 процентов масла, богаты белком и витаминами.</a:t>
            </a:r>
          </a:p>
        </p:txBody>
      </p:sp>
      <p:pic>
        <p:nvPicPr>
          <p:cNvPr id="4" name="Рисунок 3" descr="img_11.jpg"/>
          <p:cNvPicPr>
            <a:picLocks noChangeAspect="1"/>
          </p:cNvPicPr>
          <p:nvPr/>
        </p:nvPicPr>
        <p:blipFill>
          <a:blip r:embed="rId3"/>
          <a:stretch>
            <a:fillRect/>
          </a:stretch>
        </p:blipFill>
        <p:spPr>
          <a:xfrm>
            <a:off x="1187450" y="2492375"/>
            <a:ext cx="6337300" cy="4164013"/>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80975" y="0"/>
            <a:ext cx="9505950" cy="2616200"/>
          </a:xfrm>
          <a:prstGeom prst="rect">
            <a:avLst/>
          </a:prstGeom>
          <a:noFill/>
        </p:spPr>
        <p:txBody>
          <a:bodyPr>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Лиственница</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Ветки у лиственницы редкие. Листья - мягкие плоские иголки, сидят пучками или вьются спиральками. Держатся они всего год. Каждую осень лиственница сбрасывает свои иголки, словно берёза или осина - листья. Лиственница поэтому так и называется. А весной у лиственницы вырастает новая хвоя. Хвоя лиственницы мягкая. На молодых побегах хвоинки располагаются поодиночке. На более старых они собраны в пучки. Лиственница очень светолюбива. Она имеет рыхлую, ажурную крону, пропускающую много света. Как и другие светолюбивые деревья, лиственница быстро растёт в молодости. Весной на её изумрудных ветвях будто загораются красные, зелёные и жёлтые огоньки - женские шишки и мужские колоски. После опыления шишки темнеют, становятся похожими на сушёные грибы, развешанные на ветках белками.</a:t>
            </a:r>
          </a:p>
        </p:txBody>
      </p:sp>
      <p:sp>
        <p:nvSpPr>
          <p:cNvPr id="4" name="TextBox 3"/>
          <p:cNvSpPr txBox="1"/>
          <p:nvPr/>
        </p:nvSpPr>
        <p:spPr>
          <a:xfrm>
            <a:off x="5435600" y="2579688"/>
            <a:ext cx="3708400" cy="3786187"/>
          </a:xfrm>
          <a:prstGeom prst="rect">
            <a:avLst/>
          </a:prstGeom>
          <a:noFill/>
        </p:spPr>
        <p:txBody>
          <a:bodyPr>
            <a:spAutoFit/>
          </a:bodyPr>
          <a:lstStyle/>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В конце лета или ранней осенью лиственница предстаёт в праздничном, золотисто-оранжевом наряде.</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Ударят первые крепкие заморозки, и золотистая хвоя начинает тихо струиться с деревьев. Всего за несколько дней теряют лиственницы свой величественный убор. Правда, лиственница не из робкого десятка: она спокойно встречает снежные вьюги, щедро разбрасывая свои крылатые семена как раз зимой. </a:t>
            </a:r>
          </a:p>
          <a:p>
            <a:pPr algn="ctr" fontAlgn="auto">
              <a:spcBef>
                <a:spcPts val="0"/>
              </a:spcBef>
              <a:spcAft>
                <a:spcPts val="0"/>
              </a:spcAft>
              <a:defRPr/>
            </a:pPr>
            <a:r>
              <a:rPr lang="ru-RU" sz="1600" b="1" i="1" dirty="0">
                <a:solidFill>
                  <a:schemeClr val="accent3">
                    <a:lumMod val="50000"/>
                  </a:schemeClr>
                </a:solidFill>
                <a:latin typeface="Times New Roman" pitchFamily="18" charset="0"/>
                <a:cs typeface="Times New Roman" pitchFamily="18" charset="0"/>
              </a:rPr>
              <a:t>Используют лиственницу при постройке мостов, кораблей.</a:t>
            </a:r>
          </a:p>
        </p:txBody>
      </p:sp>
      <p:pic>
        <p:nvPicPr>
          <p:cNvPr id="5" name="Рисунок 4" descr="0_7bd06f_21d76dfe_XL.jpg"/>
          <p:cNvPicPr>
            <a:picLocks noChangeAspect="1"/>
          </p:cNvPicPr>
          <p:nvPr/>
        </p:nvPicPr>
        <p:blipFill>
          <a:blip r:embed="rId3"/>
          <a:stretch>
            <a:fillRect/>
          </a:stretch>
        </p:blipFill>
        <p:spPr>
          <a:xfrm>
            <a:off x="395288" y="2565400"/>
            <a:ext cx="4524375" cy="413385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930bb.jpg"/>
          <p:cNvPicPr>
            <a:picLocks noChangeAspect="1"/>
          </p:cNvPicPr>
          <p:nvPr/>
        </p:nvPicPr>
        <p:blipFill>
          <a:blip r:embed="rId2"/>
          <a:stretch>
            <a:fillRect/>
          </a:stretch>
        </p:blipFill>
        <p:spPr>
          <a:xfrm>
            <a:off x="0" y="0"/>
            <a:ext cx="9144000" cy="685800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Рисунок 3" descr="img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6082" name="TextBox 1"/>
          <p:cNvSpPr txBox="1">
            <a:spLocks noChangeArrowheads="1"/>
          </p:cNvSpPr>
          <p:nvPr/>
        </p:nvSpPr>
        <p:spPr bwMode="auto">
          <a:xfrm>
            <a:off x="1187450" y="1700213"/>
            <a:ext cx="6215063" cy="3140075"/>
          </a:xfrm>
          <a:prstGeom prst="rect">
            <a:avLst/>
          </a:prstGeom>
          <a:noFill/>
          <a:ln w="9525">
            <a:noFill/>
            <a:miter lim="800000"/>
            <a:headEnd/>
            <a:tailEnd/>
          </a:ln>
        </p:spPr>
        <p:txBody>
          <a:bodyPr wrap="none">
            <a:spAutoFit/>
          </a:bodyPr>
          <a:lstStyle/>
          <a:p>
            <a:pPr algn="ctr"/>
            <a:r>
              <a:rPr lang="ru-RU" b="1" i="1" u="sng">
                <a:solidFill>
                  <a:srgbClr val="4F6228"/>
                </a:solidFill>
                <a:latin typeface="Times New Roman" pitchFamily="18" charset="0"/>
                <a:cs typeface="Times New Roman" pitchFamily="18" charset="0"/>
              </a:rPr>
              <a:t>Физ. минутка «Листики осенние»</a:t>
            </a:r>
          </a:p>
          <a:p>
            <a:pPr algn="ctr"/>
            <a:r>
              <a:rPr lang="ru-RU" b="1" i="1">
                <a:solidFill>
                  <a:srgbClr val="4F6228"/>
                </a:solidFill>
                <a:latin typeface="Times New Roman" pitchFamily="18" charset="0"/>
                <a:cs typeface="Times New Roman" pitchFamily="18" charset="0"/>
              </a:rPr>
              <a:t>Мы листики осенние</a:t>
            </a:r>
            <a:br>
              <a:rPr lang="ru-RU" b="1" i="1">
                <a:solidFill>
                  <a:srgbClr val="4F6228"/>
                </a:solidFill>
                <a:latin typeface="Times New Roman" pitchFamily="18" charset="0"/>
                <a:cs typeface="Times New Roman" pitchFamily="18" charset="0"/>
              </a:rPr>
            </a:br>
            <a:r>
              <a:rPr lang="ru-RU" b="1" i="1">
                <a:solidFill>
                  <a:srgbClr val="4F6228"/>
                </a:solidFill>
                <a:latin typeface="Times New Roman" pitchFamily="18" charset="0"/>
                <a:cs typeface="Times New Roman" pitchFamily="18" charset="0"/>
              </a:rPr>
              <a:t>На ветках мы сидели. (Покачиваемся )</a:t>
            </a:r>
            <a:br>
              <a:rPr lang="ru-RU" b="1" i="1">
                <a:solidFill>
                  <a:srgbClr val="4F6228"/>
                </a:solidFill>
                <a:latin typeface="Times New Roman" pitchFamily="18" charset="0"/>
                <a:cs typeface="Times New Roman" pitchFamily="18" charset="0"/>
              </a:rPr>
            </a:br>
            <a:r>
              <a:rPr lang="ru-RU" b="1" i="1">
                <a:solidFill>
                  <a:srgbClr val="4F6228"/>
                </a:solidFill>
                <a:latin typeface="Times New Roman" pitchFamily="18" charset="0"/>
                <a:cs typeface="Times New Roman" pitchFamily="18" charset="0"/>
              </a:rPr>
              <a:t>Дунул ветер – полетели. (Руки в стороны)</a:t>
            </a:r>
            <a:br>
              <a:rPr lang="ru-RU" b="1" i="1">
                <a:solidFill>
                  <a:srgbClr val="4F6228"/>
                </a:solidFill>
                <a:latin typeface="Times New Roman" pitchFamily="18" charset="0"/>
                <a:cs typeface="Times New Roman" pitchFamily="18" charset="0"/>
              </a:rPr>
            </a:br>
            <a:r>
              <a:rPr lang="ru-RU" b="1" i="1">
                <a:solidFill>
                  <a:srgbClr val="4F6228"/>
                </a:solidFill>
                <a:latin typeface="Times New Roman" pitchFamily="18" charset="0"/>
                <a:cs typeface="Times New Roman" pitchFamily="18" charset="0"/>
              </a:rPr>
              <a:t>Мы летели, мы летели (Покачиваем руками над головой)</a:t>
            </a:r>
            <a:br>
              <a:rPr lang="ru-RU" b="1" i="1">
                <a:solidFill>
                  <a:srgbClr val="4F6228"/>
                </a:solidFill>
                <a:latin typeface="Times New Roman" pitchFamily="18" charset="0"/>
                <a:cs typeface="Times New Roman" pitchFamily="18" charset="0"/>
              </a:rPr>
            </a:br>
            <a:r>
              <a:rPr lang="ru-RU" b="1" i="1">
                <a:solidFill>
                  <a:srgbClr val="4F6228"/>
                </a:solidFill>
                <a:latin typeface="Times New Roman" pitchFamily="18" charset="0"/>
                <a:cs typeface="Times New Roman" pitchFamily="18" charset="0"/>
              </a:rPr>
              <a:t>И на землю тихо сели. (Присели)</a:t>
            </a:r>
            <a:br>
              <a:rPr lang="ru-RU" b="1" i="1">
                <a:solidFill>
                  <a:srgbClr val="4F6228"/>
                </a:solidFill>
                <a:latin typeface="Times New Roman" pitchFamily="18" charset="0"/>
                <a:cs typeface="Times New Roman" pitchFamily="18" charset="0"/>
              </a:rPr>
            </a:br>
            <a:r>
              <a:rPr lang="ru-RU" b="1" i="1">
                <a:solidFill>
                  <a:srgbClr val="4F6228"/>
                </a:solidFill>
                <a:latin typeface="Times New Roman" pitchFamily="18" charset="0"/>
                <a:cs typeface="Times New Roman" pitchFamily="18" charset="0"/>
              </a:rPr>
              <a:t>Ветер снова набежал и</a:t>
            </a:r>
            <a:br>
              <a:rPr lang="ru-RU" b="1" i="1">
                <a:solidFill>
                  <a:srgbClr val="4F6228"/>
                </a:solidFill>
                <a:latin typeface="Times New Roman" pitchFamily="18" charset="0"/>
                <a:cs typeface="Times New Roman" pitchFamily="18" charset="0"/>
              </a:rPr>
            </a:br>
            <a:r>
              <a:rPr lang="ru-RU" b="1" i="1">
                <a:solidFill>
                  <a:srgbClr val="4F6228"/>
                </a:solidFill>
                <a:latin typeface="Times New Roman" pitchFamily="18" charset="0"/>
                <a:cs typeface="Times New Roman" pitchFamily="18" charset="0"/>
              </a:rPr>
              <a:t>Листочки все поднял. (Встали)</a:t>
            </a:r>
            <a:br>
              <a:rPr lang="ru-RU" b="1" i="1">
                <a:solidFill>
                  <a:srgbClr val="4F6228"/>
                </a:solidFill>
                <a:latin typeface="Times New Roman" pitchFamily="18" charset="0"/>
                <a:cs typeface="Times New Roman" pitchFamily="18" charset="0"/>
              </a:rPr>
            </a:br>
            <a:r>
              <a:rPr lang="ru-RU" b="1" i="1">
                <a:solidFill>
                  <a:srgbClr val="4F6228"/>
                </a:solidFill>
                <a:latin typeface="Times New Roman" pitchFamily="18" charset="0"/>
                <a:cs typeface="Times New Roman" pitchFamily="18" charset="0"/>
              </a:rPr>
              <a:t>Закружились, полетели (Кружимся и машем руками)</a:t>
            </a:r>
            <a:br>
              <a:rPr lang="ru-RU" b="1" i="1">
                <a:solidFill>
                  <a:srgbClr val="4F6228"/>
                </a:solidFill>
                <a:latin typeface="Times New Roman" pitchFamily="18" charset="0"/>
                <a:cs typeface="Times New Roman" pitchFamily="18" charset="0"/>
              </a:rPr>
            </a:br>
            <a:r>
              <a:rPr lang="ru-RU" b="1" i="1">
                <a:solidFill>
                  <a:srgbClr val="4F6228"/>
                </a:solidFill>
                <a:latin typeface="Times New Roman" pitchFamily="18" charset="0"/>
                <a:cs typeface="Times New Roman" pitchFamily="18" charset="0"/>
              </a:rPr>
              <a:t>И на землю тихо сели. (Сели по местам)</a:t>
            </a:r>
          </a:p>
          <a:p>
            <a:pPr algn="ctr"/>
            <a:endParaRPr lang="ru-RU">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1757b81e27a3a4e.jpg"/>
          <p:cNvPicPr>
            <a:picLocks noChangeAspect="1"/>
          </p:cNvPicPr>
          <p:nvPr/>
        </p:nvPicPr>
        <p:blipFill>
          <a:blip r:embed="rId2"/>
          <a:stretch>
            <a:fillRect/>
          </a:stretch>
        </p:blipFill>
        <p:spPr>
          <a:xfrm>
            <a:off x="-9525" y="0"/>
            <a:ext cx="9153525" cy="6858000"/>
          </a:xfrm>
          <a:prstGeom prst="rect">
            <a:avLst/>
          </a:prstGeom>
          <a:ln>
            <a:solidFill>
              <a:schemeClr val="accent6">
                <a:lumMod val="50000"/>
              </a:schemeClr>
            </a:solidFill>
          </a:ln>
        </p:spPr>
      </p:pic>
      <p:pic>
        <p:nvPicPr>
          <p:cNvPr id="7" name="Рисунок 6" descr="3e7f0a54123eeb3352af3b73824be0eb.jpg"/>
          <p:cNvPicPr>
            <a:picLocks noChangeAspect="1"/>
          </p:cNvPicPr>
          <p:nvPr/>
        </p:nvPicPr>
        <p:blipFill>
          <a:blip r:embed="rId3"/>
          <a:srcRect l="64342" t="39864" r="17474" b="16076"/>
          <a:stretch>
            <a:fillRect/>
          </a:stretch>
        </p:blipFill>
        <p:spPr>
          <a:xfrm>
            <a:off x="323850" y="188913"/>
            <a:ext cx="1738313" cy="2808287"/>
          </a:xfrm>
          <a:prstGeom prst="rect">
            <a:avLst/>
          </a:prstGeom>
          <a:ln>
            <a:solidFill>
              <a:schemeClr val="accent3">
                <a:lumMod val="75000"/>
              </a:schemeClr>
            </a:solidFill>
          </a:ln>
        </p:spPr>
      </p:pic>
      <p:pic>
        <p:nvPicPr>
          <p:cNvPr id="9" name="Рисунок 8" descr="446sp_s.jpg"/>
          <p:cNvPicPr>
            <a:picLocks noChangeAspect="1"/>
          </p:cNvPicPr>
          <p:nvPr/>
        </p:nvPicPr>
        <p:blipFill>
          <a:blip r:embed="rId4"/>
          <a:stretch>
            <a:fillRect/>
          </a:stretch>
        </p:blipFill>
        <p:spPr>
          <a:xfrm>
            <a:off x="6875463" y="4149725"/>
            <a:ext cx="2017712" cy="2016125"/>
          </a:xfrm>
          <a:prstGeom prst="rect">
            <a:avLst/>
          </a:prstGeom>
          <a:ln>
            <a:solidFill>
              <a:schemeClr val="accent3">
                <a:lumMod val="75000"/>
              </a:schemeClr>
            </a:solidFill>
          </a:ln>
        </p:spPr>
      </p:pic>
      <p:pic>
        <p:nvPicPr>
          <p:cNvPr id="10" name="Рисунок 9" descr="800px_COLOURBOX1553064.jpg"/>
          <p:cNvPicPr>
            <a:picLocks noChangeAspect="1"/>
          </p:cNvPicPr>
          <p:nvPr/>
        </p:nvPicPr>
        <p:blipFill>
          <a:blip r:embed="rId5"/>
          <a:stretch>
            <a:fillRect/>
          </a:stretch>
        </p:blipFill>
        <p:spPr>
          <a:xfrm>
            <a:off x="6084888" y="2349500"/>
            <a:ext cx="2303462" cy="1662113"/>
          </a:xfrm>
          <a:prstGeom prst="rect">
            <a:avLst/>
          </a:prstGeom>
          <a:ln>
            <a:solidFill>
              <a:schemeClr val="accent3">
                <a:lumMod val="75000"/>
              </a:schemeClr>
            </a:solidFill>
          </a:ln>
        </p:spPr>
      </p:pic>
      <p:pic>
        <p:nvPicPr>
          <p:cNvPr id="11" name="Рисунок 10" descr="131055367_55cd91e30b0fa.png"/>
          <p:cNvPicPr>
            <a:picLocks noChangeAspect="1"/>
          </p:cNvPicPr>
          <p:nvPr/>
        </p:nvPicPr>
        <p:blipFill>
          <a:blip r:embed="rId6"/>
          <a:stretch>
            <a:fillRect/>
          </a:stretch>
        </p:blipFill>
        <p:spPr>
          <a:xfrm>
            <a:off x="2484438" y="4365625"/>
            <a:ext cx="1727200" cy="2252663"/>
          </a:xfrm>
          <a:prstGeom prst="rect">
            <a:avLst/>
          </a:prstGeom>
          <a:ln>
            <a:solidFill>
              <a:schemeClr val="accent3">
                <a:lumMod val="75000"/>
              </a:schemeClr>
            </a:solidFill>
          </a:ln>
        </p:spPr>
      </p:pic>
      <p:pic>
        <p:nvPicPr>
          <p:cNvPr id="12" name="Рисунок 11" descr="144725788-612x612.jpg"/>
          <p:cNvPicPr>
            <a:picLocks noChangeAspect="1"/>
          </p:cNvPicPr>
          <p:nvPr/>
        </p:nvPicPr>
        <p:blipFill>
          <a:blip r:embed="rId7"/>
          <a:stretch>
            <a:fillRect/>
          </a:stretch>
        </p:blipFill>
        <p:spPr>
          <a:xfrm>
            <a:off x="3059113" y="2420938"/>
            <a:ext cx="2208212" cy="1655762"/>
          </a:xfrm>
          <a:prstGeom prst="rect">
            <a:avLst/>
          </a:prstGeom>
          <a:ln>
            <a:solidFill>
              <a:schemeClr val="accent3">
                <a:lumMod val="75000"/>
              </a:schemeClr>
            </a:solidFill>
          </a:ln>
        </p:spPr>
      </p:pic>
      <p:pic>
        <p:nvPicPr>
          <p:cNvPr id="13" name="Рисунок 12" descr="jesienne-ozdoby-zoladz3.jpg"/>
          <p:cNvPicPr>
            <a:picLocks noChangeAspect="1"/>
          </p:cNvPicPr>
          <p:nvPr/>
        </p:nvPicPr>
        <p:blipFill>
          <a:blip r:embed="rId8"/>
          <a:stretch>
            <a:fillRect/>
          </a:stretch>
        </p:blipFill>
        <p:spPr>
          <a:xfrm>
            <a:off x="4716463" y="4581525"/>
            <a:ext cx="2016125" cy="2016125"/>
          </a:xfrm>
          <a:prstGeom prst="rect">
            <a:avLst/>
          </a:prstGeom>
          <a:ln>
            <a:solidFill>
              <a:schemeClr val="accent3">
                <a:lumMod val="75000"/>
              </a:schemeClr>
            </a:solidFill>
          </a:ln>
        </p:spPr>
      </p:pic>
      <p:pic>
        <p:nvPicPr>
          <p:cNvPr id="14" name="Рисунок 13" descr="Kashtan-dlya-prostatita-3-910x712.jpg"/>
          <p:cNvPicPr>
            <a:picLocks noChangeAspect="1"/>
          </p:cNvPicPr>
          <p:nvPr/>
        </p:nvPicPr>
        <p:blipFill>
          <a:blip r:embed="rId9"/>
          <a:stretch>
            <a:fillRect/>
          </a:stretch>
        </p:blipFill>
        <p:spPr>
          <a:xfrm>
            <a:off x="4787900" y="476250"/>
            <a:ext cx="2317750" cy="1812925"/>
          </a:xfrm>
          <a:prstGeom prst="rect">
            <a:avLst/>
          </a:prstGeom>
          <a:ln>
            <a:solidFill>
              <a:schemeClr val="accent3">
                <a:lumMod val="75000"/>
              </a:schemeClr>
            </a:solidFill>
          </a:ln>
        </p:spPr>
      </p:pic>
      <p:pic>
        <p:nvPicPr>
          <p:cNvPr id="15" name="Рисунок 14" descr="page_content_599af32cefea9.jpg"/>
          <p:cNvPicPr>
            <a:picLocks noChangeAspect="1"/>
          </p:cNvPicPr>
          <p:nvPr/>
        </p:nvPicPr>
        <p:blipFill>
          <a:blip r:embed="rId10"/>
          <a:stretch>
            <a:fillRect/>
          </a:stretch>
        </p:blipFill>
        <p:spPr>
          <a:xfrm>
            <a:off x="395288" y="3357563"/>
            <a:ext cx="1728787" cy="1612900"/>
          </a:xfrm>
          <a:prstGeom prst="rect">
            <a:avLst/>
          </a:prstGeom>
          <a:ln>
            <a:solidFill>
              <a:schemeClr val="accent3">
                <a:lumMod val="75000"/>
              </a:schemeClr>
            </a:solidFill>
          </a:ln>
        </p:spPr>
      </p:pic>
      <p:pic>
        <p:nvPicPr>
          <p:cNvPr id="16" name="Рисунок 15" descr="Weeping_Willow_Salix_babylonica.jpg"/>
          <p:cNvPicPr>
            <a:picLocks noChangeAspect="1"/>
          </p:cNvPicPr>
          <p:nvPr/>
        </p:nvPicPr>
        <p:blipFill>
          <a:blip r:embed="rId11"/>
          <a:stretch>
            <a:fillRect/>
          </a:stretch>
        </p:blipFill>
        <p:spPr>
          <a:xfrm>
            <a:off x="2339975" y="692150"/>
            <a:ext cx="2016125" cy="1568450"/>
          </a:xfrm>
          <a:prstGeom prst="rect">
            <a:avLst/>
          </a:prstGeom>
          <a:ln>
            <a:solidFill>
              <a:schemeClr val="accent3">
                <a:lumMod val="75000"/>
              </a:schemeClr>
            </a:solidFill>
          </a:ln>
        </p:spPr>
      </p:pic>
      <p:sp>
        <p:nvSpPr>
          <p:cNvPr id="17" name="TextBox 16"/>
          <p:cNvSpPr txBox="1"/>
          <p:nvPr/>
        </p:nvSpPr>
        <p:spPr>
          <a:xfrm>
            <a:off x="2124075" y="0"/>
            <a:ext cx="3201988" cy="461963"/>
          </a:xfrm>
          <a:prstGeom prst="rect">
            <a:avLst/>
          </a:prstGeom>
          <a:noFill/>
        </p:spPr>
        <p:txBody>
          <a:bodyPr wrap="none">
            <a:spAutoFit/>
          </a:bodyPr>
          <a:lstStyle/>
          <a:p>
            <a:pPr fontAlgn="auto">
              <a:spcBef>
                <a:spcPts val="0"/>
              </a:spcBef>
              <a:spcAft>
                <a:spcPts val="0"/>
              </a:spcAft>
              <a:defRPr/>
            </a:pPr>
            <a:r>
              <a:rPr lang="ru-RU" sz="2400" b="1" i="1" u="sng" dirty="0">
                <a:solidFill>
                  <a:schemeClr val="accent3">
                    <a:lumMod val="50000"/>
                  </a:schemeClr>
                </a:solidFill>
                <a:latin typeface="Times New Roman" pitchFamily="18" charset="0"/>
                <a:cs typeface="Times New Roman" pitchFamily="18" charset="0"/>
              </a:rPr>
              <a:t>С какой ветки детка?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strVal val="#ppt_w*0.70"/>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strVal val="#ppt_w*0.70"/>
                                          </p:val>
                                        </p:tav>
                                        <p:tav tm="100000">
                                          <p:val>
                                            <p:strVal val="#ppt_w"/>
                                          </p:val>
                                        </p:tav>
                                      </p:tavLst>
                                    </p:anim>
                                    <p:anim calcmode="lin" valueType="num">
                                      <p:cBhvr>
                                        <p:cTn id="43" dur="1000" fill="hold"/>
                                        <p:tgtEl>
                                          <p:spTgt spid="11"/>
                                        </p:tgtEl>
                                        <p:attrNameLst>
                                          <p:attrName>ppt_h</p:attrName>
                                        </p:attrNameLst>
                                      </p:cBhvr>
                                      <p:tavLst>
                                        <p:tav tm="0">
                                          <p:val>
                                            <p:strVal val="#ppt_h"/>
                                          </p:val>
                                        </p:tav>
                                        <p:tav tm="100000">
                                          <p:val>
                                            <p:strVal val="#ppt_h"/>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strVal val="#ppt_w*0.70"/>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strVal val="#ppt_w*0.70"/>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Effect transition="in" filter="fade">
                                      <p:cBhvr>
                                        <p:cTn id="6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Рисунок 19" descr="nZ0Cl9.jpg"/>
          <p:cNvPicPr>
            <a:picLocks noChangeAspect="1"/>
          </p:cNvPicPr>
          <p:nvPr/>
        </p:nvPicPr>
        <p:blipFill>
          <a:blip r:embed="rId2">
            <a:lum bright="30000" contrast="-22000"/>
          </a:blip>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179388" y="692150"/>
            <a:ext cx="2413000" cy="954088"/>
          </a:xfrm>
          <a:prstGeom prst="rect">
            <a:avLst/>
          </a:prstGeom>
          <a:noFill/>
        </p:spPr>
        <p:txBody>
          <a:bodyPr wrap="none">
            <a:spAutoFit/>
          </a:bodyPr>
          <a:lstStyle/>
          <a:p>
            <a:pPr algn="ctr" fontAlgn="auto">
              <a:spcBef>
                <a:spcPts val="0"/>
              </a:spcBef>
              <a:spcAft>
                <a:spcPts val="0"/>
              </a:spcAft>
              <a:defRPr/>
            </a:pPr>
            <a:r>
              <a:rPr lang="ru-RU" sz="1400" b="1" i="1" dirty="0">
                <a:solidFill>
                  <a:schemeClr val="accent3">
                    <a:lumMod val="50000"/>
                  </a:schemeClr>
                </a:solidFill>
                <a:latin typeface="Times New Roman" pitchFamily="18" charset="0"/>
                <a:cs typeface="Times New Roman" pitchFamily="18" charset="0"/>
              </a:rPr>
              <a:t>Белоствольные красавицы</a:t>
            </a:r>
            <a:br>
              <a:rPr lang="ru-RU" sz="1400" b="1" i="1" dirty="0">
                <a:solidFill>
                  <a:schemeClr val="accent3">
                    <a:lumMod val="50000"/>
                  </a:schemeClr>
                </a:solidFill>
                <a:latin typeface="Times New Roman" pitchFamily="18" charset="0"/>
                <a:cs typeface="Times New Roman" pitchFamily="18" charset="0"/>
              </a:rPr>
            </a:br>
            <a:r>
              <a:rPr lang="ru-RU" sz="1400" b="1" i="1" dirty="0">
                <a:solidFill>
                  <a:schemeClr val="accent3">
                    <a:lumMod val="50000"/>
                  </a:schemeClr>
                </a:solidFill>
                <a:latin typeface="Times New Roman" pitchFamily="18" charset="0"/>
                <a:cs typeface="Times New Roman" pitchFamily="18" charset="0"/>
              </a:rPr>
              <a:t>Дружно встали у дорожки,</a:t>
            </a:r>
            <a:br>
              <a:rPr lang="ru-RU" sz="1400" b="1" i="1" dirty="0">
                <a:solidFill>
                  <a:schemeClr val="accent3">
                    <a:lumMod val="50000"/>
                  </a:schemeClr>
                </a:solidFill>
                <a:latin typeface="Times New Roman" pitchFamily="18" charset="0"/>
                <a:cs typeface="Times New Roman" pitchFamily="18" charset="0"/>
              </a:rPr>
            </a:br>
            <a:r>
              <a:rPr lang="ru-RU" sz="1400" b="1" i="1" dirty="0">
                <a:solidFill>
                  <a:schemeClr val="accent3">
                    <a:lumMod val="50000"/>
                  </a:schemeClr>
                </a:solidFill>
                <a:latin typeface="Times New Roman" pitchFamily="18" charset="0"/>
                <a:cs typeface="Times New Roman" pitchFamily="18" charset="0"/>
              </a:rPr>
              <a:t>Книзу веточки спускаются,</a:t>
            </a:r>
            <a:br>
              <a:rPr lang="ru-RU" sz="1400" b="1" i="1" dirty="0">
                <a:solidFill>
                  <a:schemeClr val="accent3">
                    <a:lumMod val="50000"/>
                  </a:schemeClr>
                </a:solidFill>
                <a:latin typeface="Times New Roman" pitchFamily="18" charset="0"/>
                <a:cs typeface="Times New Roman" pitchFamily="18" charset="0"/>
              </a:rPr>
            </a:br>
            <a:r>
              <a:rPr lang="ru-RU" sz="1400" b="1" i="1" dirty="0">
                <a:solidFill>
                  <a:schemeClr val="accent3">
                    <a:lumMod val="50000"/>
                  </a:schemeClr>
                </a:solidFill>
                <a:latin typeface="Times New Roman" pitchFamily="18" charset="0"/>
                <a:cs typeface="Times New Roman" pitchFamily="18" charset="0"/>
              </a:rPr>
              <a:t>А на веточках сережки.</a:t>
            </a:r>
          </a:p>
        </p:txBody>
      </p:sp>
      <p:sp>
        <p:nvSpPr>
          <p:cNvPr id="5" name="TextBox 4"/>
          <p:cNvSpPr txBox="1"/>
          <p:nvPr/>
        </p:nvSpPr>
        <p:spPr>
          <a:xfrm>
            <a:off x="6875463" y="4724400"/>
            <a:ext cx="1993900" cy="831850"/>
          </a:xfrm>
          <a:prstGeom prst="rect">
            <a:avLst/>
          </a:prstGeom>
          <a:noFill/>
        </p:spPr>
        <p:txBody>
          <a:bodyPr wrap="none">
            <a:spAutoFit/>
          </a:bodyPr>
          <a:lstStyle/>
          <a:p>
            <a:pPr algn="ctr" fontAlgn="auto">
              <a:spcBef>
                <a:spcPts val="0"/>
              </a:spcBef>
              <a:spcAft>
                <a:spcPts val="0"/>
              </a:spcAft>
              <a:defRPr/>
            </a:pPr>
            <a:r>
              <a:rPr lang="ru-RU" sz="1200" b="1" i="1" dirty="0">
                <a:solidFill>
                  <a:schemeClr val="accent3">
                    <a:lumMod val="50000"/>
                  </a:schemeClr>
                </a:solidFill>
                <a:latin typeface="Times New Roman" pitchFamily="18" charset="0"/>
                <a:cs typeface="Times New Roman" pitchFamily="18" charset="0"/>
              </a:rPr>
              <a:t>В этот гладкий коробок</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Бронзового цвета</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Спрятан маленький дубок</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Будущего лета.</a:t>
            </a:r>
          </a:p>
        </p:txBody>
      </p:sp>
      <p:sp>
        <p:nvSpPr>
          <p:cNvPr id="6" name="TextBox 5"/>
          <p:cNvSpPr txBox="1"/>
          <p:nvPr/>
        </p:nvSpPr>
        <p:spPr>
          <a:xfrm>
            <a:off x="6372225" y="1268413"/>
            <a:ext cx="1825625" cy="831850"/>
          </a:xfrm>
          <a:prstGeom prst="rect">
            <a:avLst/>
          </a:prstGeom>
          <a:noFill/>
        </p:spPr>
        <p:txBody>
          <a:bodyPr wrap="none">
            <a:spAutoFit/>
          </a:bodyPr>
          <a:lstStyle/>
          <a:p>
            <a:pPr algn="ctr" fontAlgn="auto">
              <a:spcBef>
                <a:spcPts val="0"/>
              </a:spcBef>
              <a:spcAft>
                <a:spcPts val="0"/>
              </a:spcAft>
              <a:defRPr/>
            </a:pPr>
            <a:r>
              <a:rPr lang="ru-RU" sz="1200" b="1" i="1" dirty="0">
                <a:solidFill>
                  <a:schemeClr val="accent3">
                    <a:lumMod val="50000"/>
                  </a:schemeClr>
                </a:solidFill>
                <a:latin typeface="Times New Roman" pitchFamily="18" charset="0"/>
                <a:cs typeface="Times New Roman" pitchFamily="18" charset="0"/>
              </a:rPr>
              <a:t>Что же это за девица: </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Не швея не мастерица, </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Ничего сама не шьет, </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А в иголках круглый год.</a:t>
            </a:r>
          </a:p>
        </p:txBody>
      </p:sp>
      <p:sp>
        <p:nvSpPr>
          <p:cNvPr id="7" name="TextBox 6"/>
          <p:cNvSpPr txBox="1"/>
          <p:nvPr/>
        </p:nvSpPr>
        <p:spPr>
          <a:xfrm>
            <a:off x="3578225" y="476250"/>
            <a:ext cx="1806575" cy="831850"/>
          </a:xfrm>
          <a:prstGeom prst="rect">
            <a:avLst/>
          </a:prstGeom>
          <a:noFill/>
        </p:spPr>
        <p:txBody>
          <a:bodyPr wrap="none">
            <a:spAutoFit/>
          </a:bodyPr>
          <a:lstStyle/>
          <a:p>
            <a:pPr algn="ctr" fontAlgn="auto">
              <a:spcBef>
                <a:spcPts val="0"/>
              </a:spcBef>
              <a:spcAft>
                <a:spcPts val="0"/>
              </a:spcAft>
              <a:defRPr/>
            </a:pPr>
            <a:r>
              <a:rPr lang="ru-RU" sz="1200" b="1" i="1" dirty="0">
                <a:solidFill>
                  <a:schemeClr val="accent3">
                    <a:lumMod val="50000"/>
                  </a:schemeClr>
                </a:solidFill>
                <a:latin typeface="Times New Roman" pitchFamily="18" charset="0"/>
                <a:cs typeface="Times New Roman" pitchFamily="18" charset="0"/>
              </a:rPr>
              <a:t>Кудри в речку опустила</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И о чем-то загрустила,</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А о чем она грустит,</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Никому не говорит.</a:t>
            </a:r>
          </a:p>
        </p:txBody>
      </p:sp>
      <p:sp>
        <p:nvSpPr>
          <p:cNvPr id="8" name="TextBox 7"/>
          <p:cNvSpPr txBox="1"/>
          <p:nvPr/>
        </p:nvSpPr>
        <p:spPr>
          <a:xfrm>
            <a:off x="4437063" y="4652963"/>
            <a:ext cx="2039937" cy="831850"/>
          </a:xfrm>
          <a:prstGeom prst="rect">
            <a:avLst/>
          </a:prstGeom>
          <a:noFill/>
        </p:spPr>
        <p:txBody>
          <a:bodyPr wrap="none">
            <a:spAutoFit/>
          </a:bodyPr>
          <a:lstStyle/>
          <a:p>
            <a:pPr algn="ctr" fontAlgn="auto">
              <a:spcBef>
                <a:spcPts val="0"/>
              </a:spcBef>
              <a:spcAft>
                <a:spcPts val="0"/>
              </a:spcAft>
              <a:defRPr/>
            </a:pPr>
            <a:r>
              <a:rPr lang="ru-RU" sz="1200" b="1" i="1" dirty="0">
                <a:solidFill>
                  <a:schemeClr val="accent3">
                    <a:lumMod val="50000"/>
                  </a:schemeClr>
                </a:solidFill>
                <a:latin typeface="Times New Roman" pitchFamily="18" charset="0"/>
                <a:cs typeface="Times New Roman" pitchFamily="18" charset="0"/>
              </a:rPr>
              <a:t>Есть у родственницы елки</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Неколючие иголки,</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Но, в отличие от елки,</a:t>
            </a:r>
            <a:br>
              <a:rPr lang="ru-RU" sz="1200" b="1" i="1" dirty="0">
                <a:solidFill>
                  <a:schemeClr val="accent3">
                    <a:lumMod val="50000"/>
                  </a:schemeClr>
                </a:solidFill>
                <a:latin typeface="Times New Roman" pitchFamily="18" charset="0"/>
                <a:cs typeface="Times New Roman" pitchFamily="18" charset="0"/>
              </a:rPr>
            </a:br>
            <a:r>
              <a:rPr lang="ru-RU" sz="1200" b="1" i="1" dirty="0">
                <a:solidFill>
                  <a:schemeClr val="accent3">
                    <a:lumMod val="50000"/>
                  </a:schemeClr>
                </a:solidFill>
                <a:latin typeface="Times New Roman" pitchFamily="18" charset="0"/>
                <a:cs typeface="Times New Roman" pitchFamily="18" charset="0"/>
              </a:rPr>
              <a:t>Опадают те иголки.</a:t>
            </a:r>
          </a:p>
        </p:txBody>
      </p:sp>
      <p:sp>
        <p:nvSpPr>
          <p:cNvPr id="9" name="TextBox 8"/>
          <p:cNvSpPr txBox="1"/>
          <p:nvPr/>
        </p:nvSpPr>
        <p:spPr>
          <a:xfrm>
            <a:off x="1476375" y="4652963"/>
            <a:ext cx="2116138" cy="831850"/>
          </a:xfrm>
          <a:prstGeom prst="rect">
            <a:avLst/>
          </a:prstGeom>
          <a:noFill/>
        </p:spPr>
        <p:txBody>
          <a:bodyPr wrap="none">
            <a:spAutoFit/>
          </a:bodyPr>
          <a:lstStyle/>
          <a:p>
            <a:pPr algn="ctr" fontAlgn="auto">
              <a:spcBef>
                <a:spcPts val="0"/>
              </a:spcBef>
              <a:spcAft>
                <a:spcPts val="0"/>
              </a:spcAft>
              <a:defRPr/>
            </a:pPr>
            <a:r>
              <a:rPr lang="ru-RU" sz="1200" b="1" dirty="0">
                <a:solidFill>
                  <a:schemeClr val="accent3">
                    <a:lumMod val="50000"/>
                  </a:schemeClr>
                </a:solidFill>
                <a:latin typeface="Times New Roman" pitchFamily="18" charset="0"/>
                <a:cs typeface="Times New Roman" pitchFamily="18" charset="0"/>
              </a:rPr>
              <a:t>Из деревьев ранним летом</a:t>
            </a:r>
            <a:br>
              <a:rPr lang="ru-RU" sz="1200" b="1" dirty="0">
                <a:solidFill>
                  <a:schemeClr val="accent3">
                    <a:lumMod val="50000"/>
                  </a:schemeClr>
                </a:solidFill>
                <a:latin typeface="Times New Roman" pitchFamily="18" charset="0"/>
                <a:cs typeface="Times New Roman" pitchFamily="18" charset="0"/>
              </a:rPr>
            </a:br>
            <a:r>
              <a:rPr lang="ru-RU" sz="1200" b="1" dirty="0">
                <a:solidFill>
                  <a:schemeClr val="accent3">
                    <a:lumMod val="50000"/>
                  </a:schemeClr>
                </a:solidFill>
                <a:latin typeface="Times New Roman" pitchFamily="18" charset="0"/>
                <a:cs typeface="Times New Roman" pitchFamily="18" charset="0"/>
              </a:rPr>
              <a:t>Вдруг снежинки запорхают,</a:t>
            </a:r>
            <a:br>
              <a:rPr lang="ru-RU" sz="1200" b="1" dirty="0">
                <a:solidFill>
                  <a:schemeClr val="accent3">
                    <a:lumMod val="50000"/>
                  </a:schemeClr>
                </a:solidFill>
                <a:latin typeface="Times New Roman" pitchFamily="18" charset="0"/>
                <a:cs typeface="Times New Roman" pitchFamily="18" charset="0"/>
              </a:rPr>
            </a:br>
            <a:r>
              <a:rPr lang="ru-RU" sz="1200" b="1" dirty="0">
                <a:solidFill>
                  <a:schemeClr val="accent3">
                    <a:lumMod val="50000"/>
                  </a:schemeClr>
                </a:solidFill>
                <a:latin typeface="Times New Roman" pitchFamily="18" charset="0"/>
                <a:cs typeface="Times New Roman" pitchFamily="18" charset="0"/>
              </a:rPr>
              <a:t>Но не радует нас это -</a:t>
            </a:r>
            <a:br>
              <a:rPr lang="ru-RU" sz="1200" b="1" dirty="0">
                <a:solidFill>
                  <a:schemeClr val="accent3">
                    <a:lumMod val="50000"/>
                  </a:schemeClr>
                </a:solidFill>
                <a:latin typeface="Times New Roman" pitchFamily="18" charset="0"/>
                <a:cs typeface="Times New Roman" pitchFamily="18" charset="0"/>
              </a:rPr>
            </a:br>
            <a:r>
              <a:rPr lang="ru-RU" sz="1200" b="1" dirty="0">
                <a:solidFill>
                  <a:schemeClr val="accent3">
                    <a:lumMod val="50000"/>
                  </a:schemeClr>
                </a:solidFill>
                <a:latin typeface="Times New Roman" pitchFamily="18" charset="0"/>
                <a:cs typeface="Times New Roman" pitchFamily="18" charset="0"/>
              </a:rPr>
              <a:t>Мы от этого чихаем.</a:t>
            </a:r>
          </a:p>
        </p:txBody>
      </p:sp>
      <p:pic>
        <p:nvPicPr>
          <p:cNvPr id="10" name="Рисунок 9" descr="willow-tree-clipart-1.jpg"/>
          <p:cNvPicPr>
            <a:picLocks noChangeAspect="1"/>
          </p:cNvPicPr>
          <p:nvPr/>
        </p:nvPicPr>
        <p:blipFill>
          <a:blip r:embed="rId3"/>
          <a:srcRect/>
          <a:stretch>
            <a:fillRect/>
          </a:stretch>
        </p:blipFill>
        <p:spPr bwMode="auto">
          <a:xfrm>
            <a:off x="3059113" y="0"/>
            <a:ext cx="2673350" cy="2884488"/>
          </a:xfrm>
          <a:prstGeom prst="rect">
            <a:avLst/>
          </a:prstGeom>
          <a:noFill/>
          <a:ln w="9525">
            <a:noFill/>
            <a:miter lim="800000"/>
            <a:headEnd/>
            <a:tailEnd/>
          </a:ln>
        </p:spPr>
      </p:pic>
      <p:pic>
        <p:nvPicPr>
          <p:cNvPr id="11" name="Рисунок 10" descr="березка.png"/>
          <p:cNvPicPr>
            <a:picLocks noChangeAspect="1"/>
          </p:cNvPicPr>
          <p:nvPr/>
        </p:nvPicPr>
        <p:blipFill>
          <a:blip r:embed="rId4"/>
          <a:srcRect/>
          <a:stretch>
            <a:fillRect/>
          </a:stretch>
        </p:blipFill>
        <p:spPr bwMode="auto">
          <a:xfrm>
            <a:off x="0" y="0"/>
            <a:ext cx="2984500" cy="3060700"/>
          </a:xfrm>
          <a:prstGeom prst="rect">
            <a:avLst/>
          </a:prstGeom>
          <a:noFill/>
          <a:ln w="9525">
            <a:noFill/>
            <a:miter lim="800000"/>
            <a:headEnd/>
            <a:tailEnd/>
          </a:ln>
        </p:spPr>
      </p:pic>
      <p:pic>
        <p:nvPicPr>
          <p:cNvPr id="12" name="Рисунок 11" descr="16334782.png"/>
          <p:cNvPicPr>
            <a:picLocks noChangeAspect="1"/>
          </p:cNvPicPr>
          <p:nvPr/>
        </p:nvPicPr>
        <p:blipFill>
          <a:blip r:embed="rId5"/>
          <a:srcRect/>
          <a:stretch>
            <a:fillRect/>
          </a:stretch>
        </p:blipFill>
        <p:spPr bwMode="auto">
          <a:xfrm>
            <a:off x="5580063" y="0"/>
            <a:ext cx="3563937" cy="2997200"/>
          </a:xfrm>
          <a:prstGeom prst="rect">
            <a:avLst/>
          </a:prstGeom>
          <a:noFill/>
          <a:ln w="9525">
            <a:noFill/>
            <a:miter lim="800000"/>
            <a:headEnd/>
            <a:tailEnd/>
          </a:ln>
        </p:spPr>
      </p:pic>
      <p:pic>
        <p:nvPicPr>
          <p:cNvPr id="13" name="Рисунок 12" descr="886127_molodaya-el-risunok.jpg"/>
          <p:cNvPicPr>
            <a:picLocks noChangeAspect="1"/>
          </p:cNvPicPr>
          <p:nvPr/>
        </p:nvPicPr>
        <p:blipFill>
          <a:blip r:embed="rId6"/>
          <a:srcRect/>
          <a:stretch>
            <a:fillRect/>
          </a:stretch>
        </p:blipFill>
        <p:spPr bwMode="auto">
          <a:xfrm>
            <a:off x="1008063" y="3500438"/>
            <a:ext cx="3205162" cy="3357562"/>
          </a:xfrm>
          <a:prstGeom prst="rect">
            <a:avLst/>
          </a:prstGeom>
          <a:noFill/>
          <a:ln w="9525">
            <a:noFill/>
            <a:miter lim="800000"/>
            <a:headEnd/>
            <a:tailEnd/>
          </a:ln>
        </p:spPr>
      </p:pic>
      <p:pic>
        <p:nvPicPr>
          <p:cNvPr id="14" name="Рисунок 13" descr="14704594.png"/>
          <p:cNvPicPr>
            <a:picLocks noChangeAspect="1"/>
          </p:cNvPicPr>
          <p:nvPr/>
        </p:nvPicPr>
        <p:blipFill>
          <a:blip r:embed="rId7"/>
          <a:srcRect/>
          <a:stretch>
            <a:fillRect/>
          </a:stretch>
        </p:blipFill>
        <p:spPr bwMode="auto">
          <a:xfrm>
            <a:off x="6732588" y="3668713"/>
            <a:ext cx="2232025" cy="3189287"/>
          </a:xfrm>
          <a:prstGeom prst="rect">
            <a:avLst/>
          </a:prstGeom>
          <a:noFill/>
          <a:ln w="9525">
            <a:noFill/>
            <a:miter lim="800000"/>
            <a:headEnd/>
            <a:tailEnd/>
          </a:ln>
        </p:spPr>
      </p:pic>
      <p:pic>
        <p:nvPicPr>
          <p:cNvPr id="15" name="Рисунок 14" descr="0_107dce_92bc2dca_orig.png"/>
          <p:cNvPicPr>
            <a:picLocks noChangeAspect="1"/>
          </p:cNvPicPr>
          <p:nvPr/>
        </p:nvPicPr>
        <p:blipFill>
          <a:blip r:embed="rId8"/>
          <a:srcRect/>
          <a:stretch>
            <a:fillRect/>
          </a:stretch>
        </p:blipFill>
        <p:spPr bwMode="auto">
          <a:xfrm>
            <a:off x="3995738" y="2997200"/>
            <a:ext cx="2867025" cy="3168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484438" y="260350"/>
            <a:ext cx="3981450" cy="585788"/>
          </a:xfrm>
          <a:prstGeom prst="rect">
            <a:avLst/>
          </a:prstGeom>
          <a:noFill/>
        </p:spPr>
        <p:txBody>
          <a:bodyPr wrap="none">
            <a:spAutoFit/>
          </a:bodyPr>
          <a:lstStyle/>
          <a:p>
            <a:pPr fontAlgn="auto">
              <a:spcBef>
                <a:spcPts val="0"/>
              </a:spcBef>
              <a:spcAft>
                <a:spcPts val="0"/>
              </a:spcAft>
              <a:defRPr/>
            </a:pPr>
            <a:r>
              <a:rPr lang="ru-RU" sz="3200" b="1" i="1" u="sng" dirty="0">
                <a:solidFill>
                  <a:schemeClr val="accent3">
                    <a:lumMod val="50000"/>
                  </a:schemeClr>
                </a:solidFill>
                <a:latin typeface="Times New Roman" pitchFamily="18" charset="0"/>
                <a:cs typeface="Times New Roman" pitchFamily="18" charset="0"/>
              </a:rPr>
              <a:t>Где растут деревья?</a:t>
            </a:r>
          </a:p>
        </p:txBody>
      </p:sp>
      <p:sp>
        <p:nvSpPr>
          <p:cNvPr id="4" name="TextBox 3"/>
          <p:cNvSpPr txBox="1"/>
          <p:nvPr/>
        </p:nvSpPr>
        <p:spPr>
          <a:xfrm>
            <a:off x="468313" y="1484313"/>
            <a:ext cx="3598862" cy="1200150"/>
          </a:xfrm>
          <a:prstGeom prst="rect">
            <a:avLst/>
          </a:prstGeom>
          <a:noFill/>
        </p:spPr>
        <p:txBody>
          <a:bodyPr>
            <a:spAutoFit/>
          </a:bodyPr>
          <a:lstStyle/>
          <a:p>
            <a:pPr algn="ctr" fontAlgn="auto">
              <a:spcBef>
                <a:spcPts val="0"/>
              </a:spcBef>
              <a:spcAft>
                <a:spcPts val="0"/>
              </a:spcAft>
              <a:defRPr/>
            </a:pPr>
            <a:r>
              <a:rPr lang="ru-RU" b="1" i="1" dirty="0">
                <a:solidFill>
                  <a:schemeClr val="accent3">
                    <a:lumMod val="50000"/>
                  </a:schemeClr>
                </a:solidFill>
                <a:latin typeface="Times New Roman" pitchFamily="18" charset="0"/>
                <a:cs typeface="Times New Roman" pitchFamily="18" charset="0"/>
              </a:rPr>
              <a:t>В лесу деревья растут сами. Семена распространяются ветром, птицами и животными.</a:t>
            </a:r>
          </a:p>
        </p:txBody>
      </p:sp>
      <p:sp>
        <p:nvSpPr>
          <p:cNvPr id="5" name="TextBox 4"/>
          <p:cNvSpPr txBox="1"/>
          <p:nvPr/>
        </p:nvSpPr>
        <p:spPr>
          <a:xfrm>
            <a:off x="5580063" y="1628775"/>
            <a:ext cx="2879725" cy="646113"/>
          </a:xfrm>
          <a:prstGeom prst="rect">
            <a:avLst/>
          </a:prstGeom>
          <a:noFill/>
        </p:spPr>
        <p:txBody>
          <a:bodyPr>
            <a:spAutoFit/>
          </a:bodyPr>
          <a:lstStyle/>
          <a:p>
            <a:pPr algn="ctr" fontAlgn="auto">
              <a:spcBef>
                <a:spcPts val="0"/>
              </a:spcBef>
              <a:spcAft>
                <a:spcPts val="0"/>
              </a:spcAft>
              <a:defRPr/>
            </a:pPr>
            <a:r>
              <a:rPr lang="ru-RU" b="1" i="1" dirty="0">
                <a:solidFill>
                  <a:schemeClr val="accent3">
                    <a:lumMod val="50000"/>
                  </a:schemeClr>
                </a:solidFill>
                <a:latin typeface="Times New Roman" pitchFamily="18" charset="0"/>
                <a:cs typeface="Times New Roman" pitchFamily="18" charset="0"/>
              </a:rPr>
              <a:t>В городах, парках </a:t>
            </a:r>
          </a:p>
          <a:p>
            <a:pPr algn="ctr" fontAlgn="auto">
              <a:spcBef>
                <a:spcPts val="0"/>
              </a:spcBef>
              <a:spcAft>
                <a:spcPts val="0"/>
              </a:spcAft>
              <a:defRPr/>
            </a:pPr>
            <a:r>
              <a:rPr lang="ru-RU" b="1" i="1" dirty="0">
                <a:solidFill>
                  <a:schemeClr val="accent3">
                    <a:lumMod val="50000"/>
                  </a:schemeClr>
                </a:solidFill>
                <a:latin typeface="Times New Roman" pitchFamily="18" charset="0"/>
                <a:cs typeface="Times New Roman" pitchFamily="18" charset="0"/>
              </a:rPr>
              <a:t>деревья сажают люди.</a:t>
            </a:r>
          </a:p>
        </p:txBody>
      </p:sp>
      <p:pic>
        <p:nvPicPr>
          <p:cNvPr id="6" name="Рисунок 5" descr="11376.jpg"/>
          <p:cNvPicPr>
            <a:picLocks noChangeAspect="1"/>
          </p:cNvPicPr>
          <p:nvPr/>
        </p:nvPicPr>
        <p:blipFill>
          <a:blip r:embed="rId3"/>
          <a:stretch>
            <a:fillRect/>
          </a:stretch>
        </p:blipFill>
        <p:spPr>
          <a:xfrm>
            <a:off x="179388" y="2781300"/>
            <a:ext cx="4679950" cy="3005138"/>
          </a:xfrm>
          <a:prstGeom prst="rect">
            <a:avLst/>
          </a:prstGeom>
          <a:ln>
            <a:solidFill>
              <a:schemeClr val="accent3">
                <a:lumMod val="50000"/>
              </a:schemeClr>
            </a:solidFill>
          </a:ln>
        </p:spPr>
      </p:pic>
      <p:pic>
        <p:nvPicPr>
          <p:cNvPr id="7" name="Рисунок 6" descr="Cities_City_Park_in_summer_048389_.jpg"/>
          <p:cNvPicPr>
            <a:picLocks noChangeAspect="1"/>
          </p:cNvPicPr>
          <p:nvPr/>
        </p:nvPicPr>
        <p:blipFill>
          <a:blip r:embed="rId4"/>
          <a:stretch>
            <a:fillRect/>
          </a:stretch>
        </p:blipFill>
        <p:spPr>
          <a:xfrm>
            <a:off x="5148263" y="2420938"/>
            <a:ext cx="3816350" cy="2384425"/>
          </a:xfrm>
          <a:prstGeom prst="rect">
            <a:avLst/>
          </a:prstGeom>
          <a:ln>
            <a:solidFill>
              <a:schemeClr val="accent3">
                <a:lumMod val="50000"/>
              </a:schemeClr>
            </a:solidFill>
          </a:ln>
        </p:spPr>
      </p:pic>
      <p:cxnSp>
        <p:nvCxnSpPr>
          <p:cNvPr id="9" name="Прямая со стрелкой 8"/>
          <p:cNvCxnSpPr/>
          <p:nvPr/>
        </p:nvCxnSpPr>
        <p:spPr>
          <a:xfrm flipH="1">
            <a:off x="2700338" y="908050"/>
            <a:ext cx="647700" cy="433388"/>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10" name="Прямая со стрелкой 9"/>
          <p:cNvCxnSpPr/>
          <p:nvPr/>
        </p:nvCxnSpPr>
        <p:spPr>
          <a:xfrm>
            <a:off x="5508625" y="908050"/>
            <a:ext cx="576263" cy="504825"/>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50178" name="Рисунок 4" descr="img14.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51202" name="Рисунок 2" descr="15076841.png"/>
          <p:cNvPicPr>
            <a:picLocks noChangeAspect="1"/>
          </p:cNvPicPr>
          <p:nvPr/>
        </p:nvPicPr>
        <p:blipFill>
          <a:blip r:embed="rId3"/>
          <a:srcRect/>
          <a:stretch>
            <a:fillRect/>
          </a:stretch>
        </p:blipFill>
        <p:spPr bwMode="auto">
          <a:xfrm>
            <a:off x="2627313" y="981075"/>
            <a:ext cx="4365625" cy="4364038"/>
          </a:xfrm>
          <a:prstGeom prst="rect">
            <a:avLst/>
          </a:prstGeom>
          <a:noFill/>
          <a:ln w="9525">
            <a:noFill/>
            <a:miter lim="800000"/>
            <a:headEnd/>
            <a:tailEnd/>
          </a:ln>
        </p:spPr>
      </p:pic>
      <p:pic>
        <p:nvPicPr>
          <p:cNvPr id="6" name="Рисунок 5" descr="11.jpeg"/>
          <p:cNvPicPr>
            <a:picLocks noChangeAspect="1"/>
          </p:cNvPicPr>
          <p:nvPr/>
        </p:nvPicPr>
        <p:blipFill>
          <a:blip r:embed="rId4"/>
          <a:stretch>
            <a:fillRect/>
          </a:stretch>
        </p:blipFill>
        <p:spPr>
          <a:xfrm>
            <a:off x="6156325" y="404813"/>
            <a:ext cx="2730500" cy="2047875"/>
          </a:xfrm>
          <a:prstGeom prst="rect">
            <a:avLst/>
          </a:prstGeom>
          <a:ln>
            <a:solidFill>
              <a:schemeClr val="accent3">
                <a:lumMod val="50000"/>
              </a:schemeClr>
            </a:solidFill>
          </a:ln>
        </p:spPr>
      </p:pic>
      <p:pic>
        <p:nvPicPr>
          <p:cNvPr id="7" name="Рисунок 6" descr="03519532.jpg"/>
          <p:cNvPicPr>
            <a:picLocks noChangeAspect="1"/>
          </p:cNvPicPr>
          <p:nvPr/>
        </p:nvPicPr>
        <p:blipFill>
          <a:blip r:embed="rId5"/>
          <a:stretch>
            <a:fillRect/>
          </a:stretch>
        </p:blipFill>
        <p:spPr>
          <a:xfrm>
            <a:off x="5940425" y="4868863"/>
            <a:ext cx="2879725" cy="1620837"/>
          </a:xfrm>
          <a:prstGeom prst="rect">
            <a:avLst/>
          </a:prstGeom>
          <a:ln>
            <a:solidFill>
              <a:schemeClr val="accent3">
                <a:lumMod val="50000"/>
              </a:schemeClr>
            </a:solidFill>
          </a:ln>
        </p:spPr>
      </p:pic>
      <p:pic>
        <p:nvPicPr>
          <p:cNvPr id="8" name="Рисунок 7" descr="38215026_238331590157751_1564364266163666944_n.jpg"/>
          <p:cNvPicPr>
            <a:picLocks noChangeAspect="1"/>
          </p:cNvPicPr>
          <p:nvPr/>
        </p:nvPicPr>
        <p:blipFill>
          <a:blip r:embed="rId6"/>
          <a:stretch>
            <a:fillRect/>
          </a:stretch>
        </p:blipFill>
        <p:spPr>
          <a:xfrm>
            <a:off x="539750" y="4221163"/>
            <a:ext cx="2601913" cy="2289175"/>
          </a:xfrm>
          <a:prstGeom prst="rect">
            <a:avLst/>
          </a:prstGeom>
          <a:ln>
            <a:solidFill>
              <a:schemeClr val="accent3">
                <a:lumMod val="50000"/>
              </a:schemeClr>
            </a:solidFill>
          </a:ln>
        </p:spPr>
      </p:pic>
      <p:sp>
        <p:nvSpPr>
          <p:cNvPr id="9" name="TextBox 8"/>
          <p:cNvSpPr txBox="1"/>
          <p:nvPr/>
        </p:nvSpPr>
        <p:spPr>
          <a:xfrm>
            <a:off x="6516688" y="2565400"/>
            <a:ext cx="2058987" cy="400050"/>
          </a:xfrm>
          <a:prstGeom prst="rect">
            <a:avLst/>
          </a:prstGeom>
          <a:noFill/>
        </p:spPr>
        <p:txBody>
          <a:bodyPr wrap="none">
            <a:spAutoFit/>
          </a:bodyPr>
          <a:lstStyle/>
          <a:p>
            <a:pP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Строительство</a:t>
            </a:r>
          </a:p>
        </p:txBody>
      </p:sp>
      <p:sp>
        <p:nvSpPr>
          <p:cNvPr id="10" name="TextBox 9"/>
          <p:cNvSpPr txBox="1"/>
          <p:nvPr/>
        </p:nvSpPr>
        <p:spPr>
          <a:xfrm>
            <a:off x="6732588" y="4365625"/>
            <a:ext cx="1335087" cy="400050"/>
          </a:xfrm>
          <a:prstGeom prst="rect">
            <a:avLst/>
          </a:prstGeom>
          <a:noFill/>
        </p:spPr>
        <p:txBody>
          <a:bodyPr wrap="none">
            <a:spAutoFit/>
          </a:bodyPr>
          <a:lstStyle/>
          <a:p>
            <a:pP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Дары леса</a:t>
            </a:r>
          </a:p>
        </p:txBody>
      </p:sp>
      <p:sp>
        <p:nvSpPr>
          <p:cNvPr id="11" name="TextBox 10"/>
          <p:cNvSpPr txBox="1"/>
          <p:nvPr/>
        </p:nvSpPr>
        <p:spPr>
          <a:xfrm>
            <a:off x="1187450" y="3789363"/>
            <a:ext cx="939800" cy="400050"/>
          </a:xfrm>
          <a:prstGeom prst="rect">
            <a:avLst/>
          </a:prstGeom>
          <a:noFill/>
        </p:spPr>
        <p:txBody>
          <a:bodyPr wrap="none">
            <a:spAutoFit/>
          </a:bodyPr>
          <a:lstStyle/>
          <a:p>
            <a:pP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Воздух</a:t>
            </a:r>
          </a:p>
        </p:txBody>
      </p:sp>
      <p:pic>
        <p:nvPicPr>
          <p:cNvPr id="12" name="Рисунок 11" descr="full_korzina-iz-ivy-odinochnaya-kruglaya-d13-9-5-h7-15-5-3726-22565i11.JPG"/>
          <p:cNvPicPr>
            <a:picLocks noChangeAspect="1"/>
          </p:cNvPicPr>
          <p:nvPr/>
        </p:nvPicPr>
        <p:blipFill>
          <a:blip r:embed="rId7"/>
          <a:stretch>
            <a:fillRect/>
          </a:stretch>
        </p:blipFill>
        <p:spPr>
          <a:xfrm>
            <a:off x="250825" y="549275"/>
            <a:ext cx="3060700" cy="2039938"/>
          </a:xfrm>
          <a:prstGeom prst="rect">
            <a:avLst/>
          </a:prstGeom>
          <a:ln>
            <a:solidFill>
              <a:schemeClr val="accent3">
                <a:lumMod val="50000"/>
              </a:schemeClr>
            </a:solidFill>
          </a:ln>
        </p:spPr>
      </p:pic>
      <p:sp>
        <p:nvSpPr>
          <p:cNvPr id="13" name="TextBox 12"/>
          <p:cNvSpPr txBox="1"/>
          <p:nvPr/>
        </p:nvSpPr>
        <p:spPr>
          <a:xfrm>
            <a:off x="611188" y="2636838"/>
            <a:ext cx="2106612" cy="400050"/>
          </a:xfrm>
          <a:prstGeom prst="rect">
            <a:avLst/>
          </a:prstGeom>
          <a:noFill/>
        </p:spPr>
        <p:txBody>
          <a:bodyPr wrap="none">
            <a:spAutoFit/>
          </a:bodyPr>
          <a:lstStyle/>
          <a:p>
            <a:pPr algn="ctr" fontAlgn="auto">
              <a:spcBef>
                <a:spcPts val="0"/>
              </a:spcBef>
              <a:spcAft>
                <a:spcPts val="0"/>
              </a:spcAft>
              <a:defRPr/>
            </a:pPr>
            <a:r>
              <a:rPr lang="ru-RU" sz="2000" b="1" i="1" u="sng" dirty="0">
                <a:solidFill>
                  <a:schemeClr val="accent3">
                    <a:lumMod val="50000"/>
                  </a:schemeClr>
                </a:solidFill>
                <a:latin typeface="Times New Roman" pitchFamily="18" charset="0"/>
                <a:cs typeface="Times New Roman" pitchFamily="18" charset="0"/>
              </a:rPr>
              <a:t>Предметы быта</a:t>
            </a:r>
          </a:p>
        </p:txBody>
      </p:sp>
      <p:sp>
        <p:nvSpPr>
          <p:cNvPr id="14" name="TextBox 13"/>
          <p:cNvSpPr txBox="1"/>
          <p:nvPr/>
        </p:nvSpPr>
        <p:spPr>
          <a:xfrm>
            <a:off x="3348038" y="260350"/>
            <a:ext cx="2841625" cy="523875"/>
          </a:xfrm>
          <a:prstGeom prst="rect">
            <a:avLst/>
          </a:prstGeom>
          <a:noFill/>
        </p:spPr>
        <p:txBody>
          <a:bodyPr wrap="none">
            <a:spAutoFit/>
          </a:bodyPr>
          <a:lstStyle/>
          <a:p>
            <a:pPr fontAlgn="auto">
              <a:spcBef>
                <a:spcPts val="0"/>
              </a:spcBef>
              <a:spcAft>
                <a:spcPts val="0"/>
              </a:spcAft>
              <a:defRPr/>
            </a:pPr>
            <a:r>
              <a:rPr lang="ru-RU" sz="2800" b="1" i="1" u="sng" dirty="0">
                <a:solidFill>
                  <a:schemeClr val="accent3">
                    <a:lumMod val="50000"/>
                  </a:schemeClr>
                </a:solidFill>
                <a:latin typeface="Times New Roman" pitchFamily="18" charset="0"/>
                <a:cs typeface="Times New Roman" pitchFamily="18" charset="0"/>
              </a:rPr>
              <a:t>Лес для человека</a:t>
            </a:r>
          </a:p>
        </p:txBody>
      </p:sp>
      <p:cxnSp>
        <p:nvCxnSpPr>
          <p:cNvPr id="16" name="Прямая со стрелкой 15"/>
          <p:cNvCxnSpPr/>
          <p:nvPr/>
        </p:nvCxnSpPr>
        <p:spPr>
          <a:xfrm flipH="1" flipV="1">
            <a:off x="3492500" y="1700213"/>
            <a:ext cx="503238" cy="433387"/>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17" name="Прямая со стрелкой 16"/>
          <p:cNvCxnSpPr/>
          <p:nvPr/>
        </p:nvCxnSpPr>
        <p:spPr>
          <a:xfrm>
            <a:off x="5724525" y="4221163"/>
            <a:ext cx="431800" cy="360362"/>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18" name="Прямая со стрелкой 17"/>
          <p:cNvCxnSpPr/>
          <p:nvPr/>
        </p:nvCxnSpPr>
        <p:spPr>
          <a:xfrm flipH="1">
            <a:off x="3348038" y="4724400"/>
            <a:ext cx="503237" cy="433388"/>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19" name="Прямая со стрелкой 18"/>
          <p:cNvCxnSpPr/>
          <p:nvPr/>
        </p:nvCxnSpPr>
        <p:spPr>
          <a:xfrm flipV="1">
            <a:off x="5508625" y="1844675"/>
            <a:ext cx="503238" cy="360363"/>
          </a:xfrm>
          <a:prstGeom prst="straightConnector1">
            <a:avLst/>
          </a:prstGeom>
          <a:ln>
            <a:solidFill>
              <a:schemeClr val="accent3">
                <a:lumMod val="50000"/>
              </a:schemeClr>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93102_72b688ecfad48.jpg"/>
          <p:cNvPicPr>
            <a:picLocks noChangeAspect="1"/>
          </p:cNvPicPr>
          <p:nvPr/>
        </p:nvPicPr>
        <p:blipFill>
          <a:blip r:embed="rId2"/>
          <a:stretch>
            <a:fillRect/>
          </a:stretch>
        </p:blipFill>
        <p:spPr>
          <a:xfrm>
            <a:off x="0" y="0"/>
            <a:ext cx="9144000" cy="6858000"/>
          </a:xfrm>
          <a:prstGeom prst="rect">
            <a:avLst/>
          </a:prstGeom>
          <a:ln>
            <a:solidFill>
              <a:schemeClr val="accent3">
                <a:lumMod val="50000"/>
              </a:schemeClr>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13.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79388" y="0"/>
            <a:ext cx="3276600" cy="584200"/>
          </a:xfrm>
          <a:prstGeom prst="rect">
            <a:avLst/>
          </a:prstGeom>
          <a:noFill/>
        </p:spPr>
        <p:txBody>
          <a:bodyPr wrap="none">
            <a:spAutoFit/>
          </a:bodyPr>
          <a:lstStyle/>
          <a:p>
            <a:pPr fontAlgn="auto">
              <a:spcBef>
                <a:spcPts val="0"/>
              </a:spcBef>
              <a:spcAft>
                <a:spcPts val="0"/>
              </a:spcAft>
              <a:defRPr/>
            </a:pPr>
            <a:r>
              <a:rPr lang="ru-RU" sz="3200" b="1" i="1" u="sng" dirty="0">
                <a:solidFill>
                  <a:schemeClr val="accent3">
                    <a:lumMod val="50000"/>
                  </a:schemeClr>
                </a:solidFill>
                <a:latin typeface="Times New Roman" pitchFamily="18" charset="0"/>
                <a:cs typeface="Times New Roman" pitchFamily="18" charset="0"/>
              </a:rPr>
              <a:t>Строение дерева</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2" name="Рисунок 1" descr="1319039092_444444444.jpg"/>
          <p:cNvPicPr>
            <a:picLocks noChangeAspect="1"/>
          </p:cNvPicPr>
          <p:nvPr/>
        </p:nvPicPr>
        <p:blipFill>
          <a:blip r:embed="rId3"/>
          <a:stretch>
            <a:fillRect/>
          </a:stretch>
        </p:blipFill>
        <p:spPr>
          <a:xfrm>
            <a:off x="539750" y="260350"/>
            <a:ext cx="4900613" cy="6421438"/>
          </a:xfrm>
          <a:prstGeom prst="rect">
            <a:avLst/>
          </a:prstGeom>
          <a:ln>
            <a:solidFill>
              <a:schemeClr val="accent3">
                <a:lumMod val="75000"/>
              </a:schemeClr>
            </a:solidFill>
          </a:ln>
        </p:spPr>
      </p:pic>
      <p:sp>
        <p:nvSpPr>
          <p:cNvPr id="4" name="TextBox 3"/>
          <p:cNvSpPr txBox="1"/>
          <p:nvPr/>
        </p:nvSpPr>
        <p:spPr>
          <a:xfrm>
            <a:off x="5580063" y="836613"/>
            <a:ext cx="3384550" cy="3170237"/>
          </a:xfrm>
          <a:prstGeom prst="rect">
            <a:avLst/>
          </a:prstGeom>
          <a:noFill/>
        </p:spPr>
        <p:txBody>
          <a:bodyPr>
            <a:spAutoFit/>
          </a:bodyPr>
          <a:lstStyle/>
          <a:p>
            <a:pPr algn="ctr" fontAlgn="auto">
              <a:spcBef>
                <a:spcPts val="0"/>
              </a:spcBef>
              <a:spcAft>
                <a:spcPts val="0"/>
              </a:spcAft>
              <a:defRPr/>
            </a:pPr>
            <a:r>
              <a:rPr lang="ru-RU" sz="2000" b="1" i="1" dirty="0">
                <a:solidFill>
                  <a:schemeClr val="accent3">
                    <a:lumMod val="50000"/>
                  </a:schemeClr>
                </a:solidFill>
                <a:latin typeface="Times New Roman" pitchFamily="18" charset="0"/>
                <a:cs typeface="Times New Roman" pitchFamily="18" charset="0"/>
              </a:rPr>
              <a:t>У всех деревьев есть корни. Корни некоторых деревьев раскидываются шире, чем их ветви. Дерево корнями держится за землю. </a:t>
            </a:r>
          </a:p>
          <a:p>
            <a:pPr algn="ctr" fontAlgn="auto">
              <a:spcBef>
                <a:spcPts val="0"/>
              </a:spcBef>
              <a:spcAft>
                <a:spcPts val="0"/>
              </a:spcAft>
              <a:defRPr/>
            </a:pPr>
            <a:r>
              <a:rPr lang="ru-RU" sz="2000" b="1" i="1" dirty="0">
                <a:solidFill>
                  <a:schemeClr val="accent3">
                    <a:lumMod val="50000"/>
                  </a:schemeClr>
                </a:solidFill>
                <a:latin typeface="Times New Roman" pitchFamily="18" charset="0"/>
                <a:cs typeface="Times New Roman" pitchFamily="18" charset="0"/>
              </a:rPr>
              <a:t>Дерево пьет воду, беря ее из земли корнями. Эта вода поднимается по стволу вверх к веткам, потом к листьям.</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555875" y="0"/>
            <a:ext cx="4646613" cy="584200"/>
          </a:xfrm>
          <a:prstGeom prst="rect">
            <a:avLst/>
          </a:prstGeom>
          <a:noFill/>
        </p:spPr>
        <p:txBody>
          <a:bodyPr wrap="none">
            <a:spAutoFit/>
          </a:bodyPr>
          <a:lstStyle/>
          <a:p>
            <a:pPr fontAlgn="auto">
              <a:spcBef>
                <a:spcPts val="0"/>
              </a:spcBef>
              <a:spcAft>
                <a:spcPts val="0"/>
              </a:spcAft>
              <a:defRPr/>
            </a:pPr>
            <a:r>
              <a:rPr lang="ru-RU" sz="3200" b="1" i="1" u="sng" dirty="0">
                <a:solidFill>
                  <a:schemeClr val="accent3">
                    <a:lumMod val="50000"/>
                  </a:schemeClr>
                </a:solidFill>
                <a:latin typeface="Times New Roman" pitchFamily="18" charset="0"/>
                <a:cs typeface="Times New Roman" pitchFamily="18" charset="0"/>
              </a:rPr>
              <a:t>Зачем деревьям листья?</a:t>
            </a:r>
          </a:p>
        </p:txBody>
      </p:sp>
      <p:pic>
        <p:nvPicPr>
          <p:cNvPr id="18435" name="Рисунок 3" descr="19029327.png"/>
          <p:cNvPicPr>
            <a:picLocks noChangeAspect="1"/>
          </p:cNvPicPr>
          <p:nvPr/>
        </p:nvPicPr>
        <p:blipFill>
          <a:blip r:embed="rId3"/>
          <a:srcRect/>
          <a:stretch>
            <a:fillRect/>
          </a:stretch>
        </p:blipFill>
        <p:spPr bwMode="auto">
          <a:xfrm rot="-945331">
            <a:off x="1608138" y="2744788"/>
            <a:ext cx="5857875" cy="3381375"/>
          </a:xfrm>
          <a:prstGeom prst="rect">
            <a:avLst/>
          </a:prstGeom>
          <a:noFill/>
          <a:ln w="9525">
            <a:noFill/>
            <a:miter lim="800000"/>
            <a:headEnd/>
            <a:tailEnd/>
          </a:ln>
        </p:spPr>
      </p:pic>
      <p:pic>
        <p:nvPicPr>
          <p:cNvPr id="18436" name="Рисунок 4" descr="19029327.png"/>
          <p:cNvPicPr>
            <a:picLocks noChangeAspect="1"/>
          </p:cNvPicPr>
          <p:nvPr/>
        </p:nvPicPr>
        <p:blipFill>
          <a:blip r:embed="rId3"/>
          <a:srcRect/>
          <a:stretch>
            <a:fillRect/>
          </a:stretch>
        </p:blipFill>
        <p:spPr bwMode="auto">
          <a:xfrm rot="15629086" flipV="1">
            <a:off x="-908844" y="1394619"/>
            <a:ext cx="5878513" cy="3394075"/>
          </a:xfrm>
          <a:prstGeom prst="rect">
            <a:avLst/>
          </a:prstGeom>
          <a:noFill/>
          <a:ln w="9525">
            <a:noFill/>
            <a:miter lim="800000"/>
            <a:headEnd/>
            <a:tailEnd/>
          </a:ln>
        </p:spPr>
      </p:pic>
      <p:sp>
        <p:nvSpPr>
          <p:cNvPr id="18437" name="TextBox 5"/>
          <p:cNvSpPr txBox="1">
            <a:spLocks noChangeArrowheads="1"/>
          </p:cNvSpPr>
          <p:nvPr/>
        </p:nvSpPr>
        <p:spPr bwMode="auto">
          <a:xfrm>
            <a:off x="4211638" y="981075"/>
            <a:ext cx="185737" cy="368300"/>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7" name="TextBox 6"/>
          <p:cNvSpPr txBox="1"/>
          <p:nvPr/>
        </p:nvSpPr>
        <p:spPr>
          <a:xfrm>
            <a:off x="3851275" y="981075"/>
            <a:ext cx="4897438" cy="1322388"/>
          </a:xfrm>
          <a:prstGeom prst="rect">
            <a:avLst/>
          </a:prstGeom>
          <a:noFill/>
        </p:spPr>
        <p:txBody>
          <a:bodyPr>
            <a:spAutoFit/>
          </a:bodyPr>
          <a:lstStyle/>
          <a:p>
            <a:pPr algn="ctr" fontAlgn="auto">
              <a:spcBef>
                <a:spcPts val="0"/>
              </a:spcBef>
              <a:spcAft>
                <a:spcPts val="0"/>
              </a:spcAft>
              <a:defRPr/>
            </a:pPr>
            <a:r>
              <a:rPr lang="ru-RU" sz="2000" b="1" i="1" dirty="0">
                <a:solidFill>
                  <a:schemeClr val="accent3">
                    <a:lumMod val="50000"/>
                  </a:schemeClr>
                </a:solidFill>
                <a:latin typeface="Times New Roman" pitchFamily="18" charset="0"/>
                <a:cs typeface="Times New Roman" pitchFamily="18" charset="0"/>
              </a:rPr>
              <a:t>С помощью листьев деревья дышат. Также листья вырабатывают питательные вещества, которые необходимы для роста дерева.</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19458" name="Рисунок 2" descr="19037016.png"/>
          <p:cNvPicPr>
            <a:picLocks noChangeAspect="1"/>
          </p:cNvPicPr>
          <p:nvPr/>
        </p:nvPicPr>
        <p:blipFill>
          <a:blip r:embed="rId3"/>
          <a:srcRect/>
          <a:stretch>
            <a:fillRect/>
          </a:stretch>
        </p:blipFill>
        <p:spPr bwMode="auto">
          <a:xfrm rot="-1633834">
            <a:off x="4164013" y="2424113"/>
            <a:ext cx="5162550" cy="3854450"/>
          </a:xfrm>
          <a:prstGeom prst="rect">
            <a:avLst/>
          </a:prstGeom>
          <a:noFill/>
          <a:ln w="9525">
            <a:noFill/>
            <a:miter lim="800000"/>
            <a:headEnd/>
            <a:tailEnd/>
          </a:ln>
        </p:spPr>
      </p:pic>
      <p:pic>
        <p:nvPicPr>
          <p:cNvPr id="19459" name="Рисунок 3" descr="24856951.png"/>
          <p:cNvPicPr>
            <a:picLocks noChangeAspect="1"/>
          </p:cNvPicPr>
          <p:nvPr/>
        </p:nvPicPr>
        <p:blipFill>
          <a:blip r:embed="rId4"/>
          <a:srcRect/>
          <a:stretch>
            <a:fillRect/>
          </a:stretch>
        </p:blipFill>
        <p:spPr bwMode="auto">
          <a:xfrm>
            <a:off x="468313" y="1916113"/>
            <a:ext cx="4408487" cy="4738687"/>
          </a:xfrm>
          <a:prstGeom prst="rect">
            <a:avLst/>
          </a:prstGeom>
          <a:noFill/>
          <a:ln w="9525">
            <a:noFill/>
            <a:miter lim="800000"/>
            <a:headEnd/>
            <a:tailEnd/>
          </a:ln>
        </p:spPr>
      </p:pic>
      <p:sp>
        <p:nvSpPr>
          <p:cNvPr id="5" name="TextBox 4"/>
          <p:cNvSpPr txBox="1"/>
          <p:nvPr/>
        </p:nvSpPr>
        <p:spPr>
          <a:xfrm>
            <a:off x="179388" y="0"/>
            <a:ext cx="8785225" cy="2092325"/>
          </a:xfrm>
          <a:prstGeom prst="rect">
            <a:avLst/>
          </a:prstGeom>
          <a:noFill/>
        </p:spPr>
        <p:txBody>
          <a:bodyPr>
            <a:spAutoFit/>
          </a:bodyPr>
          <a:lstStyle/>
          <a:p>
            <a:pPr algn="ctr" fontAlgn="auto">
              <a:spcBef>
                <a:spcPts val="0"/>
              </a:spcBef>
              <a:spcAft>
                <a:spcPts val="0"/>
              </a:spcAft>
              <a:defRPr/>
            </a:pPr>
            <a:r>
              <a:rPr lang="ru-RU" sz="3200" b="1" i="1" u="sng" dirty="0">
                <a:solidFill>
                  <a:schemeClr val="accent3">
                    <a:lumMod val="50000"/>
                  </a:schemeClr>
                </a:solidFill>
                <a:latin typeface="Times New Roman" pitchFamily="18" charset="0"/>
                <a:cs typeface="Times New Roman" pitchFamily="18" charset="0"/>
              </a:rPr>
              <a:t>Цветение деревьев</a:t>
            </a:r>
          </a:p>
          <a:p>
            <a:pPr algn="ctr" fontAlgn="auto">
              <a:spcBef>
                <a:spcPts val="0"/>
              </a:spcBef>
              <a:spcAft>
                <a:spcPts val="0"/>
              </a:spcAft>
              <a:defRPr/>
            </a:pPr>
            <a:r>
              <a:rPr lang="ru-RU" sz="2000" b="1" i="1" dirty="0">
                <a:solidFill>
                  <a:schemeClr val="accent3">
                    <a:lumMod val="50000"/>
                  </a:schemeClr>
                </a:solidFill>
                <a:latin typeface="Times New Roman" pitchFamily="18" charset="0"/>
                <a:cs typeface="Times New Roman" pitchFamily="18" charset="0"/>
              </a:rPr>
              <a:t>Цветут все деревья. Лепестки и сладкий запах привлекают насекомых. Насекомые питаются сладким соком цветка – нектаром. Перелетая с цветка на цветок, насекомые переносят пыльцу. Теперь цветок готов к рождению семени.</a:t>
            </a:r>
          </a:p>
          <a:p>
            <a:pPr fontAlgn="auto">
              <a:spcBef>
                <a:spcPts val="0"/>
              </a:spcBef>
              <a:spcAft>
                <a:spcPts val="0"/>
              </a:spcAft>
              <a:defRPr/>
            </a:pPr>
            <a:endParaRPr lang="ru-RU" dirty="0">
              <a:latin typeface="+mn-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11188" y="0"/>
            <a:ext cx="8137525" cy="1784350"/>
          </a:xfrm>
          <a:prstGeom prst="rect">
            <a:avLst/>
          </a:prstGeom>
          <a:noFill/>
        </p:spPr>
        <p:txBody>
          <a:bodyPr>
            <a:spAutoFit/>
          </a:bodyPr>
          <a:lstStyle/>
          <a:p>
            <a:pPr algn="ctr" fontAlgn="auto">
              <a:spcBef>
                <a:spcPts val="0"/>
              </a:spcBef>
              <a:spcAft>
                <a:spcPts val="0"/>
              </a:spcAft>
              <a:defRPr/>
            </a:pPr>
            <a:r>
              <a:rPr lang="ru-RU" sz="3200" b="1" i="1" u="sng" dirty="0">
                <a:solidFill>
                  <a:schemeClr val="accent3">
                    <a:lumMod val="50000"/>
                  </a:schemeClr>
                </a:solidFill>
                <a:latin typeface="Times New Roman" pitchFamily="18" charset="0"/>
                <a:cs typeface="Times New Roman" pitchFamily="18" charset="0"/>
              </a:rPr>
              <a:t>Плоды и семена</a:t>
            </a:r>
          </a:p>
          <a:p>
            <a:pPr algn="ctr" fontAlgn="auto">
              <a:spcBef>
                <a:spcPts val="0"/>
              </a:spcBef>
              <a:spcAft>
                <a:spcPts val="0"/>
              </a:spcAft>
              <a:defRPr/>
            </a:pPr>
            <a:r>
              <a:rPr lang="ru-RU" sz="2000" b="1" i="1" dirty="0">
                <a:solidFill>
                  <a:schemeClr val="accent3">
                    <a:lumMod val="50000"/>
                  </a:schemeClr>
                </a:solidFill>
                <a:latin typeface="Times New Roman" pitchFamily="18" charset="0"/>
                <a:cs typeface="Times New Roman" pitchFamily="18" charset="0"/>
              </a:rPr>
              <a:t>Из оплодотворенных семязачатков вырастают семена. Плод их защищает. Плоды сочные и мягкие. Внутри одних плодов всего одно семя. Внутри других семян много.</a:t>
            </a:r>
          </a:p>
          <a:p>
            <a:pPr fontAlgn="auto">
              <a:spcBef>
                <a:spcPts val="0"/>
              </a:spcBef>
              <a:spcAft>
                <a:spcPts val="0"/>
              </a:spcAft>
              <a:defRPr/>
            </a:pPr>
            <a:endParaRPr lang="ru-RU" dirty="0">
              <a:latin typeface="+mn-lt"/>
              <a:cs typeface="+mn-cs"/>
            </a:endParaRPr>
          </a:p>
        </p:txBody>
      </p:sp>
      <p:pic>
        <p:nvPicPr>
          <p:cNvPr id="5" name="Рисунок 4" descr="image (1).jpg"/>
          <p:cNvPicPr>
            <a:picLocks noChangeAspect="1"/>
          </p:cNvPicPr>
          <p:nvPr/>
        </p:nvPicPr>
        <p:blipFill>
          <a:blip r:embed="rId3">
            <a:lum bright="-8000" contrast="-10000"/>
          </a:blip>
          <a:stretch>
            <a:fillRect/>
          </a:stretch>
        </p:blipFill>
        <p:spPr>
          <a:xfrm>
            <a:off x="1403350" y="1773238"/>
            <a:ext cx="6697663" cy="4711700"/>
          </a:xfrm>
          <a:prstGeom prst="rect">
            <a:avLst/>
          </a:prstGeom>
          <a:ln>
            <a:solidFill>
              <a:schemeClr val="accent3">
                <a:lumMod val="75000"/>
              </a:schemeClr>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ream-of-grassland-powerpoint-templates.jpg"/>
          <p:cNvPicPr>
            <a:picLocks noChangeAspect="1"/>
          </p:cNvPicPr>
          <p:nvPr/>
        </p:nvPicPr>
        <p:blipFill>
          <a:blip r:embed="rId2"/>
          <a:stretch>
            <a:fillRect/>
          </a:stretch>
        </p:blipFill>
        <p:spPr>
          <a:xfrm>
            <a:off x="0" y="0"/>
            <a:ext cx="9144000" cy="685800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827088" y="333375"/>
            <a:ext cx="7345362" cy="2122488"/>
          </a:xfrm>
          <a:prstGeom prst="rect">
            <a:avLst/>
          </a:prstGeom>
          <a:noFill/>
        </p:spPr>
        <p:txBody>
          <a:bodyPr>
            <a:spAutoFit/>
          </a:bodyPr>
          <a:lstStyle/>
          <a:p>
            <a:pPr algn="ctr" fontAlgn="auto">
              <a:spcBef>
                <a:spcPts val="0"/>
              </a:spcBef>
              <a:spcAft>
                <a:spcPts val="0"/>
              </a:spcAft>
              <a:defRPr/>
            </a:pPr>
            <a:r>
              <a:rPr lang="ru-RU" sz="2400" b="1" i="1" u="sng" dirty="0">
                <a:solidFill>
                  <a:schemeClr val="accent3">
                    <a:lumMod val="50000"/>
                  </a:schemeClr>
                </a:solidFill>
                <a:latin typeface="Times New Roman" pitchFamily="18" charset="0"/>
                <a:cs typeface="Times New Roman" pitchFamily="18" charset="0"/>
              </a:rPr>
              <a:t>Как распространяются семена?</a:t>
            </a:r>
          </a:p>
          <a:p>
            <a:pPr algn="ctr" fontAlgn="auto">
              <a:spcBef>
                <a:spcPts val="0"/>
              </a:spcBef>
              <a:spcAft>
                <a:spcPts val="0"/>
              </a:spcAft>
              <a:defRPr/>
            </a:pPr>
            <a:r>
              <a:rPr lang="ru-RU" b="1" i="1" dirty="0">
                <a:solidFill>
                  <a:schemeClr val="accent3">
                    <a:lumMod val="50000"/>
                  </a:schemeClr>
                </a:solidFill>
                <a:latin typeface="Times New Roman" pitchFamily="18" charset="0"/>
                <a:cs typeface="Times New Roman" pitchFamily="18" charset="0"/>
              </a:rPr>
              <a:t>Семена разносятся ветром, птицами и животными. </a:t>
            </a:r>
          </a:p>
          <a:p>
            <a:pPr algn="ctr" fontAlgn="auto">
              <a:spcBef>
                <a:spcPts val="0"/>
              </a:spcBef>
              <a:spcAft>
                <a:spcPts val="0"/>
              </a:spcAft>
              <a:defRPr/>
            </a:pPr>
            <a:r>
              <a:rPr lang="ru-RU" b="1" i="1" dirty="0">
                <a:solidFill>
                  <a:schemeClr val="accent3">
                    <a:lumMod val="50000"/>
                  </a:schemeClr>
                </a:solidFill>
                <a:latin typeface="Times New Roman" pitchFamily="18" charset="0"/>
                <a:cs typeface="Times New Roman" pitchFamily="18" charset="0"/>
              </a:rPr>
              <a:t>После того как семечки внутри плодов созревают, их относит ветром на небольшие расстояния. Под деревом слишком мало света, чтобы семечко могло хорошо расти. А животные и птицы разносят их на большие расстояния. Белки уносят желуди далеко от дуба и зарывают их в землю. Птицы разбрасывают их с пометом.</a:t>
            </a:r>
          </a:p>
        </p:txBody>
      </p:sp>
      <p:pic>
        <p:nvPicPr>
          <p:cNvPr id="4" name="Рисунок 3" descr="700_FO28473867_8fab61b2d3a2b3255002150263f87afb.jpg"/>
          <p:cNvPicPr>
            <a:picLocks noChangeAspect="1"/>
          </p:cNvPicPr>
          <p:nvPr/>
        </p:nvPicPr>
        <p:blipFill>
          <a:blip r:embed="rId3"/>
          <a:stretch>
            <a:fillRect/>
          </a:stretch>
        </p:blipFill>
        <p:spPr>
          <a:xfrm>
            <a:off x="5435600" y="2565400"/>
            <a:ext cx="3357563" cy="3355975"/>
          </a:xfrm>
          <a:prstGeom prst="rect">
            <a:avLst/>
          </a:prstGeom>
          <a:ln>
            <a:solidFill>
              <a:schemeClr val="accent3">
                <a:lumMod val="50000"/>
              </a:schemeClr>
            </a:solidFill>
          </a:ln>
        </p:spPr>
      </p:pic>
      <p:pic>
        <p:nvPicPr>
          <p:cNvPr id="5" name="Рисунок 4" descr="700_FO56757796_536c1618a436de6987b46d12c79494ca.jpg"/>
          <p:cNvPicPr>
            <a:picLocks noChangeAspect="1"/>
          </p:cNvPicPr>
          <p:nvPr/>
        </p:nvPicPr>
        <p:blipFill>
          <a:blip r:embed="rId4"/>
          <a:stretch>
            <a:fillRect/>
          </a:stretch>
        </p:blipFill>
        <p:spPr>
          <a:xfrm>
            <a:off x="179388" y="2420938"/>
            <a:ext cx="3435350" cy="2184400"/>
          </a:xfrm>
          <a:prstGeom prst="rect">
            <a:avLst/>
          </a:prstGeom>
          <a:ln>
            <a:solidFill>
              <a:schemeClr val="accent3">
                <a:lumMod val="50000"/>
              </a:schemeClr>
            </a:solidFill>
          </a:ln>
        </p:spPr>
      </p:pic>
      <p:pic>
        <p:nvPicPr>
          <p:cNvPr id="6" name="Рисунок 5" descr="DeYvsSBW4AEMw4J.jpg"/>
          <p:cNvPicPr>
            <a:picLocks noChangeAspect="1"/>
          </p:cNvPicPr>
          <p:nvPr/>
        </p:nvPicPr>
        <p:blipFill>
          <a:blip r:embed="rId5"/>
          <a:srcRect t="13768" b="11883"/>
          <a:stretch>
            <a:fillRect/>
          </a:stretch>
        </p:blipFill>
        <p:spPr>
          <a:xfrm>
            <a:off x="1619250" y="4724400"/>
            <a:ext cx="3213100" cy="1944688"/>
          </a:xfrm>
          <a:prstGeom prst="rect">
            <a:avLst/>
          </a:prstGeom>
          <a:ln>
            <a:solidFill>
              <a:schemeClr val="accent3">
                <a:lumMod val="75000"/>
              </a:schemeClr>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TotalTime>
  <Words>2403</Words>
  <Application>Microsoft Office PowerPoint</Application>
  <PresentationFormat>Экран (4:3)</PresentationFormat>
  <Paragraphs>107</Paragraphs>
  <Slides>39</Slides>
  <Notes>0</Notes>
  <HiddenSlides>0</HiddenSlides>
  <MMClips>0</MMClips>
  <ScaleCrop>false</ScaleCrop>
  <HeadingPairs>
    <vt:vector size="6" baseType="variant">
      <vt:variant>
        <vt:lpstr>Использованные шрифты</vt:lpstr>
      </vt:variant>
      <vt:variant>
        <vt:i4>3</vt:i4>
      </vt:variant>
      <vt:variant>
        <vt:lpstr>Шаблон оформления</vt:lpstr>
      </vt:variant>
      <vt:variant>
        <vt:i4>1</vt:i4>
      </vt:variant>
      <vt:variant>
        <vt:lpstr>Заголовки слайдов</vt:lpstr>
      </vt:variant>
      <vt:variant>
        <vt:i4>39</vt:i4>
      </vt:variant>
    </vt:vector>
  </HeadingPairs>
  <TitlesOfParts>
    <vt:vector size="43" baseType="lpstr">
      <vt:lpstr>Arial</vt:lpstr>
      <vt:lpstr>Calibri</vt:lpstr>
      <vt:lpstr>Times New Roman</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vector>
  </TitlesOfParts>
  <Company>DG Win&amp;Soft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Санек</dc:creator>
  <cp:lastModifiedBy>Виталя</cp:lastModifiedBy>
  <cp:revision>48</cp:revision>
  <dcterms:created xsi:type="dcterms:W3CDTF">2018-10-13T16:15:55Z</dcterms:created>
  <dcterms:modified xsi:type="dcterms:W3CDTF">2020-04-24T12:54:11Z</dcterms:modified>
</cp:coreProperties>
</file>