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3" r:id="rId4"/>
    <p:sldId id="287" r:id="rId5"/>
    <p:sldId id="288" r:id="rId6"/>
    <p:sldId id="274" r:id="rId7"/>
    <p:sldId id="275" r:id="rId8"/>
    <p:sldId id="289" r:id="rId9"/>
    <p:sldId id="257" r:id="rId10"/>
    <p:sldId id="293" r:id="rId11"/>
    <p:sldId id="290" r:id="rId12"/>
    <p:sldId id="294" r:id="rId13"/>
    <p:sldId id="291" r:id="rId14"/>
    <p:sldId id="295" r:id="rId15"/>
    <p:sldId id="278" r:id="rId16"/>
    <p:sldId id="296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ecsi.ru/intro/discover_world_3level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991870"/>
            <a:ext cx="6078855" cy="2096770"/>
          </a:xfrm>
        </p:spPr>
        <p:txBody>
          <a:bodyPr>
            <a:no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«Опытно-экспериментальная деятельность»</a:t>
            </a:r>
            <a:b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6675" y="4149090"/>
          <a:ext cx="4561205" cy="1361440"/>
        </p:xfrm>
        <a:graphic>
          <a:graphicData uri="http://schemas.openxmlformats.org/drawingml/2006/table">
            <a:tbl>
              <a:tblPr/>
              <a:tblGrid>
                <a:gridCol w="4561205"/>
              </a:tblGrid>
              <a:tr h="13614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слышу, и я забываю. </a:t>
                      </a:r>
                      <a:b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 </a:t>
                      </a:r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вижу, и я запоминаю. </a:t>
                      </a:r>
                      <a:b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делаю, и я </a:t>
                      </a:r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3 уровня познания мира"/>
                        </a:rPr>
                        <a:t>понимаю</a:t>
                      </a:r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16"/>
            <a:ext cx="11334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2840" y="158750"/>
            <a:ext cx="4337685" cy="42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№29»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995" y="6040120"/>
            <a:ext cx="7162800" cy="608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Дадаева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2" y="3410998"/>
            <a:ext cx="4259965" cy="31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603375" y="191770"/>
            <a:ext cx="6891020" cy="5107305"/>
          </a:xfrm>
        </p:spPr>
        <p:txBody>
          <a:bodyPr>
            <a:normAutofit fontScale="90000" lnSpcReduction="20000"/>
          </a:bodyPr>
          <a:lstStyle/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3) «Взаимодейтсвие двух магнитов»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Цель: Выявить особенность взаимодействия двух 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магнитов: приятжение и отталкивание.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4) «Магнитное поле»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Цель: Показать магнитное поле вокруг магнитов с 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использованиемкартона и скрепок</a:t>
            </a:r>
          </a:p>
          <a:p>
            <a:pPr algn="l"/>
            <a:endParaRPr lang="ru-RU" altLang="en-US">
              <a:solidFill>
                <a:schemeClr val="tx1"/>
              </a:solidFill>
              <a:effectLst/>
            </a:endParaRPr>
          </a:p>
          <a:p>
            <a:pPr algn="l"/>
            <a:r>
              <a:rPr lang="ru-RU" altLang="en-US" sz="24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АПРЕЛЬ:</a:t>
            </a:r>
          </a:p>
          <a:p>
            <a:pPr algn="l"/>
            <a:r>
              <a:rPr lang="ru-RU" altLang="en-US" b="1">
                <a:solidFill>
                  <a:schemeClr val="tx1"/>
                </a:solidFill>
                <a:effectLst/>
              </a:rPr>
              <a:t>Беседа «Вода - источник жизни»</a:t>
            </a:r>
          </a:p>
          <a:p>
            <a:pPr algn="l"/>
            <a:r>
              <a:rPr lang="ru-RU" altLang="en-US" b="1">
                <a:solidFill>
                  <a:schemeClr val="tx1"/>
                </a:solidFill>
                <a:effectLst/>
              </a:rPr>
              <a:t>Опыты и эксперименты с водой: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1) «Свойства воды»: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Цель: Познакомить со свойствами воды: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-Прозрачность и отражаемость (чистая вода и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 закрашенная вода) - вода прозрачная (отражается 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предмет), а закрашенная - нет (не отражается предмет)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- Вкус и запах (проверить есть ли у воды запах и вкус, 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почему)</a:t>
            </a:r>
          </a:p>
          <a:p>
            <a:pPr algn="l"/>
            <a:endParaRPr lang="ru-RU" altLang="en-US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" y="367012"/>
            <a:ext cx="1428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4" y="4633576"/>
            <a:ext cx="13573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27807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603375" y="191770"/>
            <a:ext cx="6891020" cy="5107305"/>
          </a:xfrm>
        </p:spPr>
        <p:txBody>
          <a:bodyPr>
            <a:normAutofit/>
          </a:bodyPr>
          <a:lstStyle/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- Растворимость (земля и сахар - одни вещества растворяются, другие нет)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- Растекаемость и жикость (расширение воды в 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пластиковй бутылке в тепле и на холоде)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-Таяние и замерзание воды ( сравнить почему вода превращается в лед и почему лед тает)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2) «Тонет - не тонет»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Цель: Проверить в воде какие предметы тонут, а какие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 нет и почему ( тяжесть - легкость)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3) «Мылльные пузыри»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Цель: Познакомить со свойством мульных пузырей</a:t>
            </a:r>
          </a:p>
        </p:txBody>
      </p:sp>
      <p:pic>
        <p:nvPicPr>
          <p:cNvPr id="6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" y="367012"/>
            <a:ext cx="1428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4" y="4633576"/>
            <a:ext cx="13573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813"/>
            <a:ext cx="4392488" cy="3294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491626"/>
            <a:ext cx="4068960" cy="30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160" y="418465"/>
            <a:ext cx="7025005" cy="4277995"/>
          </a:xfrm>
        </p:spPr>
        <p:txBody>
          <a:bodyPr>
            <a:normAutofit/>
          </a:bodyPr>
          <a:lstStyle/>
          <a:p>
            <a:pPr algn="l"/>
            <a:r>
              <a:rPr lang="ru-RU" altLang="en-US"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МАЙ:</a:t>
            </a:r>
            <a:br>
              <a:rPr lang="ru-RU" altLang="en-US"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000" b="1">
                <a:effectLst/>
              </a:rPr>
              <a:t>Беседа</a:t>
            </a:r>
            <a:r>
              <a:rPr lang="ru-RU" altLang="en-US" sz="2000">
                <a:effectLst/>
              </a:rPr>
              <a:t> «Что такое воздух, кому он нужен и для чего»</a:t>
            </a:r>
            <a:br>
              <a:rPr lang="ru-RU" altLang="en-US" sz="2000">
                <a:effectLst/>
              </a:rPr>
            </a:br>
            <a:r>
              <a:rPr lang="ru-RU" altLang="en-US" sz="2000" b="1">
                <a:effectLst/>
              </a:rPr>
              <a:t>Опыты и эксперименты с воздухом:</a:t>
            </a:r>
            <a:br>
              <a:rPr lang="ru-RU" altLang="en-US" sz="2000" b="1">
                <a:effectLst/>
              </a:rPr>
            </a:br>
            <a:r>
              <a:rPr lang="ru-RU" altLang="en-US" sz="2000">
                <a:effectLst/>
              </a:rPr>
              <a:t>1) «Существование воздуха»</a:t>
            </a:r>
            <a:br>
              <a:rPr lang="ru-RU" altLang="en-US" sz="2000">
                <a:effectLst/>
              </a:rPr>
            </a:br>
            <a:r>
              <a:rPr lang="ru-RU" altLang="en-US" sz="2000">
                <a:effectLst/>
              </a:rPr>
              <a:t>Цель: Доказать существование воздуха через воду и  трубочку</a:t>
            </a:r>
            <a:br>
              <a:rPr lang="ru-RU" altLang="en-US" sz="2000">
                <a:effectLst/>
              </a:rPr>
            </a:br>
            <a:r>
              <a:rPr lang="ru-RU" altLang="en-US" sz="2000">
                <a:effectLst/>
              </a:rPr>
              <a:t>2) «Воздух имеет вес»</a:t>
            </a:r>
            <a:br>
              <a:rPr lang="ru-RU" altLang="en-US" sz="2000">
                <a:effectLst/>
              </a:rPr>
            </a:br>
            <a:r>
              <a:rPr lang="ru-RU" altLang="en-US" sz="2000">
                <a:effectLst/>
              </a:rPr>
              <a:t>Цель: Познакомить со свойствами воздуха с помощью воздушных шариков и весов;</a:t>
            </a:r>
            <a:br>
              <a:rPr lang="ru-RU" altLang="en-US" sz="2000">
                <a:effectLst/>
              </a:rPr>
            </a:br>
            <a:r>
              <a:rPr lang="ru-RU" altLang="en-US" sz="2000">
                <a:effectLst/>
              </a:rPr>
              <a:t>3) «Плавающий апельсин»</a:t>
            </a:r>
            <a:br>
              <a:rPr lang="ru-RU" altLang="en-US" sz="2000">
                <a:effectLst/>
              </a:rPr>
            </a:br>
            <a:r>
              <a:rPr lang="ru-RU" altLang="en-US" sz="2000">
                <a:effectLst/>
              </a:rPr>
              <a:t>Цель: Доказать что в кожуре апельсина есть воздух.</a:t>
            </a:r>
            <a:br>
              <a:rPr lang="ru-RU" altLang="en-US" sz="2000">
                <a:effectLst/>
              </a:rPr>
            </a:br>
            <a:r>
              <a:rPr lang="ru-RU" altLang="en-US" sz="2000">
                <a:effectLst/>
              </a:rPr>
              <a:t/>
            </a:r>
            <a:br>
              <a:rPr lang="ru-RU" altLang="en-US" sz="2000">
                <a:effectLst/>
              </a:rPr>
            </a:br>
            <a:r>
              <a:rPr lang="ru-RU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en-US" sz="24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8135" y="213995"/>
            <a:ext cx="59670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0" y="418447"/>
            <a:ext cx="1428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69" y="4457046"/>
            <a:ext cx="13573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2208" y="1156184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160" y="418465"/>
            <a:ext cx="7025005" cy="4277995"/>
          </a:xfrm>
        </p:spPr>
        <p:txBody>
          <a:bodyPr>
            <a:normAutofit/>
          </a:bodyPr>
          <a:lstStyle/>
          <a:p>
            <a:pPr algn="l"/>
            <a:r>
              <a:rPr lang="ru-RU" altLang="en-US" sz="2000">
                <a:effectLst/>
              </a:rPr>
              <a:t/>
            </a:r>
            <a:br>
              <a:rPr lang="ru-RU" altLang="en-US" sz="2000">
                <a:effectLst/>
              </a:rPr>
            </a:br>
            <a:r>
              <a:rPr lang="ru-RU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br>
              <a:rPr lang="ru-RU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000">
                <a:effectLst/>
              </a:rPr>
              <a:t>Развивающему обществу нужны образованные, нравственно</a:t>
            </a:r>
            <a:br>
              <a:rPr lang="ru-RU" altLang="en-US" sz="2000">
                <a:effectLst/>
              </a:rPr>
            </a:br>
            <a:r>
              <a:rPr lang="ru-RU" altLang="en-US" sz="2000">
                <a:effectLst/>
              </a:rPr>
              <a:t>предприимчивые люди, которые могут самостоятельно принимать ответственные решения в ситуации выбора, прогнозируя их возможные последствия, способны к сотрудничеству.</a:t>
            </a:r>
            <a:r>
              <a:rPr lang="ru-RU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en-US" sz="24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8135" y="213995"/>
            <a:ext cx="59670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0" y="418447"/>
            <a:ext cx="1428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69" y="4457046"/>
            <a:ext cx="13573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430" y="283845"/>
            <a:ext cx="8358505" cy="564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000" b="1" i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ru-RU" sz="2400" b="1" i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проекта:</a:t>
            </a:r>
            <a:r>
              <a:rPr lang="ru-RU" sz="2000" b="1" i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Практическое внедрение </a:t>
            </a:r>
            <a:r>
              <a:rPr lang="ru-RU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экспериментирования </a:t>
            </a:r>
            <a:r>
              <a:rPr lang="ru-RU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средства развития познавательной активности.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i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проекта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представления детей об окружающем мире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 smtClean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знакоство</a:t>
            </a:r>
            <a:r>
              <a:rPr lang="ru-RU" sz="2000" dirty="0" smtClean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физическими свойствами и явлениями</a:t>
            </a:r>
          </a:p>
          <a:p>
            <a:pPr lvl="0" algn="just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речь: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побуждать рассуждать, аргументировать, польоваться речью  доказательством.</a:t>
            </a:r>
          </a:p>
          <a:p>
            <a:pPr lvl="0" algn="just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умения пользоваться приборами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-помощниками при проведении экспериментов (микроскоп, лупа, чашечные весы, песочные часы и т.д.)</a:t>
            </a:r>
          </a:p>
          <a:p>
            <a:pPr lvl="0" algn="just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опыта выполнения правил техники безопасности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проведении экспериментов.</a:t>
            </a:r>
          </a:p>
          <a:p>
            <a:pPr lvl="0" algn="just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развитие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самостоятельности, наблюдательности, ответственности, воспитывать интерес к </a:t>
            </a:r>
            <a:r>
              <a:rPr lang="ru-RU" sz="20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деятельности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15" y="284480"/>
            <a:ext cx="8395970" cy="696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sz="2400" b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ctr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  <a:endParaRPr lang="ru-RU" sz="2400" b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sz="2000" b="1" i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5959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b="1" dirty="0">
              <a:solidFill>
                <a:srgbClr val="5959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научившиеся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прошёл.  К. Е. Тимирязев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дошкольного детства происходит зарождение первичного образза мира благодаря познавательтивности ребенка, имеющей всю специфику на каждом возрастном этапе. Развитие познавательного интереса к различным областям знаний и видам деятельности является одной из составляющих, как общего развития дошкольника, так и в дальнейшей успешности его обучения в школе. Интерес дошкольника к окружающему миру, желание освоить все новое - основа формирования этого качества.</a:t>
            </a:r>
            <a:endParaRPr lang="ru-RU" sz="2400" b="1" i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000" b="1" i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15" y="284480"/>
            <a:ext cx="8395970" cy="654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дошкольного детства наряду с игровой деятельностью огромное значение в развитии личности ребенка имеет познавательная деятельность, как процесс усвоения знаний, умений, навыков.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перспективных методов, способствующих решению данной проблемы является </a:t>
            </a:r>
            <a:r>
              <a:rPr lang="ru-RU" sz="23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экспериментирование.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различные подходы в определении понятия «</a:t>
            </a:r>
            <a:r>
              <a:rPr lang="ru-RU" sz="23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экспериментирование» Детское экспериментирование - </a:t>
            </a: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форм организации детской деятельности с одной стороны и один из видов познавательной деятельности с другой.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3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достоинство метода экспериментирования</a:t>
            </a:r>
            <a:r>
              <a:rPr lang="ru-RU" sz="20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он дает детям реальные представления о различных свойствах изучаемого объекта, о его взаимоотношениях с другими объектами и со средой обитания.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3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 </a:t>
            </a: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обогащение памяти ребенка, активиизируются его мыслительные процессы, так как постоянно возникает необходимость совершать операции анализа и синтеза, сравнения классификации, формулировать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15" y="284480"/>
            <a:ext cx="8395970" cy="315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3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</a:t>
            </a: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становлению целостной картины мира и основ культурного познания окружающего мира.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3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проекта является </a:t>
            </a:r>
            <a:r>
              <a:rPr lang="ru-RU" sz="23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приобретенный опыт видения предметов и явлений, всматривания в них, развитие внимания, зриительной, слуховой сувствительности, расширение словарного запаса и обогащение речевого общения на основе культурных норм.</a:t>
            </a:r>
            <a:endParaRPr lang="ru-RU" sz="2300" b="1" i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sz="2300" b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15" y="284480"/>
            <a:ext cx="8532495" cy="500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проекта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Поисково - и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сследовательский, долгосрочный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воспитанники старшей дошкольной группы (5 - 6 лет) и воспитатель группы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проведения:</a:t>
            </a:r>
          </a:p>
          <a:p>
            <a:pPr marL="342900" lvl="0" indent="-34290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Поисково-исследовательские наблюдения: 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и эксперименты;</a:t>
            </a:r>
          </a:p>
          <a:p>
            <a:pPr marL="342900" lvl="0" indent="-34290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опытов;</a:t>
            </a:r>
          </a:p>
          <a:p>
            <a:pPr marL="342900" lvl="0" indent="-34290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Беседы.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деятельности: 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развиващей среды, проблемные ситуации, сюрпризные моменты, интерес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sz="2400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225" y="-29210"/>
            <a:ext cx="8591550" cy="827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Этапы реализации проекта:</a:t>
            </a:r>
            <a:endParaRPr lang="ru-RU" sz="2400" b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этап -  Подготовительный:</a:t>
            </a:r>
            <a:endParaRPr lang="ru-RU" sz="2400" b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Изучить и проанализировать методическую литературу по теме;</a:t>
            </a: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Составление планирования 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опытно-экспериментальной деятельности;</a:t>
            </a: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Подбор основног оборудования и материалы для оснащения уголка экспериментирования.</a:t>
            </a:r>
            <a:endParaRPr lang="ru-RU" sz="2400" b="1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 основной: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воспитательно-образовательный процесс 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опытно-экспериментальной деятельности;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заключительный: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Определить эффективность проведенной работы;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Провести анализ полученных результатов.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</a:t>
            </a:r>
            <a:r>
              <a:rPr lang="ru-RU" sz="240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smtClean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 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4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Март - май 2021 г.</a:t>
            </a: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sz="2400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sz="2400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endParaRPr lang="ru-RU" sz="2400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225" y="264795"/>
            <a:ext cx="8591550" cy="372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l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5959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Созданы условия для формирования основ целостного мировидения дошкольника средствами </a:t>
            </a: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деятельности;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старшей группы имеют представления об окружающем мире</a:t>
            </a:r>
          </a:p>
          <a:p>
            <a:pPr lvl="0" indent="0">
              <a:lnSpc>
                <a:spcPct val="90000"/>
              </a:lnSpc>
              <a:spcBef>
                <a:spcPts val="800"/>
              </a:spcBef>
              <a:buClr>
                <a:srgbClr val="87A91B"/>
              </a:buClr>
              <a:buSzPct val="10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развитиы умения: </a:t>
            </a:r>
            <a:r>
              <a:rPr lang="ru-RU" sz="2400" dirty="0">
                <a:solidFill>
                  <a:srgbClr val="5959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наблюдать, анализировать, сравнивать, выделять характерные, существенные признаки предметов и явлений, обобщать их по этим признакам.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603375" y="367665"/>
            <a:ext cx="6891020" cy="5969635"/>
          </a:xfrm>
        </p:spPr>
        <p:txBody>
          <a:bodyPr>
            <a:normAutofit lnSpcReduction="10000"/>
          </a:bodyPr>
          <a:lstStyle/>
          <a:p>
            <a:pPr algn="ctr"/>
            <a:endParaRPr lang="ru-RU" altLang="en-US" sz="24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en-US" sz="24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Перспективный  план экспериментальной деятельности в старшей группе:</a:t>
            </a:r>
          </a:p>
          <a:p>
            <a:pPr algn="l"/>
            <a:endParaRPr lang="ru-RU" altLang="en-US" sz="24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altLang="en-US" sz="24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МАРТ: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Сбор материалов.</a:t>
            </a:r>
          </a:p>
          <a:p>
            <a:pPr algn="l"/>
            <a:r>
              <a:rPr lang="ru-RU" altLang="en-US" b="1">
                <a:solidFill>
                  <a:schemeClr val="tx1"/>
                </a:solidFill>
                <a:effectLst/>
              </a:rPr>
              <a:t>Беседа</a:t>
            </a:r>
            <a:r>
              <a:rPr lang="ru-RU" altLang="en-US">
                <a:solidFill>
                  <a:schemeClr val="tx1"/>
                </a:solidFill>
                <a:effectLst/>
              </a:rPr>
              <a:t> «Что такое магнит, для чего он нужен»</a:t>
            </a:r>
          </a:p>
          <a:p>
            <a:pPr algn="l"/>
            <a:r>
              <a:rPr lang="ru-RU" altLang="en-US" b="1">
                <a:solidFill>
                  <a:schemeClr val="tx1"/>
                </a:solidFill>
                <a:effectLst/>
              </a:rPr>
              <a:t>Опыты и эксперименты с магнитом:</a:t>
            </a:r>
          </a:p>
          <a:p>
            <a:pPr algn="l"/>
            <a:r>
              <a:rPr lang="ru-RU" altLang="en-US" b="1">
                <a:solidFill>
                  <a:schemeClr val="tx1"/>
                </a:solidFill>
                <a:effectLst/>
              </a:rPr>
              <a:t>1) «Волшебная варежка»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Цель: Выяснить способность магнита притягивать некоторые предметы (какие предметы притягиваются - металлические, а какие не притягиваются  дерево, бумага).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2) </a:t>
            </a:r>
            <a:r>
              <a:rPr lang="ru-RU" altLang="en-US" b="1">
                <a:solidFill>
                  <a:schemeClr val="tx1"/>
                </a:solidFill>
                <a:effectLst/>
              </a:rPr>
              <a:t>Магнетизм»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Цель: Выявить прохождение магнитных сил через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 различные материалы и свойства (вода, стекло,</a:t>
            </a:r>
          </a:p>
          <a:p>
            <a:pPr algn="l"/>
            <a:r>
              <a:rPr lang="ru-RU" altLang="en-US">
                <a:solidFill>
                  <a:schemeClr val="tx1"/>
                </a:solidFill>
                <a:effectLst/>
              </a:rPr>
              <a:t> пластик) - действует магнитная сила.</a:t>
            </a:r>
            <a:endParaRPr lang="ru-RU" altLang="en-US" b="1">
              <a:solidFill>
                <a:schemeClr val="tx1"/>
              </a:solidFill>
              <a:effectLst/>
            </a:endParaRPr>
          </a:p>
          <a:p>
            <a:pPr algn="l"/>
            <a:endParaRPr lang="ru-RU" altLang="en-US">
              <a:solidFill>
                <a:schemeClr val="tx1"/>
              </a:solidFill>
              <a:effectLst/>
            </a:endParaRPr>
          </a:p>
          <a:p>
            <a:pPr algn="l"/>
            <a:endParaRPr lang="ru-RU" altLang="en-US" b="1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" y="367012"/>
            <a:ext cx="1428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4" y="4633576"/>
            <a:ext cx="13573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sledovate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Issledovatel</Template>
  <TotalTime>25</TotalTime>
  <Words>894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Issledovatel</vt:lpstr>
      <vt:lpstr>ПРОЕКТ «Опытно-экспериментальная деятельность» Старшая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МАЙ: Беседа «Что такое воздух, кому он нужен и для чего» Опыты и эксперименты с воздухом: 1) «Существование воздуха» Цель: Доказать существование воздуха через воду и  трубочку 2) «Воздух имеет вес» Цель: Познакомить со свойствами воздуха с помощью воздушных шариков и весов; 3) «Плавающий апельсин» Цель: Доказать что в кожуре апельсина есть воздух.   </vt:lpstr>
      <vt:lpstr>Презентация PowerPoint</vt:lpstr>
      <vt:lpstr> ВЫВОД: Развивающему обществу нужны образованные, нравственно предприимчивые люди, которые могут самостоятельно принимать ответственные решения в ситуации выбора, прогнозируя их возможные последствия, способны к сотрудничеству.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В ДЕТСКОМ САДУ</dc:title>
  <dc:creator>User</dc:creator>
  <cp:lastModifiedBy>1</cp:lastModifiedBy>
  <cp:revision>40</cp:revision>
  <dcterms:created xsi:type="dcterms:W3CDTF">2021-03-15T14:47:00Z</dcterms:created>
  <dcterms:modified xsi:type="dcterms:W3CDTF">2022-02-02T18:23:44Z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