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84" r:id="rId5"/>
    <p:sldId id="301" r:id="rId6"/>
    <p:sldId id="302" r:id="rId7"/>
    <p:sldId id="285" r:id="rId8"/>
    <p:sldId id="286" r:id="rId9"/>
    <p:sldId id="303" r:id="rId10"/>
    <p:sldId id="287" r:id="rId11"/>
    <p:sldId id="299" r:id="rId12"/>
    <p:sldId id="288" r:id="rId13"/>
    <p:sldId id="295" r:id="rId14"/>
    <p:sldId id="296" r:id="rId15"/>
    <p:sldId id="297" r:id="rId16"/>
    <p:sldId id="289" r:id="rId17"/>
    <p:sldId id="300" r:id="rId18"/>
    <p:sldId id="290" r:id="rId19"/>
    <p:sldId id="292" r:id="rId20"/>
    <p:sldId id="304" r:id="rId21"/>
    <p:sldId id="283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B6DD-C36C-4A88-9642-066F13D5DDB3}" type="datetimeFigureOut">
              <a:rPr lang="ru-RU"/>
              <a:pPr>
                <a:defRPr/>
              </a:pPr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1CC39-E8CD-4EA4-B44C-FA34AD99F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2D90E-55D4-4047-8ECC-1A4C2E344CA6}" type="datetimeFigureOut">
              <a:rPr lang="ru-RU"/>
              <a:pPr>
                <a:defRPr/>
              </a:pPr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0495-1F16-42F1-AFED-E3B3EF9BE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E02E0-8F24-4954-BCEA-C513F064543D}" type="datetimeFigureOut">
              <a:rPr lang="ru-RU"/>
              <a:pPr>
                <a:defRPr/>
              </a:pPr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E8DE-9EF4-4E21-B12E-91B880924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7F67E-86EF-438F-9772-76E8EE54B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71EC0-2B80-40B9-9765-310BE585EFDE}" type="datetimeFigureOut">
              <a:rPr lang="ru-RU"/>
              <a:pPr>
                <a:defRPr/>
              </a:pPr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F90B-1C10-4974-B183-2CFCAF8E3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4B992-2480-4D44-9AA1-0855740E8383}" type="datetimeFigureOut">
              <a:rPr lang="ru-RU"/>
              <a:pPr>
                <a:defRPr/>
              </a:pPr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04BA-6B9E-4B0D-B8D8-59409E2EC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84DA-F056-470B-8A06-EA4D03E5F3B3}" type="datetimeFigureOut">
              <a:rPr lang="ru-RU"/>
              <a:pPr>
                <a:defRPr/>
              </a:pPr>
              <a:t>06.11.2022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902A-B638-4C36-B9A9-8A49367BC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3164-CF4C-492B-B646-792B0F34C9FF}" type="datetimeFigureOut">
              <a:rPr lang="ru-RU"/>
              <a:pPr>
                <a:defRPr/>
              </a:pPr>
              <a:t>06.11.2022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B38A-1146-4B4E-A6C3-EE0DBFD70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79AF-0107-473E-AD2B-4665F55B3DF3}" type="datetimeFigureOut">
              <a:rPr lang="ru-RU"/>
              <a:pPr>
                <a:defRPr/>
              </a:pPr>
              <a:t>06.11.2022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0DF5-D51E-4EAB-B5B2-BA8272335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17E88-345C-4EF4-8AEC-5B164B5AB5CC}" type="datetimeFigureOut">
              <a:rPr lang="ru-RU"/>
              <a:pPr>
                <a:defRPr/>
              </a:pPr>
              <a:t>06.11.2022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75F1-907B-4182-8DCF-12B39EF61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1F63-4232-47A2-AC92-2A65A53D943F}" type="datetimeFigureOut">
              <a:rPr lang="ru-RU"/>
              <a:pPr>
                <a:defRPr/>
              </a:pPr>
              <a:t>06.11.2022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302E-916D-4566-9790-5BB5DD133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761D-A6AE-47E4-9516-E2BB3C3D4A52}" type="datetimeFigureOut">
              <a:rPr lang="ru-RU"/>
              <a:pPr>
                <a:defRPr/>
              </a:pPr>
              <a:t>06.11.2022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13ED-BFE5-4C03-B2ED-0312C8A77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1000">
              <a:schemeClr val="bg2">
                <a:lumMod val="90000"/>
              </a:schemeClr>
            </a:gs>
            <a:gs pos="46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E53FE7-DF94-474B-A435-8ABCD5D0F7F8}" type="datetimeFigureOut">
              <a:rPr lang="ru-RU"/>
              <a:pPr>
                <a:defRPr/>
              </a:pPr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DD15E-382A-4929-9B2D-246CC8F25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60525" y="714356"/>
            <a:ext cx="7483475" cy="252890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Кружок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экономическому образованию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гостях у гнома Эконома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Рябова Л.А.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:\экономикаНовая папка\к семинару 27.10.13\P10205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786058"/>
            <a:ext cx="430088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571604" y="285728"/>
            <a:ext cx="635798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формы работы с детьми: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Развлечения и вечера досуга;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Диагностирование, анкетирование детей;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с детьми;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Оснащение предметно-развивающей среды;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Прогулки,  экскурсии;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Театрализация математических сказок;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Логические 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рифметические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рисунков.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14876" y="3571876"/>
            <a:ext cx="4128691" cy="30965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Людмила\Рабочий стол\семинар\фото музей\P1020571.JPG"/>
          <p:cNvPicPr/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4572000" y="1214422"/>
            <a:ext cx="3486148" cy="2143140"/>
          </a:xfrm>
          <a:prstGeom prst="flowChartMulti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1428736"/>
            <a:ext cx="3571900" cy="642941"/>
          </a:xfrm>
        </p:spPr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Экскурсии в магазины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00562" y="428605"/>
            <a:ext cx="4186239" cy="785817"/>
          </a:xfrm>
        </p:spPr>
        <p:txBody>
          <a:bodyPr>
            <a:normAutofit fontScale="92500"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Экскурсия в Краеведческий музей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714876" y="3500438"/>
            <a:ext cx="3971924" cy="642942"/>
          </a:xfrm>
        </p:spPr>
        <p:txBody>
          <a:bodyPr/>
          <a:lstStyle/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Экскурсия в банк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Содержимое 11" descr="C:\Documents and Settings\Людмила\Рабочий стол\семинар\экскурсия\P102052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3111494" cy="2172885"/>
          </a:xfrm>
          <a:prstGeom prst="flowChartMulti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P102051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4414" y="4429132"/>
            <a:ext cx="2857520" cy="2143140"/>
          </a:xfrm>
          <a:prstGeom prst="flowChartMulti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Documents and Settings\Людмила\Рабочий стол\семинар\банк\P10206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14818"/>
            <a:ext cx="2759068" cy="2071702"/>
          </a:xfrm>
          <a:prstGeom prst="flowChartMulti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85918" y="571480"/>
            <a:ext cx="6412131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Методы, в основе которых лежит способ организации деятельности: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Словесные методы обучения: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устное изложение;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Наглядные методы обучения: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видеоматериалов, иллюстраций;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показ, исполнение педагогом;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наблюдение;и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Практические методы обучения: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кскурсии, прогулки  и др.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214546" y="0"/>
            <a:ext cx="5636065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старшей группе – происходит изучение  4-х экономических категорий: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потребности;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труд;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товар;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деньги.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 подготовительной к школе  группе – идёт процесс усвоения 8-ми экономических категорий: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экономика;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потребности;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труд (профессии);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бартер;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выгода и убыток;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деньги;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реклама;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 и капитал.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5727"/>
            <a:ext cx="6643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endParaRPr lang="ru-RU" b="1" dirty="0" smtClean="0"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раздела «Деньги»: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уточнение и формирование представлений детей о деньгах (бу­мажные и металлические, валюта);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воспитание правильного отношения к деньгам как к предмету жизненной необходимости (деньги как средство удовлетворения ос­новных жизненных потребностей, как средство купли-продажи);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уточнение понятия рекламы как неотъемлемой части современ­ного мира, как двигателя торговли.</a:t>
            </a:r>
          </a:p>
          <a:p>
            <a:pPr lvl="0"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раздела «Потребности и возможности»: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 формировании у детей представлений о разнообразии потребностей и ограниченности возможностей их удовлетворения;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 формировании представлений о потребностях в экономических (жилище, еда, одежда) и духовных (общение, дружба, любовь, забота) благах;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 воспитании умения делать выбор из постоянно возникающих возможностей.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28"/>
            <a:ext cx="62865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раздела «Бюджет семьи. Доходы и расходы»: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формирования у детей представлений о бюджете семьи, источ­никах доходов, расходах;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формирования и развития представлений о банке и необходи­мости делать накопления;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формирования бережного отношения к вещам как продуктам человеческой деятельности;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развития представлений о таких нравственных качествах, как трудолюбие, бережливость, хозяйственность, экономность;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формирования адекватного отношения к богатству и богатым людям, уважения к людям, занимающимся благотворительностью и спонсорством.</a:t>
            </a:r>
          </a:p>
          <a:p>
            <a:pPr lvl="0"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раздела «Труд. Профессии»: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• формирование у детей понимания того, что каждая                                                                                          в                          вещь, окружающая нас, — это результат труда людей;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• воспитание уважения к людям, которые трудятся и </a:t>
            </a: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зарабатывают деньги;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• расширение и углубление знаний детей о </a:t>
            </a: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разнообразии профессий;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• поощрение в детях желания трудиться, помогать </a:t>
            </a: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своей семье.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2714644" cy="3000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714480" y="357166"/>
            <a:ext cx="669679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7600" algn="l"/>
              </a:tabLst>
            </a:pP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76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экономического образования: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с явлениями социальной действительности (понимание  и оценка окружающего предметного мира),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-трудовое воспитание (работа, ее результат, индивидуальный труд, цена, стоимость и главное – уважение к людям, умеющим хорошо трудиться и честно зарабатывать деньги и др.);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игровая деятельность (закрепление знаний о жизни людей, их труде);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воспитание необходимых качеств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детей (бережное отношение к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предметному миру, игрушкам,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книгам, живой и неживой природе,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 всему, что окружает ребенка);	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навыков разумного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поведения и потребностей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адекватных жизненных ситуаций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(ребенок просит купить слишком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дорогую вещь, надо немножко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17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подождать).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214686"/>
            <a:ext cx="2998000" cy="3071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Уголки экономической направленности: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Documents and Settings\Людмила\Рабочий стол\семинар\уголки\102_1656.jpg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1857364"/>
            <a:ext cx="478631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Documents and Settings\Людмила\Рабочий стол\Декадник качества 2011\103_PANA\P1030697.JPG"/>
          <p:cNvPicPr>
            <a:picLocks noGrp="1"/>
          </p:cNvPicPr>
          <p:nvPr>
            <p:ph sz="half" idx="2"/>
          </p:nvPr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4572000" y="1857364"/>
            <a:ext cx="442915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643042" y="357166"/>
            <a:ext cx="6786611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(прогнозируемые) результаты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Приближенность знаний к реальной действительности, начала экономического мышления.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 к социальным явлениям, происходящим в общественной жизни.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 о новых профессиях, умение рассказывать о них.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Обогащенный словарный запас, связанный с областью экономики, трудовой деятельностью людей современных профессий.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Приобретение таких качеств как умение честно выигрывать, соревноваться, радоваться успехам товарищей, проигрывать и не бояться проигрыша.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Общительность, чувство собственного достоинства, ответственность, стремление доводить начатое дело до конца.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Здоровый интерес к деньгам, осознание правил их честного приобретения, взаимосвязи понятий “труд-деньги”, понимание факта купли-продажи.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428860" y="0"/>
            <a:ext cx="643549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Материальное обеспечение программы.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Телевизор, экран, проектор,  магнитофон, интерактивная доска,  микрофоны, уголки экономики.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обеспечение программы.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Игрушка «Гном Эконом»;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для родителей: «Знакомьтесь: экономическая программа для дошкольников»;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Настольные игры: Лото «Кем быть», развивающие игры «Профессии», Лото «Профессии»,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«Знаю все профессии», «Расскажи про свой город» , «Что из чего сделано», «Все профессии важны»,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«Ай, да ярмарка»,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«Акционер», «Миллионер», «Биржа», «Конкурс модельеров»,и т.п.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Наглядные пособия: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 карточки: «Профессии», «Мой город», «Мой дом», «Одежда», «Бытовая техника».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Альбом «Все работы хороши - выбирай на вкус»,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Д/и: «Кто что производит», «Кому что нужно для работы».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95537" y="1628775"/>
            <a:ext cx="8748464" cy="37449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Программа  разработана и предлагается для детей старшего дошкольного возраста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5–7 лет и рассчитана на два года обучения.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Программа направлена на обучение детей основам экономики, формирование у них экономических представлений и экономического сознания.</a:t>
            </a:r>
          </a:p>
          <a:p>
            <a:pPr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Сергей\Desktop\IMG_20161209_13152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878735">
            <a:off x="703983" y="2263949"/>
            <a:ext cx="3086100" cy="4114800"/>
          </a:xfrm>
          <a:prstGeom prst="rect">
            <a:avLst/>
          </a:prstGeom>
          <a:noFill/>
        </p:spPr>
      </p:pic>
      <p:pic>
        <p:nvPicPr>
          <p:cNvPr id="1027" name="Picture 3" descr="C:\Users\Сергей\Desktop\IMG_20161209_131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4290"/>
            <a:ext cx="3659476" cy="2744607"/>
          </a:xfrm>
          <a:prstGeom prst="rect">
            <a:avLst/>
          </a:prstGeom>
          <a:noFill/>
        </p:spPr>
      </p:pic>
      <p:pic>
        <p:nvPicPr>
          <p:cNvPr id="11" name="Picture 5" descr="C:\Users\Сергей\Desktop\IMG_20161209_131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8279">
            <a:off x="5444619" y="2262509"/>
            <a:ext cx="3121152" cy="41615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Советы родителям, которые стремятся воспитать социально адаптированных в современных экономических условиях детей.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79512" y="1196752"/>
            <a:ext cx="4978896" cy="5661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180975" lvl="1" indent="-180975" algn="just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1.Рассказывайте детям о своей работе.</a:t>
            </a:r>
          </a:p>
          <a:p>
            <a:pPr marL="180975" lvl="1" indent="-180975" algn="just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</a:t>
            </a:r>
          </a:p>
          <a:p>
            <a:pPr marL="180975" lvl="1" indent="-180975" algn="just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2.Не скрывайте от детей свое материальное положение. </a:t>
            </a:r>
          </a:p>
          <a:p>
            <a:pPr marL="180975" lvl="1" indent="-180975" algn="just"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 marL="180975" lvl="1" indent="-180975" algn="just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3.Не приучайте детей к излишествам.</a:t>
            </a:r>
          </a:p>
          <a:p>
            <a:pPr marL="180975" lvl="1" indent="-180975" algn="just"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 marL="180975" lvl="1" indent="-180975" algn="just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4.Формируйте у детей разумные потребности. </a:t>
            </a:r>
          </a:p>
          <a:p>
            <a:pPr marL="180975" lvl="1" indent="-180975" algn="just"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 marL="180975" lvl="1" indent="-180975" algn="just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5.Учите детей бережливости. </a:t>
            </a:r>
          </a:p>
          <a:p>
            <a:pPr marL="180975" lvl="1" indent="-180975" algn="just"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 marL="180975" lvl="1" indent="-180975" algn="just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6.Помогите детям осознать стоимость вещей.</a:t>
            </a:r>
          </a:p>
          <a:p>
            <a:pPr marL="180975" lvl="1" indent="-180975" algn="just"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 marL="180975" lvl="1" indent="-180975" algn="just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7.Привлекайте детей к работе по дому.</a:t>
            </a:r>
          </a:p>
          <a:p>
            <a:pPr marL="180975" lvl="1" indent="-180975" algn="just">
              <a:buNone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 marL="180975" lvl="1" indent="-180975" algn="just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8.Дети должны знать цену деньгам.</a:t>
            </a:r>
          </a:p>
          <a:p>
            <a:pPr marL="180975" indent="-180975">
              <a:buNone/>
            </a:pPr>
            <a:r>
              <a:rPr lang="ru-RU" dirty="0" smtClean="0">
                <a:solidFill>
                  <a:srgbClr val="7030A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Содержимое 4" descr="P1020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571744"/>
            <a:ext cx="3543296" cy="2657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    Спасибо за внимание!!!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2976" y="285728"/>
            <a:ext cx="7858180" cy="1131910"/>
          </a:xfrm>
        </p:spPr>
        <p:txBody>
          <a:bodyPr/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>
                <a:solidFill>
                  <a:srgbClr val="FF0000"/>
                </a:solidFill>
              </a:rPr>
              <a:t>Актуальность программы.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программы обусловлена значимостью подготовки ребенка к жизни, правильной ориентации  его в происходящих экономических явлениях, жизненных ситуациях, самостоятельно, творчески действовать, а значит – строить свою жизнь более организованно, разумно, интересно.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500042"/>
            <a:ext cx="8664671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 программы.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процессе экономического воспитания дети дошкольного возраста получают представления о богатстве окружающего мира, воплощённом в природе, искусстве, результатах труда людей. Дети начинают осознавать зависимость благосостояния общества  и человека, удовлетворения его потребностей от уровня образования, от качества труда, познают значение природных богатств для человека, проникаются бережным отношением к природе и всем видам ресурсов, подходят к пониманию роли денег как оценки результата труда людей.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Денежные единицы МДОУ «Детский сад № 40»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Буратин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79" t="4104" r="56314" b="63786"/>
          <a:stretch>
            <a:fillRect/>
          </a:stretch>
        </p:blipFill>
        <p:spPr>
          <a:xfrm>
            <a:off x="714348" y="1857364"/>
            <a:ext cx="3483453" cy="2214578"/>
          </a:xfrm>
          <a:ln w="38100"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69531" b="61914"/>
          <a:stretch>
            <a:fillRect/>
          </a:stretch>
        </p:blipFill>
        <p:spPr bwMode="auto">
          <a:xfrm>
            <a:off x="5214942" y="1571612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4786322"/>
          <a:ext cx="8286808" cy="1285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3404"/>
                <a:gridCol w="4143404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</a:rPr>
                        <a:t>Буратинки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</a:rPr>
                        <a:t>Мальвинки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3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3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Ценники на товары: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5371"/>
          <a:stretch>
            <a:fillRect/>
          </a:stretch>
        </p:blipFill>
        <p:spPr bwMode="auto">
          <a:xfrm>
            <a:off x="142844" y="1183748"/>
            <a:ext cx="5514610" cy="157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 r="8593" b="64150"/>
          <a:stretch>
            <a:fillRect/>
          </a:stretch>
        </p:blipFill>
        <p:spPr bwMode="auto">
          <a:xfrm>
            <a:off x="285720" y="2727434"/>
            <a:ext cx="5286444" cy="155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 r="7421" b="73666"/>
          <a:stretch>
            <a:fillRect/>
          </a:stretch>
        </p:blipFill>
        <p:spPr bwMode="auto">
          <a:xfrm>
            <a:off x="214282" y="4214818"/>
            <a:ext cx="5329675" cy="12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 cstate="print"/>
          <a:srcRect r="7422" b="66308"/>
          <a:stretch>
            <a:fillRect/>
          </a:stretch>
        </p:blipFill>
        <p:spPr bwMode="auto">
          <a:xfrm>
            <a:off x="245454" y="5286388"/>
            <a:ext cx="5398115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6" cstate="print"/>
          <a:srcRect r="41432" b="72201"/>
          <a:stretch>
            <a:fillRect/>
          </a:stretch>
        </p:blipFill>
        <p:spPr bwMode="auto">
          <a:xfrm>
            <a:off x="5429256" y="5502289"/>
            <a:ext cx="3570281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7" cstate="print"/>
          <a:srcRect l="3490" r="36745" b="64877"/>
          <a:stretch>
            <a:fillRect/>
          </a:stretch>
        </p:blipFill>
        <p:spPr bwMode="auto">
          <a:xfrm>
            <a:off x="5500694" y="2500307"/>
            <a:ext cx="349478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8" cstate="print"/>
          <a:srcRect l="3516" r="36719" b="67773"/>
          <a:stretch>
            <a:fillRect/>
          </a:stretch>
        </p:blipFill>
        <p:spPr bwMode="auto">
          <a:xfrm>
            <a:off x="5572132" y="4000504"/>
            <a:ext cx="3429056" cy="147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9" cstate="print"/>
          <a:srcRect l="2344" t="5827" r="29687" b="66341"/>
          <a:stretch>
            <a:fillRect/>
          </a:stretch>
        </p:blipFill>
        <p:spPr bwMode="auto">
          <a:xfrm>
            <a:off x="5143504" y="1285860"/>
            <a:ext cx="3857652" cy="126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428604"/>
            <a:ext cx="7643866" cy="561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программы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реального экономического мышления, формирование познавательного интереса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экономическим знаниям.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программы: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– формировать у детей знания об экономическом воспитании и развитии.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 – развивать логическое мышление. Научить систематизировать накопленную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полученную информацию посредством логических операций (анализ, сравнение, обобщение,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Творческая – учить вносить элементы творчества – театральная деятельность,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изодеятельность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Воспитательная -  воспитывать любовь 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привлекать родителей к диалогу по программе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экономического развития дошкольников.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285728"/>
            <a:ext cx="68628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проведения деятельности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половина дня по расписанию ДОУ.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деятельности: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раз в неделю.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лительность занятий в старшей группе (5-6 лет) – 25 мин. 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подготовительной группе (6-7 лет) – 30 мин.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участников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воспитанники группы детского сада без специального отбора.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рассчитана на работу с детьми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старшего дошкольного возраста – 5-7 лет.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C:\Users\User\Desktop\к семинару 27.10.13\P102059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57561" y="1071563"/>
            <a:ext cx="6857999" cy="471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к семинару 27.10.13\100_1284.jpg"/>
          <p:cNvPicPr/>
          <p:nvPr/>
        </p:nvPicPr>
        <p:blipFill>
          <a:blip r:embed="rId3" cstate="print"/>
          <a:srcRect r="23196" b="20642"/>
          <a:stretch>
            <a:fillRect/>
          </a:stretch>
        </p:blipFill>
        <p:spPr bwMode="auto">
          <a:xfrm>
            <a:off x="214281" y="1"/>
            <a:ext cx="421484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к семинару 27.10.13\100_12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421484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ssolve/>
  </p:transition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112</TotalTime>
  <Words>1056</Words>
  <Application>Microsoft Office PowerPoint</Application>
  <PresentationFormat>Экран (4:3)</PresentationFormat>
  <Paragraphs>163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000084</vt:lpstr>
      <vt:lpstr>Кружок  по экономическому образованию  «В гостях у гнома Эконома». Подготовила Рябова Л.А. </vt:lpstr>
      <vt:lpstr>Слайд 2</vt:lpstr>
      <vt:lpstr>       Актуальность программы.  Актуальность программы обусловлена значимостью подготовки ребенка к жизни, правильной ориентации  его в происходящих экономических явлениях, жизненных ситуациях, самостоятельно, творчески действовать, а значит – строить свою жизнь более организованно, разумно, интересно.</vt:lpstr>
      <vt:lpstr>Слайд 4</vt:lpstr>
      <vt:lpstr>Денежные единицы МДОУ «Детский сад № 40»</vt:lpstr>
      <vt:lpstr>Ценники на товары: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Уголки экономической направленности: </vt:lpstr>
      <vt:lpstr>Слайд 18</vt:lpstr>
      <vt:lpstr>Слайд 19</vt:lpstr>
      <vt:lpstr>Слайд 20</vt:lpstr>
      <vt:lpstr>Советы родителям, которые стремятся воспитать социально адаптированных в современных экономических условиях детей. </vt:lpstr>
      <vt:lpstr>                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14</cp:revision>
  <dcterms:created xsi:type="dcterms:W3CDTF">2016-12-11T13:31:50Z</dcterms:created>
  <dcterms:modified xsi:type="dcterms:W3CDTF">2022-11-06T13:57:01Z</dcterms:modified>
</cp:coreProperties>
</file>