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9" r:id="rId3"/>
    <p:sldId id="260" r:id="rId4"/>
    <p:sldId id="267" r:id="rId5"/>
    <p:sldId id="278" r:id="rId6"/>
    <p:sldId id="279" r:id="rId7"/>
    <p:sldId id="282" r:id="rId8"/>
    <p:sldId id="283" r:id="rId9"/>
    <p:sldId id="277" r:id="rId10"/>
    <p:sldId id="263" r:id="rId11"/>
    <p:sldId id="265" r:id="rId12"/>
    <p:sldId id="280" r:id="rId13"/>
    <p:sldId id="266" r:id="rId14"/>
    <p:sldId id="261" r:id="rId15"/>
    <p:sldId id="268" r:id="rId16"/>
    <p:sldId id="276" r:id="rId17"/>
    <p:sldId id="281" r:id="rId18"/>
    <p:sldId id="270" r:id="rId19"/>
    <p:sldId id="275" r:id="rId20"/>
    <p:sldId id="269" r:id="rId21"/>
    <p:sldId id="272" r:id="rId22"/>
    <p:sldId id="285" r:id="rId23"/>
    <p:sldId id="284" r:id="rId24"/>
    <p:sldId id="286" r:id="rId25"/>
    <p:sldId id="273"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08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11" name="Номер слайда 10"/>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117276-76A8-4FAD-AF2A-2963ED311AC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35CCCEA-64B4-4319-94D7-26EBA53CCCC6}" type="datetimeFigureOut">
              <a:rPr lang="ru-RU" smtClean="0"/>
              <a:pPr/>
              <a:t>16.03.2021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3117276-76A8-4FAD-AF2A-2963ED311ACB}"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35CCCEA-64B4-4319-94D7-26EBA53CCCC6}" type="datetimeFigureOut">
              <a:rPr lang="ru-RU" smtClean="0"/>
              <a:pPr/>
              <a:t>16.03.2021</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43117276-76A8-4FAD-AF2A-2963ED311AC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12777"/>
            <a:ext cx="7772400" cy="2187674"/>
          </a:xfrm>
        </p:spPr>
        <p:txBody>
          <a:bodyPr>
            <a:normAutofit/>
          </a:bodyPr>
          <a:lstStyle/>
          <a:p>
            <a:r>
              <a:rPr lang="ru-RU" sz="4000" dirty="0" smtClean="0">
                <a:solidFill>
                  <a:srgbClr val="336699"/>
                </a:solidFill>
              </a:rPr>
              <a:t>Экспериментирование как ведущий вид деятельности</a:t>
            </a:r>
            <a:endParaRPr lang="ru-RU" sz="4000" dirty="0"/>
          </a:p>
        </p:txBody>
      </p:sp>
      <p:sp>
        <p:nvSpPr>
          <p:cNvPr id="3" name="Подзаголовок 2"/>
          <p:cNvSpPr>
            <a:spLocks noGrp="1"/>
          </p:cNvSpPr>
          <p:nvPr>
            <p:ph type="subTitle" idx="1"/>
          </p:nvPr>
        </p:nvSpPr>
        <p:spPr>
          <a:xfrm>
            <a:off x="685800" y="5157192"/>
            <a:ext cx="7772400" cy="936104"/>
          </a:xfrm>
        </p:spPr>
        <p:txBody>
          <a:bodyPr>
            <a:normAutofit lnSpcReduction="10000"/>
          </a:bodyPr>
          <a:lstStyle/>
          <a:p>
            <a:pPr fontAlgn="auto">
              <a:spcAft>
                <a:spcPts val="0"/>
              </a:spcAft>
              <a:defRPr/>
            </a:pPr>
            <a:r>
              <a:rPr lang="ru-RU" b="1" dirty="0" smtClean="0">
                <a:solidFill>
                  <a:srgbClr val="7030A0"/>
                </a:solidFill>
              </a:rPr>
              <a:t>Данилова Екатерина Евгеньевна</a:t>
            </a:r>
            <a:endParaRPr lang="ru-RU" b="1" dirty="0">
              <a:solidFill>
                <a:srgbClr val="7030A0"/>
              </a:solidFill>
            </a:endParaRPr>
          </a:p>
          <a:p>
            <a:pPr algn="ctr" fontAlgn="auto">
              <a:spcAft>
                <a:spcPts val="0"/>
              </a:spcAft>
              <a:defRPr/>
            </a:pPr>
            <a:r>
              <a:rPr lang="ru-RU" dirty="0" smtClean="0">
                <a:solidFill>
                  <a:srgbClr val="002060"/>
                </a:solidFill>
              </a:rPr>
              <a:t> </a:t>
            </a:r>
            <a:r>
              <a:rPr lang="ru-RU" dirty="0">
                <a:solidFill>
                  <a:srgbClr val="002060"/>
                </a:solidFill>
              </a:rPr>
              <a:t>МАДОУ </a:t>
            </a:r>
            <a:r>
              <a:rPr lang="ru-RU" dirty="0" smtClean="0">
                <a:solidFill>
                  <a:srgbClr val="002060"/>
                </a:solidFill>
              </a:rPr>
              <a:t>«Центр развития ребенка - детский сад»</a:t>
            </a:r>
          </a:p>
          <a:p>
            <a:pPr algn="ctr" fontAlgn="auto">
              <a:spcAft>
                <a:spcPts val="0"/>
              </a:spcAft>
              <a:defRPr/>
            </a:pPr>
            <a:r>
              <a:rPr lang="ru-RU" dirty="0" smtClean="0">
                <a:solidFill>
                  <a:srgbClr val="002060"/>
                </a:solidFill>
              </a:rPr>
              <a:t>г. Саранск, 2018 год </a:t>
            </a:r>
            <a:endParaRPr lang="en-US" dirty="0" smtClean="0">
              <a:solidFill>
                <a:srgbClr val="002060"/>
              </a:solidFill>
            </a:endParaRPr>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64704"/>
            <a:ext cx="7704856" cy="830997"/>
          </a:xfrm>
          <a:prstGeom prst="rect">
            <a:avLst/>
          </a:prstGeom>
        </p:spPr>
        <p:txBody>
          <a:bodyPr wrap="square">
            <a:spAutoFit/>
          </a:bodyPr>
          <a:lstStyle/>
          <a:p>
            <a:r>
              <a:rPr lang="ru-RU" sz="2400" b="1" i="1" dirty="0" smtClean="0">
                <a:solidFill>
                  <a:schemeClr val="accent6">
                    <a:lumMod val="50000"/>
                  </a:schemeClr>
                </a:solidFill>
                <a:latin typeface="Times New Roman" pitchFamily="18" charset="0"/>
                <a:ea typeface="Times New Roman" pitchFamily="18" charset="0"/>
                <a:cs typeface="Times New Roman" pitchFamily="18" charset="0"/>
              </a:rPr>
              <a:t>Цель:</a:t>
            </a:r>
            <a:r>
              <a:rPr lang="ru-RU" sz="2400" b="1" i="1" dirty="0" smtClean="0">
                <a:solidFill>
                  <a:srgbClr val="7030A0"/>
                </a:solidFill>
                <a:latin typeface="Times New Roman" pitchFamily="18" charset="0"/>
                <a:ea typeface="Times New Roman" pitchFamily="18" charset="0"/>
                <a:cs typeface="Times New Roman" pitchFamily="18" charset="0"/>
              </a:rPr>
              <a:t>  </a:t>
            </a:r>
            <a:r>
              <a:rPr lang="ru-RU" sz="2400" b="1" i="1" dirty="0" smtClean="0">
                <a:solidFill>
                  <a:srgbClr val="7030A0"/>
                </a:solidFill>
                <a:latin typeface="Times New Roman" pitchFamily="18" charset="0"/>
                <a:cs typeface="Times New Roman" pitchFamily="18" charset="0"/>
              </a:rPr>
              <a:t>Развивать познавательный интерес детей в процессе  экспериментальной деятельности.</a:t>
            </a:r>
            <a:endParaRPr lang="ru-RU" sz="2400" b="1" i="1" dirty="0">
              <a:solidFill>
                <a:srgbClr val="7030A0"/>
              </a:solidFill>
              <a:latin typeface="Times New Roman" pitchFamily="18" charset="0"/>
              <a:cs typeface="Times New Roman" pitchFamily="18" charset="0"/>
            </a:endParaRPr>
          </a:p>
        </p:txBody>
      </p:sp>
      <p:sp>
        <p:nvSpPr>
          <p:cNvPr id="3" name="Прямоугольник 2"/>
          <p:cNvSpPr/>
          <p:nvPr/>
        </p:nvSpPr>
        <p:spPr>
          <a:xfrm>
            <a:off x="683568" y="1916832"/>
            <a:ext cx="7992888" cy="4062651"/>
          </a:xfrm>
          <a:prstGeom prst="rect">
            <a:avLst/>
          </a:prstGeom>
        </p:spPr>
        <p:txBody>
          <a:bodyPr wrap="square">
            <a:spAutoFit/>
          </a:bodyPr>
          <a:lstStyle/>
          <a:p>
            <a:r>
              <a:rPr lang="ru-RU" sz="2400" b="1" i="1" dirty="0" smtClean="0">
                <a:solidFill>
                  <a:srgbClr val="002060"/>
                </a:solidFill>
                <a:latin typeface="Times New Roman" pitchFamily="18" charset="0"/>
                <a:cs typeface="Times New Roman" pitchFamily="18" charset="0"/>
              </a:rPr>
              <a:t>Задачи : </a:t>
            </a:r>
          </a:p>
          <a:p>
            <a:pPr lvl="0">
              <a:buFont typeface="Wingdings" pitchFamily="2" charset="2"/>
              <a:buChar char="ü"/>
            </a:pPr>
            <a:r>
              <a:rPr lang="ru-RU" b="1" i="1" dirty="0" smtClean="0">
                <a:solidFill>
                  <a:srgbClr val="7030A0"/>
                </a:solidFill>
                <a:latin typeface="Times New Roman" pitchFamily="18" charset="0"/>
                <a:cs typeface="Times New Roman" pitchFamily="18" charset="0"/>
              </a:rPr>
              <a:t>Поддерживать интерес дошкольников к окружающей среде, удовлетворять детскую любознательность.</a:t>
            </a:r>
          </a:p>
          <a:p>
            <a:pPr lvl="0">
              <a:buFont typeface="Wingdings" pitchFamily="2" charset="2"/>
              <a:buChar char="ü"/>
            </a:pPr>
            <a:r>
              <a:rPr lang="ru-RU" b="1" i="1" dirty="0" smtClean="0">
                <a:solidFill>
                  <a:srgbClr val="7030A0"/>
                </a:solidFill>
                <a:latin typeface="Times New Roman" pitchFamily="18" charset="0"/>
                <a:cs typeface="Times New Roman" pitchFamily="18" charset="0"/>
              </a:rPr>
              <a:t>Развивать  у детей познавательные способности (анализ, синтез, классификация, сравнение, обобщение);</a:t>
            </a:r>
          </a:p>
          <a:p>
            <a:pPr lvl="0">
              <a:buFont typeface="Wingdings" pitchFamily="2" charset="2"/>
              <a:buChar char="ü"/>
            </a:pPr>
            <a:r>
              <a:rPr lang="ru-RU" b="1" i="1" dirty="0" smtClean="0">
                <a:solidFill>
                  <a:srgbClr val="7030A0"/>
                </a:solidFill>
                <a:latin typeface="Times New Roman" pitchFamily="18" charset="0"/>
                <a:cs typeface="Times New Roman" pitchFamily="18" charset="0"/>
              </a:rPr>
              <a:t>Развивать мышление, речь – суждение в процессе познавательно – исследовательской деятельности: в выдвижении предположений, отборе способов проверки, достижении результата, их интерпретации и применении в деятельности.</a:t>
            </a:r>
          </a:p>
          <a:p>
            <a:pPr lvl="0">
              <a:buFont typeface="Wingdings" pitchFamily="2" charset="2"/>
              <a:buChar char="ü"/>
            </a:pPr>
            <a:r>
              <a:rPr lang="ru-RU" b="1" i="1" dirty="0" smtClean="0">
                <a:solidFill>
                  <a:srgbClr val="7030A0"/>
                </a:solidFill>
                <a:latin typeface="Times New Roman" pitchFamily="18" charset="0"/>
                <a:cs typeface="Times New Roman" pitchFamily="18" charset="0"/>
              </a:rPr>
              <a:t>Продолжать воспитывать стремление сохранять и оберегать природный мир, видеть его красоту, следовать доступным экологическим правилам в деятельности и поведении.</a:t>
            </a:r>
          </a:p>
          <a:p>
            <a:pPr lvl="0">
              <a:buFont typeface="Wingdings" pitchFamily="2" charset="2"/>
              <a:buChar char="ü"/>
            </a:pPr>
            <a:r>
              <a:rPr lang="ru-RU" b="1" i="1" dirty="0" smtClean="0">
                <a:solidFill>
                  <a:srgbClr val="7030A0"/>
                </a:solidFill>
                <a:latin typeface="Times New Roman" pitchFamily="18" charset="0"/>
                <a:cs typeface="Times New Roman" pitchFamily="18" charset="0"/>
              </a:rPr>
              <a:t>Формировать опыт выполнения правил техники безопасности при проведении опытов и экспериментов.</a:t>
            </a:r>
            <a:endParaRPr lang="ru-RU" dirty="0"/>
          </a:p>
        </p:txBody>
      </p:sp>
    </p:spTree>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136904" cy="1569660"/>
          </a:xfrm>
          <a:prstGeom prst="rect">
            <a:avLst/>
          </a:prstGeom>
        </p:spPr>
        <p:txBody>
          <a:bodyPr wrap="square">
            <a:spAutoFit/>
          </a:bodyPr>
          <a:lstStyle/>
          <a:p>
            <a:r>
              <a:rPr lang="ru-RU" sz="3200" b="1" i="1" dirty="0" smtClean="0">
                <a:solidFill>
                  <a:srgbClr val="7030A0"/>
                </a:solidFill>
                <a:latin typeface="Times New Roman" pitchFamily="18" charset="0"/>
                <a:cs typeface="Times New Roman" pitchFamily="18" charset="0"/>
              </a:rPr>
              <a:t>Направления опытно – </a:t>
            </a:r>
          </a:p>
          <a:p>
            <a:r>
              <a:rPr lang="ru-RU" sz="3200" b="1" i="1" dirty="0" smtClean="0">
                <a:solidFill>
                  <a:srgbClr val="7030A0"/>
                </a:solidFill>
                <a:latin typeface="Times New Roman" pitchFamily="18" charset="0"/>
                <a:cs typeface="Times New Roman" pitchFamily="18" charset="0"/>
              </a:rPr>
              <a:t>                   экспериментальной работы:</a:t>
            </a:r>
            <a:br>
              <a:rPr lang="ru-RU" sz="3200" b="1" i="1" dirty="0" smtClean="0">
                <a:solidFill>
                  <a:srgbClr val="7030A0"/>
                </a:solidFill>
                <a:latin typeface="Times New Roman" pitchFamily="18" charset="0"/>
                <a:cs typeface="Times New Roman" pitchFamily="18" charset="0"/>
              </a:rPr>
            </a:br>
            <a:endParaRPr lang="ru-RU" sz="3200" dirty="0"/>
          </a:p>
        </p:txBody>
      </p:sp>
      <p:sp>
        <p:nvSpPr>
          <p:cNvPr id="3" name="Прямоугольник 2"/>
          <p:cNvSpPr/>
          <p:nvPr/>
        </p:nvSpPr>
        <p:spPr>
          <a:xfrm>
            <a:off x="539552" y="1844824"/>
            <a:ext cx="7920880" cy="3785652"/>
          </a:xfrm>
          <a:prstGeom prst="rect">
            <a:avLst/>
          </a:prstGeom>
        </p:spPr>
        <p:txBody>
          <a:bodyPr wrap="square">
            <a:spAutoFit/>
          </a:bodyPr>
          <a:lstStyle/>
          <a:p>
            <a:pPr>
              <a:buFontTx/>
              <a:buChar char="-"/>
            </a:pPr>
            <a:r>
              <a:rPr lang="ru-RU" dirty="0" smtClean="0"/>
              <a:t> </a:t>
            </a:r>
            <a:r>
              <a:rPr lang="ru-RU" sz="2400" b="1" i="1" dirty="0" smtClean="0">
                <a:solidFill>
                  <a:srgbClr val="002060"/>
                </a:solidFill>
                <a:latin typeface="Times New Roman" pitchFamily="18" charset="0"/>
                <a:cs typeface="Times New Roman" pitchFamily="18" charset="0"/>
              </a:rPr>
              <a:t>живая природа </a:t>
            </a:r>
            <a:r>
              <a:rPr lang="ru-RU" sz="2400" i="1" dirty="0" smtClean="0">
                <a:solidFill>
                  <a:srgbClr val="002060"/>
                </a:solidFill>
                <a:latin typeface="Times New Roman" pitchFamily="18" charset="0"/>
                <a:cs typeface="Times New Roman" pitchFamily="18" charset="0"/>
              </a:rPr>
              <a:t>(характерные особенности сезонов, многообразие живых организмов, как приспособление к окружающей среде и др.);</a:t>
            </a:r>
          </a:p>
          <a:p>
            <a:r>
              <a:rPr lang="ru-RU" sz="2400" i="1" dirty="0" smtClean="0">
                <a:solidFill>
                  <a:srgbClr val="002060"/>
                </a:solidFill>
                <a:latin typeface="Times New Roman" pitchFamily="18" charset="0"/>
                <a:cs typeface="Times New Roman" pitchFamily="18" charset="0"/>
              </a:rPr>
              <a:t/>
            </a:r>
            <a:br>
              <a:rPr lang="ru-RU" sz="2400" i="1" dirty="0" smtClean="0">
                <a:solidFill>
                  <a:srgbClr val="002060"/>
                </a:solidFill>
                <a:latin typeface="Times New Roman" pitchFamily="18" charset="0"/>
                <a:cs typeface="Times New Roman" pitchFamily="18" charset="0"/>
              </a:rPr>
            </a:br>
            <a:r>
              <a:rPr lang="ru-RU" sz="2400" i="1" dirty="0" smtClean="0">
                <a:solidFill>
                  <a:srgbClr val="002060"/>
                </a:solidFill>
                <a:latin typeface="Times New Roman" pitchFamily="18" charset="0"/>
                <a:cs typeface="Times New Roman" pitchFamily="18" charset="0"/>
              </a:rPr>
              <a:t>- </a:t>
            </a:r>
            <a:r>
              <a:rPr lang="ru-RU" sz="2400" b="1" i="1" dirty="0" smtClean="0">
                <a:solidFill>
                  <a:srgbClr val="002060"/>
                </a:solidFill>
                <a:latin typeface="Times New Roman" pitchFamily="18" charset="0"/>
                <a:cs typeface="Times New Roman" pitchFamily="18" charset="0"/>
              </a:rPr>
              <a:t>неживая природа </a:t>
            </a:r>
            <a:r>
              <a:rPr lang="ru-RU" sz="2400" i="1" dirty="0" smtClean="0">
                <a:solidFill>
                  <a:srgbClr val="002060"/>
                </a:solidFill>
                <a:latin typeface="Times New Roman" pitchFamily="18" charset="0"/>
                <a:cs typeface="Times New Roman" pitchFamily="18" charset="0"/>
              </a:rPr>
              <a:t>(воздух, вода, почва, свет, цвет, звук, сила, </a:t>
            </a:r>
            <a:r>
              <a:rPr lang="ru-RU" sz="2400" i="1" dirty="0" err="1" smtClean="0">
                <a:solidFill>
                  <a:srgbClr val="002060"/>
                </a:solidFill>
                <a:latin typeface="Times New Roman" pitchFamily="18" charset="0"/>
                <a:cs typeface="Times New Roman" pitchFamily="18" charset="0"/>
              </a:rPr>
              <a:t>магнитизм</a:t>
            </a:r>
            <a:r>
              <a:rPr lang="ru-RU" sz="2400" i="1" dirty="0" smtClean="0">
                <a:solidFill>
                  <a:srgbClr val="002060"/>
                </a:solidFill>
                <a:latin typeface="Times New Roman" pitchFamily="18" charset="0"/>
                <a:cs typeface="Times New Roman" pitchFamily="18" charset="0"/>
              </a:rPr>
              <a:t>, температура и др.);  </a:t>
            </a:r>
          </a:p>
          <a:p>
            <a:r>
              <a:rPr lang="ru-RU" sz="2400" i="1" dirty="0" smtClean="0">
                <a:solidFill>
                  <a:srgbClr val="002060"/>
                </a:solidFill>
                <a:latin typeface="Times New Roman" pitchFamily="18" charset="0"/>
                <a:cs typeface="Times New Roman" pitchFamily="18" charset="0"/>
              </a:rPr>
              <a:t>   </a:t>
            </a:r>
          </a:p>
          <a:p>
            <a:r>
              <a:rPr lang="ru-RU" sz="2400" i="1" dirty="0" smtClean="0">
                <a:solidFill>
                  <a:srgbClr val="002060"/>
                </a:solidFill>
                <a:latin typeface="Times New Roman" pitchFamily="18" charset="0"/>
                <a:cs typeface="Times New Roman" pitchFamily="18" charset="0"/>
              </a:rPr>
              <a:t> - </a:t>
            </a:r>
            <a:r>
              <a:rPr lang="ru-RU" sz="2400" b="1" i="1" dirty="0" smtClean="0">
                <a:solidFill>
                  <a:srgbClr val="002060"/>
                </a:solidFill>
                <a:latin typeface="Times New Roman" pitchFamily="18" charset="0"/>
                <a:cs typeface="Times New Roman" pitchFamily="18" charset="0"/>
              </a:rPr>
              <a:t>человек</a:t>
            </a:r>
            <a:r>
              <a:rPr lang="ru-RU" sz="2400" i="1" dirty="0" smtClean="0">
                <a:solidFill>
                  <a:srgbClr val="002060"/>
                </a:solidFill>
                <a:latin typeface="Times New Roman" pitchFamily="18" charset="0"/>
                <a:cs typeface="Times New Roman" pitchFamily="18" charset="0"/>
              </a:rPr>
              <a:t> (функционирование организма; рукотворный мир: материалы и их свойства, преобразование предметов и явлений и др.)</a:t>
            </a:r>
            <a:endParaRPr lang="ru-RU" sz="2400" i="1" dirty="0">
              <a:solidFill>
                <a:srgbClr val="002060"/>
              </a:solidFill>
              <a:latin typeface="Times New Roman" pitchFamily="18" charset="0"/>
              <a:cs typeface="Times New Roman" pitchFamily="18" charset="0"/>
            </a:endParaRPr>
          </a:p>
        </p:txBody>
      </p:sp>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idx="1"/>
          </p:nvPr>
        </p:nvSpPr>
        <p:spPr>
          <a:xfrm>
            <a:off x="457200" y="357188"/>
            <a:ext cx="8229600" cy="5768975"/>
          </a:xfrm>
        </p:spPr>
        <p:txBody>
          <a:bodyPr>
            <a:normAutofit fontScale="97500"/>
          </a:bodyPr>
          <a:lstStyle/>
          <a:p>
            <a:pPr algn="ctr">
              <a:buNone/>
            </a:pPr>
            <a:r>
              <a:rPr lang="tt-RU" sz="2500" b="1" dirty="0" smtClean="0">
                <a:latin typeface="Times New Roman" pitchFamily="18" charset="0"/>
                <a:cs typeface="Times New Roman" pitchFamily="18" charset="0"/>
              </a:rPr>
              <a:t>            Условия, необходимые для детского                       экспериментирования</a:t>
            </a:r>
          </a:p>
          <a:p>
            <a:r>
              <a:rPr lang="tt-RU" sz="2500" b="1" dirty="0" smtClean="0">
                <a:latin typeface="Times New Roman" pitchFamily="18" charset="0"/>
                <a:cs typeface="Times New Roman" pitchFamily="18" charset="0"/>
              </a:rPr>
              <a:t> В </a:t>
            </a:r>
            <a:r>
              <a:rPr lang="tt-RU" sz="2500" b="1" dirty="0">
                <a:latin typeface="Times New Roman" pitchFamily="18" charset="0"/>
                <a:cs typeface="Times New Roman" pitchFamily="18" charset="0"/>
              </a:rPr>
              <a:t>младшем дошкольном возрасте </a:t>
            </a:r>
            <a:r>
              <a:rPr lang="tt-RU" sz="2500" dirty="0">
                <a:latin typeface="Times New Roman" pitchFamily="18" charset="0"/>
                <a:cs typeface="Times New Roman" pitchFamily="18" charset="0"/>
              </a:rPr>
              <a:t>- это манипулятивный центр, в котором используются материалы – природные, бросовые (пробки, трубочки для коктейля), неструктурированные (песок, вода, опилки); сенсорные игры и пособия; оборудование (совочки, сито, мельница </a:t>
            </a:r>
            <a:r>
              <a:rPr lang="tt-RU" sz="2500" dirty="0" smtClean="0">
                <a:latin typeface="Times New Roman" pitchFamily="18" charset="0"/>
                <a:cs typeface="Times New Roman" pitchFamily="18" charset="0"/>
              </a:rPr>
              <a:t>и </a:t>
            </a:r>
            <a:r>
              <a:rPr lang="tt-RU" sz="2500" dirty="0">
                <a:latin typeface="Times New Roman" pitchFamily="18" charset="0"/>
                <a:cs typeface="Times New Roman" pitchFamily="18" charset="0"/>
              </a:rPr>
              <a:t>др.), емкости для игр с водой, песком, </a:t>
            </a:r>
            <a:r>
              <a:rPr lang="tt-RU" sz="2500" dirty="0" smtClean="0">
                <a:latin typeface="Times New Roman" pitchFamily="18" charset="0"/>
                <a:cs typeface="Times New Roman" pitchFamily="18" charset="0"/>
              </a:rPr>
              <a:t>снегом</a:t>
            </a:r>
            <a:r>
              <a:rPr lang="tt-RU" sz="2500" dirty="0" smtClean="0">
                <a:latin typeface="Times New Roman" pitchFamily="18" charset="0"/>
                <a:cs typeface="Times New Roman" pitchFamily="18" charset="0"/>
              </a:rPr>
              <a:t>.</a:t>
            </a:r>
          </a:p>
          <a:p>
            <a:pPr>
              <a:buNone/>
            </a:pPr>
            <a:r>
              <a:rPr lang="tt-RU" sz="2500" dirty="0" smtClean="0"/>
              <a:t> </a:t>
            </a:r>
            <a:endParaRPr lang="ru-RU" sz="2500" dirty="0" smtClean="0">
              <a:latin typeface="Times New Roman" pitchFamily="18" charset="0"/>
              <a:cs typeface="Times New Roman" pitchFamily="18" charset="0"/>
            </a:endParaRPr>
          </a:p>
          <a:p>
            <a:r>
              <a:rPr lang="tt-RU" sz="2500" b="1" dirty="0" smtClean="0">
                <a:latin typeface="Times New Roman" pitchFamily="18" charset="0"/>
                <a:cs typeface="Times New Roman" pitchFamily="18" charset="0"/>
              </a:rPr>
              <a:t>В старшем дошкольном возрасте </a:t>
            </a:r>
            <a:r>
              <a:rPr lang="tt-RU" sz="2500" dirty="0" smtClean="0">
                <a:latin typeface="Times New Roman" pitchFamily="18" charset="0"/>
                <a:cs typeface="Times New Roman" pitchFamily="18" charset="0"/>
              </a:rPr>
              <a:t>- это центр науки и природы, в котором используются приборы и оборудование – весы, микроскоп, лупы, пипетки, рулетка и др.; различные емкости; материалы – природный, бросовый, технический (болты, гайки); литература – энциклопедии, журналы, иллюстрации; игры. </a:t>
            </a:r>
          </a:p>
          <a:p>
            <a:endParaRPr lang="tt-RU" sz="2500" dirty="0" smtClean="0">
              <a:latin typeface="Times New Roman" pitchFamily="18" charset="0"/>
              <a:cs typeface="Times New Roman" pitchFamily="18" charset="0"/>
            </a:endParaRPr>
          </a:p>
          <a:p>
            <a:endParaRPr lang="tt-RU" sz="1600" dirty="0" smtClean="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val="28341637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checkerboard(across)">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amond(in)">
                                      <p:cBhvr>
                                        <p:cTn id="18"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47664" y="332656"/>
            <a:ext cx="6336704" cy="523220"/>
          </a:xfrm>
          <a:prstGeom prst="rect">
            <a:avLst/>
          </a:prstGeom>
        </p:spPr>
        <p:txBody>
          <a:bodyPr wrap="square">
            <a:spAutoFit/>
          </a:bodyPr>
          <a:lstStyle/>
          <a:p>
            <a:pPr algn="ctr"/>
            <a:r>
              <a:rPr lang="ru-RU" sz="2800" b="1" i="1" dirty="0" smtClean="0">
                <a:solidFill>
                  <a:srgbClr val="7030A0"/>
                </a:solidFill>
                <a:latin typeface="Times New Roman" pitchFamily="18" charset="0"/>
                <a:cs typeface="Times New Roman" pitchFamily="18" charset="0"/>
              </a:rPr>
              <a:t>Правила выбора темы </a:t>
            </a:r>
            <a:endParaRPr lang="ru-RU" sz="2800" dirty="0"/>
          </a:p>
        </p:txBody>
      </p:sp>
      <p:sp>
        <p:nvSpPr>
          <p:cNvPr id="4" name="Прямоугольник 3"/>
          <p:cNvSpPr/>
          <p:nvPr/>
        </p:nvSpPr>
        <p:spPr>
          <a:xfrm>
            <a:off x="683568" y="908720"/>
            <a:ext cx="7776864" cy="5170646"/>
          </a:xfrm>
          <a:prstGeom prst="rect">
            <a:avLst/>
          </a:prstGeom>
        </p:spPr>
        <p:txBody>
          <a:bodyPr wrap="square">
            <a:spAutoFit/>
          </a:bodyPr>
          <a:lstStyle/>
          <a:p>
            <a:pPr marL="342900" lvl="0" indent="-342900">
              <a:buFont typeface="+mj-lt"/>
              <a:buAutoNum type="arabicPeriod"/>
            </a:pPr>
            <a:r>
              <a:rPr lang="ru-RU" sz="2200" b="1" i="1" dirty="0" smtClean="0">
                <a:solidFill>
                  <a:srgbClr val="002060"/>
                </a:solidFill>
                <a:latin typeface="Times New Roman" pitchFamily="18" charset="0"/>
                <a:cs typeface="Times New Roman" pitchFamily="18" charset="0"/>
              </a:rPr>
              <a:t>Тема должна быть интересной ребёнку, должна увлекать его.</a:t>
            </a:r>
          </a:p>
          <a:p>
            <a:pPr lvl="0"/>
            <a:endParaRPr lang="ru-RU" sz="2200" b="1" i="1" dirty="0" smtClean="0">
              <a:solidFill>
                <a:srgbClr val="002060"/>
              </a:solidFill>
              <a:latin typeface="Times New Roman" pitchFamily="18" charset="0"/>
              <a:cs typeface="Times New Roman" pitchFamily="18" charset="0"/>
            </a:endParaRPr>
          </a:p>
          <a:p>
            <a:pPr marL="457200" lvl="0" indent="-457200"/>
            <a:r>
              <a:rPr lang="ru-RU" sz="2200" b="1" i="1" dirty="0" smtClean="0">
                <a:solidFill>
                  <a:srgbClr val="002060"/>
                </a:solidFill>
                <a:latin typeface="Times New Roman" pitchFamily="18" charset="0"/>
                <a:cs typeface="Times New Roman" pitchFamily="18" charset="0"/>
              </a:rPr>
              <a:t> 2. Тема должна быть выполнима, решение её должно принести реальную пользу участникам исследования (ребёнок должен раскрыть лучшие стороны своего интеллекта, получить новые полезные знания, умения и навыки).</a:t>
            </a:r>
          </a:p>
          <a:p>
            <a:pPr marL="457200" lvl="0" indent="-457200"/>
            <a:endParaRPr lang="ru-RU" sz="2200" b="1" i="1" dirty="0" smtClean="0">
              <a:solidFill>
                <a:srgbClr val="002060"/>
              </a:solidFill>
              <a:latin typeface="Times New Roman" pitchFamily="18" charset="0"/>
              <a:cs typeface="Times New Roman" pitchFamily="18" charset="0"/>
            </a:endParaRPr>
          </a:p>
          <a:p>
            <a:pPr marL="457200" lvl="0" indent="-457200"/>
            <a:r>
              <a:rPr lang="ru-RU" sz="2200" b="1" i="1" dirty="0" smtClean="0">
                <a:solidFill>
                  <a:srgbClr val="002060"/>
                </a:solidFill>
                <a:latin typeface="Times New Roman" pitchFamily="18" charset="0"/>
                <a:cs typeface="Times New Roman" pitchFamily="18" charset="0"/>
              </a:rPr>
              <a:t>3.  Тема должна быть оригинальной, в ней необходим элемент неожиданности, необычности (оригинальность в данном случае следует понимать, не только как способность найти нечто необычное, но и как способность нестандартно смотреть на традиционные предметы и явления).</a:t>
            </a:r>
          </a:p>
        </p:txBody>
      </p:sp>
    </p:spTree>
  </p:cSld>
  <p:clrMapOvr>
    <a:masterClrMapping/>
  </p:clrMapOvr>
  <p:transition spd="slow">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2920" y="620688"/>
            <a:ext cx="8183880" cy="3960440"/>
          </a:xfrm>
        </p:spPr>
        <p:txBody>
          <a:bodyPr>
            <a:noAutofit/>
          </a:bodyPr>
          <a:lstStyle/>
          <a:p>
            <a:pPr algn="ctr">
              <a:buNone/>
            </a:pPr>
            <a:r>
              <a:rPr lang="ru-RU" sz="1800" b="1" i="1" dirty="0" smtClean="0">
                <a:latin typeface="Times New Roman" pitchFamily="18" charset="0"/>
                <a:cs typeface="Times New Roman" pitchFamily="18" charset="0"/>
              </a:rPr>
              <a:t>       </a:t>
            </a:r>
            <a:r>
              <a:rPr lang="ru-RU" b="1" i="1" dirty="0" smtClean="0">
                <a:solidFill>
                  <a:schemeClr val="accent6">
                    <a:lumMod val="50000"/>
                  </a:schemeClr>
                </a:solidFill>
                <a:latin typeface="Times New Roman" pitchFamily="18" charset="0"/>
                <a:cs typeface="Times New Roman" pitchFamily="18" charset="0"/>
              </a:rPr>
              <a:t>Оборудования мини-лаборатории:</a:t>
            </a:r>
          </a:p>
          <a:p>
            <a:endParaRPr lang="ru-RU" sz="1200" b="1" i="1" dirty="0" smtClean="0">
              <a:latin typeface="Times New Roman" pitchFamily="18" charset="0"/>
              <a:cs typeface="Times New Roman" pitchFamily="18" charset="0"/>
            </a:endParaRPr>
          </a:p>
          <a:p>
            <a:pPr lvl="0">
              <a:buNone/>
            </a:pPr>
            <a:r>
              <a:rPr lang="ru-RU" sz="1400" b="1" i="1" dirty="0" smtClean="0">
                <a:solidFill>
                  <a:schemeClr val="accent4">
                    <a:lumMod val="50000"/>
                  </a:schemeClr>
                </a:solidFill>
                <a:latin typeface="Times New Roman" pitchFamily="18" charset="0"/>
                <a:cs typeface="Times New Roman" pitchFamily="18" charset="0"/>
              </a:rPr>
              <a:t>1</a:t>
            </a:r>
            <a:r>
              <a:rPr lang="ru-RU" sz="1500" b="1" i="1" dirty="0" smtClean="0">
                <a:solidFill>
                  <a:srgbClr val="C00000"/>
                </a:solidFill>
                <a:latin typeface="Times New Roman" pitchFamily="18" charset="0"/>
                <a:cs typeface="Times New Roman" pitchFamily="18" charset="0"/>
              </a:rPr>
              <a:t>. приборы – помощники</a:t>
            </a:r>
            <a:r>
              <a:rPr lang="ru-RU" sz="1500" b="1" i="1" dirty="0" smtClean="0">
                <a:solidFill>
                  <a:schemeClr val="accent4">
                    <a:lumMod val="50000"/>
                  </a:schemeClr>
                </a:solidFill>
                <a:latin typeface="Times New Roman" pitchFamily="18" charset="0"/>
                <a:cs typeface="Times New Roman" pitchFamily="18" charset="0"/>
              </a:rPr>
              <a:t>: увеличительные стекла, цветные стекла, очки, весы, песочные  часы, термометры, компасы, магниты, секундомер;</a:t>
            </a:r>
          </a:p>
          <a:p>
            <a:pPr lvl="0">
              <a:buNone/>
            </a:pPr>
            <a:r>
              <a:rPr lang="ru-RU" sz="1500" b="1" i="1" dirty="0" smtClean="0">
                <a:solidFill>
                  <a:schemeClr val="accent4">
                    <a:lumMod val="50000"/>
                  </a:schemeClr>
                </a:solidFill>
                <a:latin typeface="Times New Roman" pitchFamily="18" charset="0"/>
                <a:cs typeface="Times New Roman" pitchFamily="18" charset="0"/>
              </a:rPr>
              <a:t>2.  </a:t>
            </a:r>
            <a:r>
              <a:rPr lang="ru-RU" sz="1500" b="1" i="1" dirty="0" smtClean="0">
                <a:solidFill>
                  <a:srgbClr val="C00000"/>
                </a:solidFill>
                <a:latin typeface="Times New Roman" pitchFamily="18" charset="0"/>
                <a:cs typeface="Times New Roman" pitchFamily="18" charset="0"/>
              </a:rPr>
              <a:t>разнообразные сосуды из различных материалов</a:t>
            </a:r>
            <a:r>
              <a:rPr lang="ru-RU" sz="1500" b="1" i="1" dirty="0" smtClean="0">
                <a:solidFill>
                  <a:schemeClr val="accent4">
                    <a:lumMod val="50000"/>
                  </a:schemeClr>
                </a:solidFill>
                <a:latin typeface="Times New Roman" pitchFamily="18" charset="0"/>
                <a:cs typeface="Times New Roman" pitchFamily="18" charset="0"/>
              </a:rPr>
              <a:t> (пластмасса, металл и пр.) разного объема и формы, это: пробирки, колбы, стаканчики, розетки, пипетки, трубочки, воронки и др.;</a:t>
            </a:r>
          </a:p>
          <a:p>
            <a:pPr lvl="0">
              <a:buNone/>
            </a:pPr>
            <a:r>
              <a:rPr lang="ru-RU" sz="1500" b="1" i="1" dirty="0" smtClean="0">
                <a:solidFill>
                  <a:schemeClr val="accent4">
                    <a:lumMod val="50000"/>
                  </a:schemeClr>
                </a:solidFill>
                <a:latin typeface="Times New Roman" pitchFamily="18" charset="0"/>
                <a:cs typeface="Times New Roman" pitchFamily="18" charset="0"/>
              </a:rPr>
              <a:t>3.  </a:t>
            </a:r>
            <a:r>
              <a:rPr lang="ru-RU" sz="1500" b="1" i="1" dirty="0" smtClean="0">
                <a:solidFill>
                  <a:srgbClr val="C00000"/>
                </a:solidFill>
                <a:latin typeface="Times New Roman" pitchFamily="18" charset="0"/>
                <a:cs typeface="Times New Roman" pitchFamily="18" charset="0"/>
              </a:rPr>
              <a:t>красители, пищевые и непищевые</a:t>
            </a:r>
            <a:r>
              <a:rPr lang="ru-RU" sz="1500" b="1" i="1" dirty="0" smtClean="0">
                <a:solidFill>
                  <a:schemeClr val="accent4">
                    <a:lumMod val="50000"/>
                  </a:schemeClr>
                </a:solidFill>
                <a:latin typeface="Times New Roman" pitchFamily="18" charset="0"/>
                <a:cs typeface="Times New Roman" pitchFamily="18" charset="0"/>
              </a:rPr>
              <a:t> (гуашь, акварель, зеленка, йод, марганцовка и др.);</a:t>
            </a:r>
          </a:p>
          <a:p>
            <a:pPr lvl="0">
              <a:buNone/>
            </a:pPr>
            <a:r>
              <a:rPr lang="ru-RU" sz="1500" b="1" i="1" dirty="0" smtClean="0">
                <a:solidFill>
                  <a:schemeClr val="accent4">
                    <a:lumMod val="50000"/>
                  </a:schemeClr>
                </a:solidFill>
                <a:latin typeface="Times New Roman" pitchFamily="18" charset="0"/>
                <a:cs typeface="Times New Roman" pitchFamily="18" charset="0"/>
              </a:rPr>
              <a:t>4.  </a:t>
            </a:r>
            <a:r>
              <a:rPr lang="ru-RU" sz="1500" b="1" i="1" dirty="0" smtClean="0">
                <a:solidFill>
                  <a:srgbClr val="C00000"/>
                </a:solidFill>
                <a:latin typeface="Times New Roman" pitchFamily="18" charset="0"/>
                <a:cs typeface="Times New Roman" pitchFamily="18" charset="0"/>
              </a:rPr>
              <a:t>технические материалы</a:t>
            </a:r>
            <a:r>
              <a:rPr lang="ru-RU" sz="1500" b="1" i="1" dirty="0" smtClean="0">
                <a:solidFill>
                  <a:schemeClr val="accent4">
                    <a:lumMod val="50000"/>
                  </a:schemeClr>
                </a:solidFill>
                <a:latin typeface="Times New Roman" pitchFamily="18" charset="0"/>
                <a:cs typeface="Times New Roman" pitchFamily="18" charset="0"/>
              </a:rPr>
              <a:t>; гайки, скрепки, болты, гвозди, шурупы, винтики, детали конструктора;</a:t>
            </a:r>
          </a:p>
          <a:p>
            <a:pPr lvl="0">
              <a:buNone/>
            </a:pPr>
            <a:r>
              <a:rPr lang="ru-RU" sz="1500" b="1" i="1" dirty="0" smtClean="0">
                <a:solidFill>
                  <a:schemeClr val="accent4">
                    <a:lumMod val="50000"/>
                  </a:schemeClr>
                </a:solidFill>
                <a:latin typeface="Times New Roman" pitchFamily="18" charset="0"/>
                <a:cs typeface="Times New Roman" pitchFamily="18" charset="0"/>
              </a:rPr>
              <a:t>5.  </a:t>
            </a:r>
            <a:r>
              <a:rPr lang="ru-RU" sz="1500" b="1" i="1" dirty="0" smtClean="0">
                <a:solidFill>
                  <a:srgbClr val="C00000"/>
                </a:solidFill>
                <a:latin typeface="Times New Roman" pitchFamily="18" charset="0"/>
                <a:cs typeface="Times New Roman" pitchFamily="18" charset="0"/>
              </a:rPr>
              <a:t>медицинские материалы</a:t>
            </a:r>
            <a:r>
              <a:rPr lang="ru-RU" sz="1500" b="1" i="1" dirty="0" smtClean="0">
                <a:solidFill>
                  <a:schemeClr val="accent4">
                    <a:lumMod val="50000"/>
                  </a:schemeClr>
                </a:solidFill>
                <a:latin typeface="Times New Roman" pitchFamily="18" charset="0"/>
                <a:cs typeface="Times New Roman" pitchFamily="18" charset="0"/>
              </a:rPr>
              <a:t>: шприцы, пипетки, деревянные палочки, мерные ложки, резиновые груши и др.;</a:t>
            </a:r>
          </a:p>
          <a:p>
            <a:pPr lvl="0">
              <a:buNone/>
            </a:pPr>
            <a:r>
              <a:rPr lang="ru-RU" sz="1500" b="1" i="1" dirty="0" smtClean="0">
                <a:solidFill>
                  <a:schemeClr val="accent4">
                    <a:lumMod val="50000"/>
                  </a:schemeClr>
                </a:solidFill>
                <a:latin typeface="Times New Roman" pitchFamily="18" charset="0"/>
                <a:cs typeface="Times New Roman" pitchFamily="18" charset="0"/>
              </a:rPr>
              <a:t>6.  </a:t>
            </a:r>
            <a:r>
              <a:rPr lang="ru-RU" sz="1500" b="1" i="1" dirty="0" smtClean="0">
                <a:solidFill>
                  <a:srgbClr val="C00000"/>
                </a:solidFill>
                <a:latin typeface="Times New Roman" pitchFamily="18" charset="0"/>
                <a:cs typeface="Times New Roman" pitchFamily="18" charset="0"/>
              </a:rPr>
              <a:t>природный и другой сыпучий материал</a:t>
            </a:r>
            <a:r>
              <a:rPr lang="ru-RU" sz="1500" b="1" i="1" dirty="0" smtClean="0">
                <a:solidFill>
                  <a:schemeClr val="accent4">
                    <a:lumMod val="50000"/>
                  </a:schemeClr>
                </a:solidFill>
                <a:latin typeface="Times New Roman" pitchFamily="18" charset="0"/>
                <a:cs typeface="Times New Roman" pitchFamily="18" charset="0"/>
              </a:rPr>
              <a:t>: камешки, ракушки, монеты, глина, песок, сахар, соль, земля, мука, птичьи перья, шишки, спил и листья деревьев, мох и т.д.;</a:t>
            </a:r>
          </a:p>
          <a:p>
            <a:pPr lvl="0">
              <a:buNone/>
            </a:pPr>
            <a:r>
              <a:rPr lang="ru-RU" sz="1500" b="1" i="1" dirty="0" smtClean="0">
                <a:solidFill>
                  <a:schemeClr val="accent4">
                    <a:lumMod val="50000"/>
                  </a:schemeClr>
                </a:solidFill>
                <a:latin typeface="Times New Roman" pitchFamily="18" charset="0"/>
                <a:cs typeface="Times New Roman" pitchFamily="18" charset="0"/>
              </a:rPr>
              <a:t>7.  </a:t>
            </a:r>
            <a:r>
              <a:rPr lang="ru-RU" sz="1500" b="1" i="1" dirty="0" smtClean="0">
                <a:solidFill>
                  <a:srgbClr val="C00000"/>
                </a:solidFill>
                <a:latin typeface="Times New Roman" pitchFamily="18" charset="0"/>
                <a:cs typeface="Times New Roman" pitchFamily="18" charset="0"/>
              </a:rPr>
              <a:t>разные виды бумаги</a:t>
            </a:r>
            <a:r>
              <a:rPr lang="ru-RU" sz="1500" b="1" i="1" dirty="0" smtClean="0">
                <a:solidFill>
                  <a:schemeClr val="accent4">
                    <a:lumMod val="50000"/>
                  </a:schemeClr>
                </a:solidFill>
                <a:latin typeface="Times New Roman" pitchFamily="18" charset="0"/>
                <a:cs typeface="Times New Roman" pitchFamily="18" charset="0"/>
              </a:rPr>
              <a:t>: обычная, картон, калька, наждачная, копировальная, бумажные фильтры, ватман и т.д.;</a:t>
            </a:r>
          </a:p>
          <a:p>
            <a:pPr lvl="0">
              <a:buNone/>
            </a:pPr>
            <a:r>
              <a:rPr lang="ru-RU" sz="1500" b="1" i="1" dirty="0" smtClean="0">
                <a:solidFill>
                  <a:schemeClr val="accent4">
                    <a:lumMod val="50000"/>
                  </a:schemeClr>
                </a:solidFill>
                <a:latin typeface="Times New Roman" pitchFamily="18" charset="0"/>
                <a:cs typeface="Times New Roman" pitchFamily="18" charset="0"/>
              </a:rPr>
              <a:t>8.  </a:t>
            </a:r>
            <a:r>
              <a:rPr lang="ru-RU" sz="1500" b="1" i="1" dirty="0" smtClean="0">
                <a:solidFill>
                  <a:srgbClr val="C00000"/>
                </a:solidFill>
                <a:latin typeface="Times New Roman" pitchFamily="18" charset="0"/>
                <a:cs typeface="Times New Roman" pitchFamily="18" charset="0"/>
              </a:rPr>
              <a:t>бросовый материал</a:t>
            </a:r>
            <a:r>
              <a:rPr lang="ru-RU" sz="1500" b="1" i="1" dirty="0" smtClean="0">
                <a:solidFill>
                  <a:schemeClr val="accent4">
                    <a:lumMod val="50000"/>
                  </a:schemeClr>
                </a:solidFill>
                <a:latin typeface="Times New Roman" pitchFamily="18" charset="0"/>
                <a:cs typeface="Times New Roman" pitchFamily="18" charset="0"/>
              </a:rPr>
              <a:t>: проволока, кусочки кожи, меха, ткани, пластмассы, дерева, пробки и т.д.;</a:t>
            </a:r>
          </a:p>
          <a:p>
            <a:pPr lvl="0">
              <a:buNone/>
            </a:pPr>
            <a:r>
              <a:rPr lang="ru-RU" sz="1500" b="1" i="1" dirty="0" smtClean="0">
                <a:solidFill>
                  <a:schemeClr val="accent4">
                    <a:lumMod val="50000"/>
                  </a:schemeClr>
                </a:solidFill>
                <a:latin typeface="Times New Roman" pitchFamily="18" charset="0"/>
                <a:cs typeface="Times New Roman" pitchFamily="18" charset="0"/>
              </a:rPr>
              <a:t>9.  </a:t>
            </a:r>
            <a:r>
              <a:rPr lang="ru-RU" sz="1500" b="1" i="1" dirty="0" smtClean="0">
                <a:solidFill>
                  <a:srgbClr val="C00000"/>
                </a:solidFill>
                <a:latin typeface="Times New Roman" pitchFamily="18" charset="0"/>
                <a:cs typeface="Times New Roman" pitchFamily="18" charset="0"/>
              </a:rPr>
              <a:t>прочие материалы</a:t>
            </a:r>
            <a:r>
              <a:rPr lang="ru-RU" sz="1500" b="1" i="1" dirty="0" smtClean="0">
                <a:solidFill>
                  <a:schemeClr val="accent4">
                    <a:lumMod val="50000"/>
                  </a:schemeClr>
                </a:solidFill>
                <a:latin typeface="Times New Roman" pitchFamily="18" charset="0"/>
                <a:cs typeface="Times New Roman" pitchFamily="18" charset="0"/>
              </a:rPr>
              <a:t>: зеркала и воздушные шары, пилка для ногтей, сито, свечи, ступа, детские халаты, клеенчатые фартуки, контейнеры для хранения сыпучих и мелких предметов.</a:t>
            </a:r>
            <a:endParaRPr lang="ru-RU" sz="1500" b="1" i="1" dirty="0">
              <a:solidFill>
                <a:schemeClr val="accent4">
                  <a:lumMod val="50000"/>
                </a:schemeClr>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3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3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3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3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395536" y="717249"/>
            <a:ext cx="792088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ru-RU" sz="16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lang="ru-RU" sz="2800" b="1" i="1" dirty="0" smtClean="0">
                <a:solidFill>
                  <a:schemeClr val="accent6">
                    <a:lumMod val="50000"/>
                  </a:schemeClr>
                </a:solidFill>
                <a:latin typeface="Times New Roman" pitchFamily="18" charset="0"/>
                <a:ea typeface="Times New Roman" pitchFamily="18" charset="0"/>
                <a:cs typeface="Times New Roman" pitchFamily="18" charset="0"/>
              </a:rPr>
              <a:t>М</a:t>
            </a:r>
            <a:r>
              <a:rPr kumimoji="0" lang="ru-RU" sz="2800" b="1" i="1"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етоды и приемы:</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Экспериментальные игры:</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«Тонет – не тонет»,</a:t>
            </a:r>
            <a:r>
              <a:rPr kumimoji="0" lang="ru-RU" sz="1600" b="1" i="1" u="none" strike="noStrike" cap="none" normalizeH="0" dirty="0" smtClean="0">
                <a:ln>
                  <a:noFill/>
                </a:ln>
                <a:solidFill>
                  <a:srgbClr val="182207"/>
                </a:solidFill>
                <a:effectLst/>
                <a:latin typeface="Times New Roman" pitchFamily="18" charset="0"/>
                <a:ea typeface="Times New Roman" pitchFamily="18" charset="0"/>
                <a:cs typeface="Times New Roman" pitchFamily="18" charset="0"/>
              </a:rPr>
              <a:t> </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«Мыльные пузыри», «Сделаем растворы», «В каком виде легче плавать» и др., которые позволяют убедиться в достоверности физических и природных явлений и закономерностей.</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Действия</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с магнитами, лупой, измерительными приборами, переливание жидкостей, пересыпание сыпучих материалов и др. позволяют детям самостоятельно овладеть способами познавательной деятельности.</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Наблюдение</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природных явлений в реальной жизни (замерзание воды в лужах, таяние снега при повышении температуры, выпадение росы, тумана, появление радуги, распространение грома и молнии, образование пара от дыхания в холодную погоду и др.), пробуждают детей к поиску объяснения причин появления и образования природных явлений, обоснованию их физическими законами.</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Рассматривание</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схем к опытам, таблицы, упрощенные рисунки позволяет упростить понимание сложных явлений на дошкольном уровне..</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Использование энциклопедических данных</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в разделах «Знаете ли вы?» и «В мире интересного» повышает интерес к обсуждению проблем, развивает интеллектуальную рефлексию.</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lang="ru-RU" sz="1600" b="1" i="1" dirty="0" smtClean="0">
                <a:solidFill>
                  <a:srgbClr val="FF0000"/>
                </a:solidFill>
                <a:latin typeface="Times New Roman" pitchFamily="18" charset="0"/>
                <a:ea typeface="Times New Roman" pitchFamily="18" charset="0"/>
                <a:cs typeface="Times New Roman" pitchFamily="18" charset="0"/>
              </a:rPr>
              <a:t>  </a:t>
            </a:r>
            <a:r>
              <a:rPr kumimoji="0" lang="ru-RU" sz="16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Драматизация:</a:t>
            </a:r>
            <a:r>
              <a:rPr kumimoji="0" lang="ru-RU" sz="1600" b="1" i="1" u="none" strike="noStrike" cap="none" normalizeH="0" baseline="0" dirty="0" smtClean="0">
                <a:ln>
                  <a:noFill/>
                </a:ln>
                <a:solidFill>
                  <a:srgbClr val="182207"/>
                </a:solidFill>
                <a:effectLst/>
                <a:latin typeface="Times New Roman" pitchFamily="18" charset="0"/>
                <a:ea typeface="Times New Roman" pitchFamily="18" charset="0"/>
                <a:cs typeface="Times New Roman" pitchFamily="18" charset="0"/>
              </a:rPr>
              <a:t> ребенок берет на себя: то роль Незнайки - Почемучки, задающего вопросы, то роль экспериментатора, умеющего все объяснять и отвечать на вопросы.</a:t>
            </a:r>
            <a:endParaRPr kumimoji="0" lang="ru-RU" sz="1600" b="1" i="1"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idx="4294967295"/>
          </p:nvPr>
        </p:nvSpPr>
        <p:spPr bwMode="auto">
          <a:xfrm>
            <a:off x="856060" y="1322785"/>
            <a:ext cx="7429500" cy="306015"/>
          </a:xfrm>
        </p:spPr>
        <p:txBody>
          <a:bodyPr vert="horz" wrap="square" lIns="91438" tIns="45719" rIns="91438" bIns="45719" numCol="1" anchor="b" anchorCtr="0" compatLnSpc="1">
            <a:prstTxWarp prst="textNoShape">
              <a:avLst/>
            </a:prstTxWarp>
            <a:normAutofit fontScale="90000"/>
          </a:bodyPr>
          <a:lstStyle/>
          <a:p>
            <a:pPr algn="ctr" eaLnBrk="1" hangingPunct="1">
              <a:defRPr/>
            </a:pPr>
            <a:r>
              <a:rPr lang="ru-RU" altLang="ru-RU" b="1" cap="none" dirty="0" smtClean="0">
                <a:solidFill>
                  <a:srgbClr val="C00000"/>
                </a:solidFill>
              </a:rPr>
              <a:t>ЭТАПЫ ПРОВЕДЕНИЯ ЗАНЯТИЯ</a:t>
            </a:r>
            <a:r>
              <a:rPr lang="ru-RU" altLang="ru-RU" b="1" cap="none" dirty="0" smtClean="0">
                <a:solidFill>
                  <a:schemeClr val="bg1"/>
                </a:solidFill>
                <a:effectLst>
                  <a:outerShdw blurRad="38100" dist="38100" dir="2700000" algn="tl">
                    <a:srgbClr val="FFFFFF"/>
                  </a:outerShdw>
                </a:effectLst>
              </a:rPr>
              <a:t>:</a:t>
            </a:r>
          </a:p>
        </p:txBody>
      </p:sp>
      <p:pic>
        <p:nvPicPr>
          <p:cNvPr id="47106" name="Picture 3" descr="Новый рисунок"/>
          <p:cNvPicPr>
            <a:picLocks noGrp="1" noChangeAspect="1" noChangeArrowheads="1"/>
          </p:cNvPicPr>
          <p:nvPr>
            <p:ph idx="4294967295"/>
          </p:nvPr>
        </p:nvPicPr>
        <p:blipFill>
          <a:blip r:embed="rId2"/>
          <a:srcRect/>
          <a:stretch>
            <a:fillRect/>
          </a:stretch>
        </p:blipFill>
        <p:spPr>
          <a:xfrm>
            <a:off x="1701734" y="1700808"/>
            <a:ext cx="5738152" cy="4397226"/>
          </a:xfrm>
        </p:spPr>
      </p:pic>
    </p:spTree>
    <p:extLst>
      <p:ext uri="{BB962C8B-B14F-4D97-AF65-F5344CB8AC3E}">
        <p14:creationId xmlns:p14="http://schemas.microsoft.com/office/powerpoint/2010/main" val="1405073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77500" lnSpcReduction="20000"/>
          </a:bodyPr>
          <a:lstStyle/>
          <a:p>
            <a:pPr>
              <a:buNone/>
            </a:pP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Последовательность детского экспериментирования</a:t>
            </a:r>
          </a:p>
          <a:p>
            <a:endParaRPr lang="ru-RU" b="1"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Проблемная ситуация.</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Целеполагание</a:t>
            </a:r>
            <a:r>
              <a:rPr lang="ru-RU" dirty="0" smtClean="0">
                <a:latin typeface="Times New Roman" pitchFamily="18" charset="0"/>
                <a:cs typeface="Times New Roman" pitchFamily="18" charset="0"/>
              </a:rPr>
              <a:t>.</a:t>
            </a:r>
          </a:p>
          <a:p>
            <a:r>
              <a:rPr lang="ru-RU" dirty="0" smtClean="0">
                <a:latin typeface="Times New Roman" pitchFamily="18" charset="0"/>
                <a:cs typeface="Times New Roman" pitchFamily="18" charset="0"/>
              </a:rPr>
              <a:t> Выдвижение гипотез.</a:t>
            </a:r>
          </a:p>
          <a:p>
            <a:r>
              <a:rPr lang="ru-RU" dirty="0" smtClean="0">
                <a:latin typeface="Times New Roman" pitchFamily="18" charset="0"/>
                <a:cs typeface="Times New Roman" pitchFamily="18" charset="0"/>
              </a:rPr>
              <a:t> Проверка предположения.</a:t>
            </a:r>
          </a:p>
          <a:p>
            <a:r>
              <a:rPr lang="ru-RU" dirty="0" smtClean="0">
                <a:latin typeface="Times New Roman" pitchFamily="18" charset="0"/>
                <a:cs typeface="Times New Roman" pitchFamily="18" charset="0"/>
              </a:rPr>
              <a:t> Если предположение подтвердилось: формулирование выводов (как получилось)</a:t>
            </a:r>
          </a:p>
          <a:p>
            <a:r>
              <a:rPr lang="ru-RU" dirty="0" smtClean="0">
                <a:latin typeface="Times New Roman" pitchFamily="18" charset="0"/>
                <a:cs typeface="Times New Roman" pitchFamily="18" charset="0"/>
              </a:rPr>
              <a:t> Если предположение не подтвердилось: возникновение новой гипотезы, реализация ее в действии, подтверждение новой гипотезы, формулировка вывода (как получилось) формулирование выводов (как получилось).</a:t>
            </a:r>
          </a:p>
          <a:p>
            <a:pPr>
              <a:buNone/>
            </a:pPr>
            <a:r>
              <a:rPr lang="ru-RU" dirty="0" smtClean="0">
                <a:latin typeface="Times New Roman" pitchFamily="18" charset="0"/>
                <a:cs typeface="Times New Roman" pitchFamily="18" charset="0"/>
              </a:rPr>
              <a:t> </a:t>
            </a:r>
            <a:r>
              <a:rPr lang="ru-RU" u="sng" dirty="0" smtClean="0">
                <a:latin typeface="Times New Roman" pitchFamily="18" charset="0"/>
                <a:cs typeface="Times New Roman" pitchFamily="18" charset="0"/>
              </a:rPr>
              <a:t>В процессе экспериментирования ребенку необходимо ответить на следующие вопросы:</a:t>
            </a:r>
          </a:p>
          <a:p>
            <a:pPr>
              <a:buNone/>
            </a:pPr>
            <a:r>
              <a:rPr lang="ru-RU" dirty="0" smtClean="0">
                <a:latin typeface="Times New Roman" pitchFamily="18" charset="0"/>
                <a:cs typeface="Times New Roman" pitchFamily="18" charset="0"/>
              </a:rPr>
              <a:t> - </a:t>
            </a:r>
            <a:r>
              <a:rPr lang="ru-RU" i="1" dirty="0" smtClean="0">
                <a:latin typeface="Times New Roman" pitchFamily="18" charset="0"/>
                <a:cs typeface="Times New Roman" pitchFamily="18" charset="0"/>
              </a:rPr>
              <a:t>Как я это делаю?</a:t>
            </a:r>
          </a:p>
          <a:p>
            <a:pPr>
              <a:buNone/>
            </a:pPr>
            <a:r>
              <a:rPr lang="ru-RU" i="1" dirty="0" smtClean="0">
                <a:latin typeface="Times New Roman" pitchFamily="18" charset="0"/>
                <a:cs typeface="Times New Roman" pitchFamily="18" charset="0"/>
              </a:rPr>
              <a:t> - Почему я это делаю именно так, а не иначе?</a:t>
            </a:r>
          </a:p>
          <a:p>
            <a:pPr>
              <a:buNone/>
            </a:pPr>
            <a:r>
              <a:rPr lang="ru-RU" i="1" dirty="0" smtClean="0">
                <a:latin typeface="Times New Roman" pitchFamily="18" charset="0"/>
                <a:cs typeface="Times New Roman" pitchFamily="18" charset="0"/>
              </a:rPr>
              <a:t> - Зачем я это делаю, что хочу узнать, что получилось в результате?</a:t>
            </a:r>
            <a:endParaRPr lang="ru-RU" i="1" dirty="0">
              <a:latin typeface="Times New Roman" pitchFamily="18" charset="0"/>
              <a:cs typeface="Times New Roman" pitchFamily="18" charset="0"/>
            </a:endParaRPr>
          </a:p>
        </p:txBody>
      </p:sp>
    </p:spTree>
    <p:extLst>
      <p:ext uri="{BB962C8B-B14F-4D97-AF65-F5344CB8AC3E}">
        <p14:creationId xmlns:p14="http://schemas.microsoft.com/office/powerpoint/2010/main" val="3705937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amond(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ox(in)">
                                      <p:cBhvr>
                                        <p:cTn id="20" dur="500"/>
                                        <p:tgtEl>
                                          <p:spTgt spid="3">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ox(in)">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additive="base">
                                        <p:cTn id="2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 calcmode="lin" valueType="num">
                                      <p:cBhvr additive="base">
                                        <p:cTn id="3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heckerboard(across)">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amond(in)">
                                      <p:cBhvr>
                                        <p:cTn id="45" dur="2000"/>
                                        <p:tgtEl>
                                          <p:spTgt spid="3">
                                            <p:txEl>
                                              <p:pRg st="9" end="9"/>
                                            </p:txEl>
                                          </p:spTgt>
                                        </p:tgtEl>
                                      </p:cBhvr>
                                    </p:animEffect>
                                  </p:childTnLst>
                                </p:cTn>
                              </p:par>
                              <p:par>
                                <p:cTn id="46" presetID="8" presetClass="entr" presetSubtype="16"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diamond(in)">
                                      <p:cBhvr>
                                        <p:cTn id="48" dur="2000"/>
                                        <p:tgtEl>
                                          <p:spTgt spid="3">
                                            <p:txEl>
                                              <p:pRg st="10" end="10"/>
                                            </p:txEl>
                                          </p:spTgt>
                                        </p:tgtEl>
                                      </p:cBhvr>
                                    </p:animEffect>
                                  </p:childTnLst>
                                </p:cTn>
                              </p:par>
                              <p:par>
                                <p:cTn id="49" presetID="8" presetClass="entr" presetSubtype="16"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amond(in)">
                                      <p:cBhvr>
                                        <p:cTn id="51"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827584" y="663590"/>
            <a:ext cx="7416824"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algn="l" defTabSz="914400" rtl="0" eaLnBrk="1" fontAlgn="base" latinLnBrk="0" hangingPunct="1">
              <a:lnSpc>
                <a:spcPct val="100000"/>
              </a:lnSpc>
              <a:spcBef>
                <a:spcPct val="0"/>
              </a:spcBef>
              <a:spcAft>
                <a:spcPct val="0"/>
              </a:spcAft>
              <a:buClrTx/>
              <a:buSzTx/>
              <a:buFontTx/>
              <a:buNone/>
              <a:tabLst>
                <a:tab pos="457200" algn="l"/>
              </a:tabLst>
            </a:pPr>
            <a:r>
              <a:rPr kumimoji="0" lang="ru-RU"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32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ru-RU" sz="36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Принципы составления  опыта:</a:t>
            </a:r>
          </a:p>
          <a:p>
            <a:pPr marL="0" marR="0" lvl="0" indent="342900" algn="l" defTabSz="914400" rtl="0" eaLnBrk="1" fontAlgn="base" latinLnBrk="0" hangingPunct="1">
              <a:lnSpc>
                <a:spcPct val="100000"/>
              </a:lnSpc>
              <a:spcBef>
                <a:spcPct val="0"/>
              </a:spcBef>
              <a:spcAft>
                <a:spcPct val="0"/>
              </a:spcAft>
              <a:buClrTx/>
              <a:buSzTx/>
              <a:buFontTx/>
              <a:buNone/>
              <a:tabLst>
                <a:tab pos="457200" algn="l"/>
              </a:tabLst>
            </a:pP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1.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Принцип научности.</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2. Принцип целостности.</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3. Принцип систематичности и последовательности.</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4. Принцип индивидуально-личностной ориентации</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воспитания.</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5.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Принцип доступности. </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6.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Принцип активного обучения.</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7.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Принцип </a:t>
            </a:r>
            <a:r>
              <a:rPr kumimoji="0" lang="ru-RU" sz="2400" b="1" i="1"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креативности</a:t>
            </a:r>
            <a:r>
              <a:rPr lang="ru-RU" sz="2400" b="1" i="1" dirty="0" smtClean="0">
                <a:solidFill>
                  <a:srgbClr val="7030A0"/>
                </a:solidFill>
                <a:latin typeface="Times New Roman" pitchFamily="18" charset="0"/>
                <a:ea typeface="Times New Roman" pitchFamily="18" charset="0"/>
                <a:cs typeface="Times New Roman" pitchFamily="18" charset="0"/>
              </a:rPr>
              <a:t>.</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ru-RU" sz="2400" b="1" i="1" dirty="0" smtClean="0">
                <a:solidFill>
                  <a:srgbClr val="7030A0"/>
                </a:solidFill>
                <a:latin typeface="Times New Roman" pitchFamily="18" charset="0"/>
                <a:ea typeface="Times New Roman" pitchFamily="18" charset="0"/>
                <a:cs typeface="Times New Roman" pitchFamily="18" charset="0"/>
              </a:rPr>
              <a:t>8.  </a:t>
            </a: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Принцип результативности.</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sz="2400" b="1" i="1"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endParaRPr kumimoji="0" lang="ru-RU" sz="2400" b="1" i="1" u="none" strike="noStrike" cap="none" normalizeH="0" baseline="0" dirty="0" smtClean="0">
              <a:ln>
                <a:noFill/>
              </a:ln>
              <a:solidFill>
                <a:srgbClr val="7030A0"/>
              </a:solidFill>
              <a:effectLst/>
              <a:latin typeface="Times New Roman" pitchFamily="18" charset="0"/>
              <a:cs typeface="Times New Roman" pitchFamily="18" charset="0"/>
            </a:endParaRPr>
          </a:p>
        </p:txBody>
      </p:sp>
    </p:spTree>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577">
                                            <p:txEl>
                                              <p:pRg st="2" end="2"/>
                                            </p:txEl>
                                          </p:spTgt>
                                        </p:tgtEl>
                                        <p:attrNameLst>
                                          <p:attrName>style.visibility</p:attrName>
                                        </p:attrNameLst>
                                      </p:cBhvr>
                                      <p:to>
                                        <p:strVal val="visible"/>
                                      </p:to>
                                    </p:set>
                                    <p:anim calcmode="lin" valueType="num">
                                      <p:cBhvr additive="base">
                                        <p:cTn id="7" dur="3000" fill="hold"/>
                                        <p:tgtEl>
                                          <p:spTgt spid="24577">
                                            <p:txEl>
                                              <p:pRg st="2" end="2"/>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245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577">
                                            <p:txEl>
                                              <p:pRg st="3" end="3"/>
                                            </p:txEl>
                                          </p:spTgt>
                                        </p:tgtEl>
                                        <p:attrNameLst>
                                          <p:attrName>style.visibility</p:attrName>
                                        </p:attrNameLst>
                                      </p:cBhvr>
                                      <p:to>
                                        <p:strVal val="visible"/>
                                      </p:to>
                                    </p:set>
                                    <p:anim calcmode="lin" valueType="num">
                                      <p:cBhvr additive="base">
                                        <p:cTn id="13" dur="3000" fill="hold"/>
                                        <p:tgtEl>
                                          <p:spTgt spid="24577">
                                            <p:txEl>
                                              <p:pRg st="3" end="3"/>
                                            </p:txEl>
                                          </p:spTgt>
                                        </p:tgtEl>
                                        <p:attrNameLst>
                                          <p:attrName>ppt_x</p:attrName>
                                        </p:attrNameLst>
                                      </p:cBhvr>
                                      <p:tavLst>
                                        <p:tav tm="0">
                                          <p:val>
                                            <p:strVal val="1+#ppt_w/2"/>
                                          </p:val>
                                        </p:tav>
                                        <p:tav tm="100000">
                                          <p:val>
                                            <p:strVal val="#ppt_x"/>
                                          </p:val>
                                        </p:tav>
                                      </p:tavLst>
                                    </p:anim>
                                    <p:anim calcmode="lin" valueType="num">
                                      <p:cBhvr additive="base">
                                        <p:cTn id="14" dur="3000" fill="hold"/>
                                        <p:tgtEl>
                                          <p:spTgt spid="2457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4577">
                                            <p:txEl>
                                              <p:pRg st="4" end="4"/>
                                            </p:txEl>
                                          </p:spTgt>
                                        </p:tgtEl>
                                        <p:attrNameLst>
                                          <p:attrName>style.visibility</p:attrName>
                                        </p:attrNameLst>
                                      </p:cBhvr>
                                      <p:to>
                                        <p:strVal val="visible"/>
                                      </p:to>
                                    </p:set>
                                    <p:anim calcmode="lin" valueType="num">
                                      <p:cBhvr additive="base">
                                        <p:cTn id="19" dur="3000" fill="hold"/>
                                        <p:tgtEl>
                                          <p:spTgt spid="24577">
                                            <p:txEl>
                                              <p:pRg st="4" end="4"/>
                                            </p:txEl>
                                          </p:spTgt>
                                        </p:tgtEl>
                                        <p:attrNameLst>
                                          <p:attrName>ppt_x</p:attrName>
                                        </p:attrNameLst>
                                      </p:cBhvr>
                                      <p:tavLst>
                                        <p:tav tm="0">
                                          <p:val>
                                            <p:strVal val="1+#ppt_w/2"/>
                                          </p:val>
                                        </p:tav>
                                        <p:tav tm="100000">
                                          <p:val>
                                            <p:strVal val="#ppt_x"/>
                                          </p:val>
                                        </p:tav>
                                      </p:tavLst>
                                    </p:anim>
                                    <p:anim calcmode="lin" valueType="num">
                                      <p:cBhvr additive="base">
                                        <p:cTn id="20" dur="3000" fill="hold"/>
                                        <p:tgtEl>
                                          <p:spTgt spid="2457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4577">
                                            <p:txEl>
                                              <p:pRg st="5" end="5"/>
                                            </p:txEl>
                                          </p:spTgt>
                                        </p:tgtEl>
                                        <p:attrNameLst>
                                          <p:attrName>style.visibility</p:attrName>
                                        </p:attrNameLst>
                                      </p:cBhvr>
                                      <p:to>
                                        <p:strVal val="visible"/>
                                      </p:to>
                                    </p:set>
                                    <p:anim calcmode="lin" valueType="num">
                                      <p:cBhvr additive="base">
                                        <p:cTn id="25" dur="3000" fill="hold"/>
                                        <p:tgtEl>
                                          <p:spTgt spid="24577">
                                            <p:txEl>
                                              <p:pRg st="5" end="5"/>
                                            </p:txEl>
                                          </p:spTgt>
                                        </p:tgtEl>
                                        <p:attrNameLst>
                                          <p:attrName>ppt_x</p:attrName>
                                        </p:attrNameLst>
                                      </p:cBhvr>
                                      <p:tavLst>
                                        <p:tav tm="0">
                                          <p:val>
                                            <p:strVal val="1+#ppt_w/2"/>
                                          </p:val>
                                        </p:tav>
                                        <p:tav tm="100000">
                                          <p:val>
                                            <p:strVal val="#ppt_x"/>
                                          </p:val>
                                        </p:tav>
                                      </p:tavLst>
                                    </p:anim>
                                    <p:anim calcmode="lin" valueType="num">
                                      <p:cBhvr additive="base">
                                        <p:cTn id="26" dur="3000" fill="hold"/>
                                        <p:tgtEl>
                                          <p:spTgt spid="24577">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4577">
                                            <p:txEl>
                                              <p:pRg st="6" end="6"/>
                                            </p:txEl>
                                          </p:spTgt>
                                        </p:tgtEl>
                                        <p:attrNameLst>
                                          <p:attrName>style.visibility</p:attrName>
                                        </p:attrNameLst>
                                      </p:cBhvr>
                                      <p:to>
                                        <p:strVal val="visible"/>
                                      </p:to>
                                    </p:set>
                                    <p:anim calcmode="lin" valueType="num">
                                      <p:cBhvr additive="base">
                                        <p:cTn id="29" dur="3000" fill="hold"/>
                                        <p:tgtEl>
                                          <p:spTgt spid="24577">
                                            <p:txEl>
                                              <p:pRg st="6" end="6"/>
                                            </p:txEl>
                                          </p:spTgt>
                                        </p:tgtEl>
                                        <p:attrNameLst>
                                          <p:attrName>ppt_x</p:attrName>
                                        </p:attrNameLst>
                                      </p:cBhvr>
                                      <p:tavLst>
                                        <p:tav tm="0">
                                          <p:val>
                                            <p:strVal val="1+#ppt_w/2"/>
                                          </p:val>
                                        </p:tav>
                                        <p:tav tm="100000">
                                          <p:val>
                                            <p:strVal val="#ppt_x"/>
                                          </p:val>
                                        </p:tav>
                                      </p:tavLst>
                                    </p:anim>
                                    <p:anim calcmode="lin" valueType="num">
                                      <p:cBhvr additive="base">
                                        <p:cTn id="30" dur="3000" fill="hold"/>
                                        <p:tgtEl>
                                          <p:spTgt spid="2457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4577">
                                            <p:txEl>
                                              <p:pRg st="7" end="7"/>
                                            </p:txEl>
                                          </p:spTgt>
                                        </p:tgtEl>
                                        <p:attrNameLst>
                                          <p:attrName>style.visibility</p:attrName>
                                        </p:attrNameLst>
                                      </p:cBhvr>
                                      <p:to>
                                        <p:strVal val="visible"/>
                                      </p:to>
                                    </p:set>
                                    <p:anim calcmode="lin" valueType="num">
                                      <p:cBhvr additive="base">
                                        <p:cTn id="35" dur="3000" fill="hold"/>
                                        <p:tgtEl>
                                          <p:spTgt spid="24577">
                                            <p:txEl>
                                              <p:pRg st="7" end="7"/>
                                            </p:txEl>
                                          </p:spTgt>
                                        </p:tgtEl>
                                        <p:attrNameLst>
                                          <p:attrName>ppt_x</p:attrName>
                                        </p:attrNameLst>
                                      </p:cBhvr>
                                      <p:tavLst>
                                        <p:tav tm="0">
                                          <p:val>
                                            <p:strVal val="1+#ppt_w/2"/>
                                          </p:val>
                                        </p:tav>
                                        <p:tav tm="100000">
                                          <p:val>
                                            <p:strVal val="#ppt_x"/>
                                          </p:val>
                                        </p:tav>
                                      </p:tavLst>
                                    </p:anim>
                                    <p:anim calcmode="lin" valueType="num">
                                      <p:cBhvr additive="base">
                                        <p:cTn id="36" dur="3000" fill="hold"/>
                                        <p:tgtEl>
                                          <p:spTgt spid="2457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24577">
                                            <p:txEl>
                                              <p:pRg st="8" end="8"/>
                                            </p:txEl>
                                          </p:spTgt>
                                        </p:tgtEl>
                                        <p:attrNameLst>
                                          <p:attrName>style.visibility</p:attrName>
                                        </p:attrNameLst>
                                      </p:cBhvr>
                                      <p:to>
                                        <p:strVal val="visible"/>
                                      </p:to>
                                    </p:set>
                                    <p:anim calcmode="lin" valueType="num">
                                      <p:cBhvr additive="base">
                                        <p:cTn id="41" dur="3000" fill="hold"/>
                                        <p:tgtEl>
                                          <p:spTgt spid="24577">
                                            <p:txEl>
                                              <p:pRg st="8" end="8"/>
                                            </p:txEl>
                                          </p:spTgt>
                                        </p:tgtEl>
                                        <p:attrNameLst>
                                          <p:attrName>ppt_x</p:attrName>
                                        </p:attrNameLst>
                                      </p:cBhvr>
                                      <p:tavLst>
                                        <p:tav tm="0">
                                          <p:val>
                                            <p:strVal val="1+#ppt_w/2"/>
                                          </p:val>
                                        </p:tav>
                                        <p:tav tm="100000">
                                          <p:val>
                                            <p:strVal val="#ppt_x"/>
                                          </p:val>
                                        </p:tav>
                                      </p:tavLst>
                                    </p:anim>
                                    <p:anim calcmode="lin" valueType="num">
                                      <p:cBhvr additive="base">
                                        <p:cTn id="42" dur="3000" fill="hold"/>
                                        <p:tgtEl>
                                          <p:spTgt spid="2457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4577">
                                            <p:txEl>
                                              <p:pRg st="9" end="9"/>
                                            </p:txEl>
                                          </p:spTgt>
                                        </p:tgtEl>
                                        <p:attrNameLst>
                                          <p:attrName>style.visibility</p:attrName>
                                        </p:attrNameLst>
                                      </p:cBhvr>
                                      <p:to>
                                        <p:strVal val="visible"/>
                                      </p:to>
                                    </p:set>
                                    <p:anim calcmode="lin" valueType="num">
                                      <p:cBhvr additive="base">
                                        <p:cTn id="47" dur="3000" fill="hold"/>
                                        <p:tgtEl>
                                          <p:spTgt spid="24577">
                                            <p:txEl>
                                              <p:pRg st="9" end="9"/>
                                            </p:txEl>
                                          </p:spTgt>
                                        </p:tgtEl>
                                        <p:attrNameLst>
                                          <p:attrName>ppt_x</p:attrName>
                                        </p:attrNameLst>
                                      </p:cBhvr>
                                      <p:tavLst>
                                        <p:tav tm="0">
                                          <p:val>
                                            <p:strVal val="1+#ppt_w/2"/>
                                          </p:val>
                                        </p:tav>
                                        <p:tav tm="100000">
                                          <p:val>
                                            <p:strVal val="#ppt_x"/>
                                          </p:val>
                                        </p:tav>
                                      </p:tavLst>
                                    </p:anim>
                                    <p:anim calcmode="lin" valueType="num">
                                      <p:cBhvr additive="base">
                                        <p:cTn id="48" dur="3000" fill="hold"/>
                                        <p:tgtEl>
                                          <p:spTgt spid="2457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24577">
                                            <p:txEl>
                                              <p:pRg st="10" end="10"/>
                                            </p:txEl>
                                          </p:spTgt>
                                        </p:tgtEl>
                                        <p:attrNameLst>
                                          <p:attrName>style.visibility</p:attrName>
                                        </p:attrNameLst>
                                      </p:cBhvr>
                                      <p:to>
                                        <p:strVal val="visible"/>
                                      </p:to>
                                    </p:set>
                                    <p:anim calcmode="lin" valueType="num">
                                      <p:cBhvr additive="base">
                                        <p:cTn id="53" dur="3000" fill="hold"/>
                                        <p:tgtEl>
                                          <p:spTgt spid="24577">
                                            <p:txEl>
                                              <p:pRg st="10" end="10"/>
                                            </p:txEl>
                                          </p:spTgt>
                                        </p:tgtEl>
                                        <p:attrNameLst>
                                          <p:attrName>ppt_x</p:attrName>
                                        </p:attrNameLst>
                                      </p:cBhvr>
                                      <p:tavLst>
                                        <p:tav tm="0">
                                          <p:val>
                                            <p:strVal val="1+#ppt_w/2"/>
                                          </p:val>
                                        </p:tav>
                                        <p:tav tm="100000">
                                          <p:val>
                                            <p:strVal val="#ppt_x"/>
                                          </p:val>
                                        </p:tav>
                                      </p:tavLst>
                                    </p:anim>
                                    <p:anim calcmode="lin" valueType="num">
                                      <p:cBhvr additive="base">
                                        <p:cTn id="54" dur="3000" fill="hold"/>
                                        <p:tgtEl>
                                          <p:spTgt spid="2457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476672"/>
            <a:ext cx="7488832" cy="3970318"/>
          </a:xfrm>
          <a:prstGeom prst="rect">
            <a:avLst/>
          </a:prstGeom>
        </p:spPr>
        <p:txBody>
          <a:bodyPr wrap="square">
            <a:spAutoFit/>
          </a:bodyPr>
          <a:lstStyle/>
          <a:p>
            <a:pPr>
              <a:buNone/>
            </a:pPr>
            <a:r>
              <a:rPr lang="ru-RU" sz="2800" b="1" i="1" dirty="0" smtClean="0">
                <a:latin typeface="Times New Roman" pitchFamily="18" charset="0"/>
                <a:cs typeface="Times New Roman" pitchFamily="18" charset="0"/>
              </a:rPr>
              <a:t>Современные средства обучения очень</a:t>
            </a:r>
          </a:p>
          <a:p>
            <a:pPr>
              <a:buNone/>
            </a:pPr>
            <a:r>
              <a:rPr lang="ru-RU" sz="2800" b="1" i="1" dirty="0" smtClean="0">
                <a:latin typeface="Times New Roman" pitchFamily="18" charset="0"/>
                <a:cs typeface="Times New Roman" pitchFamily="18" charset="0"/>
              </a:rPr>
              <a:t>увлекательны. Намного интереснее не просто  послушать  рассказ  воспитателя</a:t>
            </a:r>
          </a:p>
          <a:p>
            <a:pPr>
              <a:buNone/>
            </a:pPr>
            <a:r>
              <a:rPr lang="ru-RU" sz="2800" b="1" i="1" dirty="0" smtClean="0">
                <a:latin typeface="Times New Roman" pitchFamily="18" charset="0"/>
                <a:cs typeface="Times New Roman" pitchFamily="18" charset="0"/>
              </a:rPr>
              <a:t>о каких-то  объектах или</a:t>
            </a:r>
          </a:p>
          <a:p>
            <a:pPr>
              <a:buNone/>
            </a:pPr>
            <a:r>
              <a:rPr lang="ru-RU" sz="2800" b="1" i="1" dirty="0" smtClean="0">
                <a:latin typeface="Times New Roman" pitchFamily="18" charset="0"/>
                <a:cs typeface="Times New Roman" pitchFamily="18" charset="0"/>
              </a:rPr>
              <a:t> явлениях,</a:t>
            </a:r>
          </a:p>
          <a:p>
            <a:pPr>
              <a:buNone/>
            </a:pPr>
            <a:r>
              <a:rPr lang="ru-RU" sz="2800" b="1" i="1" dirty="0" smtClean="0">
                <a:latin typeface="Times New Roman" pitchFamily="18" charset="0"/>
                <a:cs typeface="Times New Roman" pitchFamily="18" charset="0"/>
              </a:rPr>
              <a:t> а посмотреть</a:t>
            </a:r>
          </a:p>
          <a:p>
            <a:pPr>
              <a:buNone/>
            </a:pPr>
            <a:r>
              <a:rPr lang="ru-RU" sz="2800" b="1" i="1" dirty="0" smtClean="0">
                <a:latin typeface="Times New Roman" pitchFamily="18" charset="0"/>
                <a:cs typeface="Times New Roman" pitchFamily="18" charset="0"/>
              </a:rPr>
              <a:t> на них</a:t>
            </a:r>
          </a:p>
          <a:p>
            <a:pPr>
              <a:buNone/>
            </a:pPr>
            <a:r>
              <a:rPr lang="ru-RU" sz="2800" b="1" i="1" dirty="0" smtClean="0">
                <a:latin typeface="Times New Roman" pitchFamily="18" charset="0"/>
                <a:cs typeface="Times New Roman" pitchFamily="18" charset="0"/>
              </a:rPr>
              <a:t> собственными </a:t>
            </a:r>
          </a:p>
          <a:p>
            <a:pPr>
              <a:buNone/>
            </a:pPr>
            <a:r>
              <a:rPr lang="ru-RU" sz="2800" b="1" i="1" dirty="0" smtClean="0">
                <a:latin typeface="Times New Roman" pitchFamily="18" charset="0"/>
                <a:cs typeface="Times New Roman" pitchFamily="18" charset="0"/>
              </a:rPr>
              <a:t>глазами. </a:t>
            </a:r>
            <a:endParaRPr lang="ru-RU" sz="2800" b="1" i="1"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a:srcRect/>
          <a:stretch>
            <a:fillRect/>
          </a:stretch>
        </p:blipFill>
        <p:spPr bwMode="auto">
          <a:xfrm>
            <a:off x="3419872" y="2276872"/>
            <a:ext cx="5086350" cy="38052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14352" y="530352"/>
            <a:ext cx="3931920" cy="5130896"/>
          </a:xfrm>
        </p:spPr>
        <p:txBody>
          <a:bodyPr>
            <a:normAutofit fontScale="77500" lnSpcReduction="20000"/>
          </a:bodyPr>
          <a:lstStyle/>
          <a:p>
            <a:pPr>
              <a:buNone/>
            </a:pPr>
            <a:endParaRPr lang="ru-RU" b="1" i="1" dirty="0" smtClean="0">
              <a:solidFill>
                <a:srgbClr val="336699"/>
              </a:solidFill>
            </a:endParaRPr>
          </a:p>
          <a:p>
            <a:pPr>
              <a:buNone/>
            </a:pPr>
            <a:r>
              <a:rPr lang="ru-RU" b="1" i="1" dirty="0" smtClean="0">
                <a:solidFill>
                  <a:srgbClr val="336699"/>
                </a:solidFill>
              </a:rPr>
              <a:t>"Умейте открыть перед ребёнком в окружающем мире что-то одно, но открыть так, чтобы кусочек жизни заиграл перед детьми всеми красками радуги. Оставляйте всегда что-то недосказанное, чтобы ребёнку захотелось ещё и ещё раз возвратиться к тому, что он узнал".</a:t>
            </a:r>
          </a:p>
          <a:p>
            <a:pPr>
              <a:buNone/>
            </a:pPr>
            <a:endParaRPr lang="ru-RU" b="1" i="1" dirty="0" smtClean="0">
              <a:solidFill>
                <a:srgbClr val="336699"/>
              </a:solidFill>
            </a:endParaRPr>
          </a:p>
          <a:p>
            <a:pPr>
              <a:buNone/>
            </a:pPr>
            <a:r>
              <a:rPr lang="ru-RU" b="1" i="1" dirty="0" smtClean="0">
                <a:solidFill>
                  <a:srgbClr val="336699"/>
                </a:solidFill>
              </a:rPr>
              <a:t>     </a:t>
            </a:r>
            <a:r>
              <a:rPr lang="ru-RU" b="1" dirty="0" smtClean="0">
                <a:solidFill>
                  <a:srgbClr val="336699"/>
                </a:solidFill>
              </a:rPr>
              <a:t>  </a:t>
            </a:r>
            <a:r>
              <a:rPr lang="ru-RU" dirty="0" smtClean="0">
                <a:solidFill>
                  <a:srgbClr val="336699"/>
                </a:solidFill>
              </a:rPr>
              <a:t>  </a:t>
            </a:r>
            <a:r>
              <a:rPr lang="ru-RU" b="1" dirty="0" smtClean="0"/>
              <a:t>Сухомлинский В.А.</a:t>
            </a:r>
            <a:r>
              <a:rPr lang="ru-RU" dirty="0" smtClean="0"/>
              <a:t/>
            </a:r>
            <a:br>
              <a:rPr lang="ru-RU" dirty="0" smtClean="0"/>
            </a:br>
            <a:endParaRPr lang="ru-RU" dirty="0"/>
          </a:p>
        </p:txBody>
      </p:sp>
      <p:pic>
        <p:nvPicPr>
          <p:cNvPr id="5" name="Picture 2" descr="Сухомлинский В.А. скачать"/>
          <p:cNvPicPr>
            <a:picLocks noGrp="1" noChangeAspect="1" noChangeArrowheads="1"/>
          </p:cNvPicPr>
          <p:nvPr>
            <p:ph sz="half" idx="2"/>
          </p:nvPr>
        </p:nvPicPr>
        <p:blipFill>
          <a:blip r:embed="rId2" cstate="print"/>
          <a:stretch>
            <a:fillRect/>
          </a:stretch>
        </p:blipFill>
        <p:spPr bwMode="auto">
          <a:xfrm>
            <a:off x="5148064" y="836712"/>
            <a:ext cx="3225000" cy="4644000"/>
          </a:xfrm>
          <a:prstGeom prst="rect">
            <a:avLst/>
          </a:prstGeom>
          <a:noFill/>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39552" y="548680"/>
            <a:ext cx="7848872" cy="2376264"/>
          </a:xfrm>
        </p:spPr>
        <p:txBody>
          <a:bodyPr>
            <a:noAutofit/>
          </a:bodyPr>
          <a:lstStyle/>
          <a:p>
            <a:pPr>
              <a:buNone/>
            </a:pPr>
            <a:r>
              <a:rPr lang="ru-RU" sz="2400" b="1" i="1" dirty="0" smtClean="0">
                <a:solidFill>
                  <a:schemeClr val="accent6">
                    <a:lumMod val="50000"/>
                  </a:schemeClr>
                </a:solidFill>
                <a:latin typeface="Times New Roman" pitchFamily="18" charset="0"/>
                <a:cs typeface="Times New Roman" pitchFamily="18" charset="0"/>
              </a:rPr>
              <a:t>Экспериментирование тесно связано с разными</a:t>
            </a:r>
          </a:p>
          <a:p>
            <a:pPr>
              <a:buNone/>
            </a:pPr>
            <a:r>
              <a:rPr lang="ru-RU" sz="2400" b="1" i="1" dirty="0" smtClean="0">
                <a:solidFill>
                  <a:schemeClr val="accent6">
                    <a:lumMod val="50000"/>
                  </a:schemeClr>
                </a:solidFill>
                <a:latin typeface="Times New Roman" pitchFamily="18" charset="0"/>
                <a:cs typeface="Times New Roman" pitchFamily="18" charset="0"/>
              </a:rPr>
              <a:t>               образовательными </a:t>
            </a:r>
            <a:r>
              <a:rPr lang="ru-RU" sz="2400" b="1" i="1" dirty="0" smtClean="0">
                <a:solidFill>
                  <a:schemeClr val="accent6">
                    <a:lumMod val="50000"/>
                  </a:schemeClr>
                </a:solidFill>
                <a:latin typeface="Times New Roman" pitchFamily="18" charset="0"/>
                <a:cs typeface="Times New Roman" pitchFamily="18" charset="0"/>
              </a:rPr>
              <a:t>областями:</a:t>
            </a:r>
            <a:endParaRPr lang="ru-RU" sz="2400" b="1" i="1" dirty="0" smtClean="0">
              <a:solidFill>
                <a:schemeClr val="accent6">
                  <a:lumMod val="50000"/>
                </a:schemeClr>
              </a:solidFill>
              <a:latin typeface="Times New Roman" pitchFamily="18" charset="0"/>
              <a:cs typeface="Times New Roman" pitchFamily="18" charset="0"/>
            </a:endParaRPr>
          </a:p>
          <a:p>
            <a:pPr>
              <a:buNone/>
            </a:pPr>
            <a:r>
              <a:rPr lang="tt-RU" sz="1600" b="1" dirty="0">
                <a:latin typeface="Times New Roman" pitchFamily="18" charset="0"/>
                <a:cs typeface="Times New Roman" pitchFamily="18" charset="0"/>
              </a:rPr>
              <a:t>Связь детского экспериментирования с другими видами деятельности</a:t>
            </a:r>
            <a:endParaRPr lang="ru-RU" sz="1600" b="1" dirty="0">
              <a:latin typeface="Times New Roman" pitchFamily="18" charset="0"/>
              <a:cs typeface="Times New Roman" pitchFamily="18" charset="0"/>
            </a:endParaRPr>
          </a:p>
          <a:p>
            <a:r>
              <a:rPr lang="tt-RU" sz="1600" dirty="0">
                <a:latin typeface="Times New Roman" pitchFamily="18" charset="0"/>
                <a:cs typeface="Times New Roman" pitchFamily="18" charset="0"/>
              </a:rPr>
              <a:t>Наблюдение и труд. </a:t>
            </a:r>
          </a:p>
          <a:p>
            <a:r>
              <a:rPr lang="tt-RU" sz="1600" dirty="0">
                <a:latin typeface="Times New Roman" pitchFamily="18" charset="0"/>
                <a:cs typeface="Times New Roman" pitchFamily="18" charset="0"/>
              </a:rPr>
              <a:t>Развитие речи. </a:t>
            </a:r>
            <a:endParaRPr lang="ru-RU" sz="1600" dirty="0">
              <a:latin typeface="Times New Roman" pitchFamily="18" charset="0"/>
              <a:cs typeface="Times New Roman" pitchFamily="18" charset="0"/>
            </a:endParaRPr>
          </a:p>
          <a:p>
            <a:r>
              <a:rPr lang="tt-RU" sz="1600" dirty="0">
                <a:latin typeface="Times New Roman" pitchFamily="18" charset="0"/>
                <a:cs typeface="Times New Roman" pitchFamily="18" charset="0"/>
              </a:rPr>
              <a:t>Связь экспериментирования с ИЗО. Чем сильнее развиты изобразительные способности, тем точнее будет отображен результат эксперимента.</a:t>
            </a:r>
            <a:endParaRPr lang="ru-RU" sz="1600" dirty="0">
              <a:latin typeface="Times New Roman" pitchFamily="18" charset="0"/>
              <a:cs typeface="Times New Roman" pitchFamily="18" charset="0"/>
            </a:endParaRPr>
          </a:p>
          <a:p>
            <a:r>
              <a:rPr lang="tt-RU" sz="1600" dirty="0">
                <a:latin typeface="Times New Roman" pitchFamily="18" charset="0"/>
                <a:cs typeface="Times New Roman" pitchFamily="18" charset="0"/>
              </a:rPr>
              <a:t>Также имеется связь экспериментирования с формированием элементарных математических представлений. </a:t>
            </a:r>
            <a:endParaRPr lang="ru-RU" sz="1600" dirty="0">
              <a:latin typeface="Times New Roman" pitchFamily="18" charset="0"/>
              <a:cs typeface="Times New Roman" pitchFamily="18" charset="0"/>
            </a:endParaRPr>
          </a:p>
          <a:p>
            <a:r>
              <a:rPr lang="tt-RU" sz="1600" dirty="0">
                <a:latin typeface="Times New Roman" pitchFamily="18" charset="0"/>
                <a:cs typeface="Times New Roman" pitchFamily="18" charset="0"/>
              </a:rPr>
              <a:t>Экспериментирование связано и с другими видами деятельности — чтением художественной литературы, с музыкальным и физическим воспитанием.</a:t>
            </a:r>
            <a:endParaRPr lang="ru-RU" sz="1600" dirty="0">
              <a:latin typeface="Times New Roman" pitchFamily="18" charset="0"/>
              <a:cs typeface="Times New Roman" pitchFamily="18" charset="0"/>
            </a:endParaRPr>
          </a:p>
        </p:txBody>
      </p:sp>
      <p:pic>
        <p:nvPicPr>
          <p:cNvPr id="23556" name="Picture 4" descr="D:\Владелец\Рабочий стол\ФОТОд.с\Медведева занятия\Медведева занятия 2\P4040059.JPG"/>
          <p:cNvPicPr>
            <a:picLocks noChangeAspect="1" noChangeArrowheads="1"/>
          </p:cNvPicPr>
          <p:nvPr/>
        </p:nvPicPr>
        <p:blipFill>
          <a:blip r:embed="rId2" cstate="print"/>
          <a:srcRect/>
          <a:stretch>
            <a:fillRect/>
          </a:stretch>
        </p:blipFill>
        <p:spPr bwMode="auto">
          <a:xfrm>
            <a:off x="1403648" y="3865052"/>
            <a:ext cx="2952328" cy="2227924"/>
          </a:xfrm>
          <a:prstGeom prst="rect">
            <a:avLst/>
          </a:prstGeom>
          <a:noFill/>
        </p:spPr>
      </p:pic>
      <p:pic>
        <p:nvPicPr>
          <p:cNvPr id="23557" name="Picture 5" descr="D:\Владелец\Рабочий стол\ФОТОд.с\P4040027.JPG"/>
          <p:cNvPicPr>
            <a:picLocks noGrp="1" noChangeAspect="1" noChangeArrowheads="1"/>
          </p:cNvPicPr>
          <p:nvPr>
            <p:ph sz="half" idx="2"/>
          </p:nvPr>
        </p:nvPicPr>
        <p:blipFill>
          <a:blip r:embed="rId3" cstate="print"/>
          <a:srcRect/>
          <a:stretch>
            <a:fillRect/>
          </a:stretch>
        </p:blipFill>
        <p:spPr bwMode="auto">
          <a:xfrm>
            <a:off x="4463988" y="3865052"/>
            <a:ext cx="2988332" cy="2241250"/>
          </a:xfrm>
          <a:prstGeom prst="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500" decel="50000" fill="hold">
                                          <p:stCondLst>
                                            <p:cond delay="0"/>
                                          </p:stCondLst>
                                        </p:cTn>
                                        <p:tgtEl>
                                          <p:spTgt spid="23556"/>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23556"/>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23556"/>
                                        </p:tgtEl>
                                        <p:attrNameLst>
                                          <p:attrName>ppt_w</p:attrName>
                                        </p:attrNameLst>
                                      </p:cBhvr>
                                      <p:tavLst>
                                        <p:tav tm="0">
                                          <p:val>
                                            <p:strVal val="#ppt_w*.05"/>
                                          </p:val>
                                        </p:tav>
                                        <p:tav tm="100000">
                                          <p:val>
                                            <p:strVal val="#ppt_w"/>
                                          </p:val>
                                        </p:tav>
                                      </p:tavLst>
                                    </p:anim>
                                    <p:anim calcmode="lin" valueType="num">
                                      <p:cBhvr>
                                        <p:cTn id="10" dur="3000" fill="hold"/>
                                        <p:tgtEl>
                                          <p:spTgt spid="23556"/>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23556"/>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23556"/>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23556"/>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23556"/>
                                        </p:tgtEl>
                                      </p:cBhvr>
                                    </p:animEffect>
                                  </p:childTnLst>
                                </p:cTn>
                              </p:par>
                            </p:childTnLst>
                          </p:cTn>
                        </p:par>
                        <p:par>
                          <p:cTn id="15" fill="hold">
                            <p:stCondLst>
                              <p:cond delay="3000"/>
                            </p:stCondLst>
                            <p:childTnLst>
                              <p:par>
                                <p:cTn id="16" presetID="26" presetClass="entr" presetSubtype="0" fill="hold" nodeType="afterEffect">
                                  <p:stCondLst>
                                    <p:cond delay="0"/>
                                  </p:stCondLst>
                                  <p:childTnLst>
                                    <p:set>
                                      <p:cBhvr>
                                        <p:cTn id="17" dur="1" fill="hold">
                                          <p:stCondLst>
                                            <p:cond delay="0"/>
                                          </p:stCondLst>
                                        </p:cTn>
                                        <p:tgtEl>
                                          <p:spTgt spid="23557"/>
                                        </p:tgtEl>
                                        <p:attrNameLst>
                                          <p:attrName>style.visibility</p:attrName>
                                        </p:attrNameLst>
                                      </p:cBhvr>
                                      <p:to>
                                        <p:strVal val="visible"/>
                                      </p:to>
                                    </p:set>
                                    <p:animEffect transition="in" filter="wipe(down)">
                                      <p:cBhvr>
                                        <p:cTn id="18" dur="870">
                                          <p:stCondLst>
                                            <p:cond delay="0"/>
                                          </p:stCondLst>
                                        </p:cTn>
                                        <p:tgtEl>
                                          <p:spTgt spid="23557"/>
                                        </p:tgtEl>
                                      </p:cBhvr>
                                    </p:animEffect>
                                    <p:anim calcmode="lin" valueType="num">
                                      <p:cBhvr>
                                        <p:cTn id="19" dur="2733" tmFilter="0,0; 0.14,0.36; 0.43,0.73; 0.71,0.91; 1.0,1.0">
                                          <p:stCondLst>
                                            <p:cond delay="0"/>
                                          </p:stCondLst>
                                        </p:cTn>
                                        <p:tgtEl>
                                          <p:spTgt spid="23557"/>
                                        </p:tgtEl>
                                        <p:attrNameLst>
                                          <p:attrName>ppt_x</p:attrName>
                                        </p:attrNameLst>
                                      </p:cBhvr>
                                      <p:tavLst>
                                        <p:tav tm="0">
                                          <p:val>
                                            <p:strVal val="#ppt_x-0.25"/>
                                          </p:val>
                                        </p:tav>
                                        <p:tav tm="100000">
                                          <p:val>
                                            <p:strVal val="#ppt_x"/>
                                          </p:val>
                                        </p:tav>
                                      </p:tavLst>
                                    </p:anim>
                                    <p:anim calcmode="lin" valueType="num">
                                      <p:cBhvr>
                                        <p:cTn id="20" dur="996" tmFilter="0.0,0.0; 0.25,0.07; 0.50,0.2; 0.75,0.467; 1.0,1.0">
                                          <p:stCondLst>
                                            <p:cond delay="0"/>
                                          </p:stCondLst>
                                        </p:cTn>
                                        <p:tgtEl>
                                          <p:spTgt spid="23557"/>
                                        </p:tgtEl>
                                        <p:attrNameLst>
                                          <p:attrName>ppt_y</p:attrName>
                                        </p:attrNameLst>
                                      </p:cBhvr>
                                      <p:tavLst>
                                        <p:tav tm="0" fmla="#ppt_y-sin(pi*$)/3">
                                          <p:val>
                                            <p:fltVal val="0.5"/>
                                          </p:val>
                                        </p:tav>
                                        <p:tav tm="100000">
                                          <p:val>
                                            <p:fltVal val="1"/>
                                          </p:val>
                                        </p:tav>
                                      </p:tavLst>
                                    </p:anim>
                                    <p:anim calcmode="lin" valueType="num">
                                      <p:cBhvr>
                                        <p:cTn id="21" dur="996" tmFilter="0, 0; 0.125,0.2665; 0.25,0.4; 0.375,0.465; 0.5,0.5;  0.625,0.535; 0.75,0.6; 0.875,0.7335; 1,1">
                                          <p:stCondLst>
                                            <p:cond delay="996"/>
                                          </p:stCondLst>
                                        </p:cTn>
                                        <p:tgtEl>
                                          <p:spTgt spid="23557"/>
                                        </p:tgtEl>
                                        <p:attrNameLst>
                                          <p:attrName>ppt_y</p:attrName>
                                        </p:attrNameLst>
                                      </p:cBhvr>
                                      <p:tavLst>
                                        <p:tav tm="0" fmla="#ppt_y-sin(pi*$)/9">
                                          <p:val>
                                            <p:fltVal val="0"/>
                                          </p:val>
                                        </p:tav>
                                        <p:tav tm="100000">
                                          <p:val>
                                            <p:fltVal val="1"/>
                                          </p:val>
                                        </p:tav>
                                      </p:tavLst>
                                    </p:anim>
                                    <p:anim calcmode="lin" valueType="num">
                                      <p:cBhvr>
                                        <p:cTn id="22" dur="498" tmFilter="0, 0; 0.125,0.2665; 0.25,0.4; 0.375,0.465; 0.5,0.5;  0.625,0.535; 0.75,0.6; 0.875,0.7335; 1,1">
                                          <p:stCondLst>
                                            <p:cond delay="1986"/>
                                          </p:stCondLst>
                                        </p:cTn>
                                        <p:tgtEl>
                                          <p:spTgt spid="23557"/>
                                        </p:tgtEl>
                                        <p:attrNameLst>
                                          <p:attrName>ppt_y</p:attrName>
                                        </p:attrNameLst>
                                      </p:cBhvr>
                                      <p:tavLst>
                                        <p:tav tm="0" fmla="#ppt_y-sin(pi*$)/27">
                                          <p:val>
                                            <p:fltVal val="0"/>
                                          </p:val>
                                        </p:tav>
                                        <p:tav tm="100000">
                                          <p:val>
                                            <p:fltVal val="1"/>
                                          </p:val>
                                        </p:tav>
                                      </p:tavLst>
                                    </p:anim>
                                    <p:anim calcmode="lin" valueType="num">
                                      <p:cBhvr>
                                        <p:cTn id="23" dur="246" tmFilter="0, 0; 0.125,0.2665; 0.25,0.4; 0.375,0.465; 0.5,0.5;  0.625,0.535; 0.75,0.6; 0.875,0.7335; 1,1">
                                          <p:stCondLst>
                                            <p:cond delay="2484"/>
                                          </p:stCondLst>
                                        </p:cTn>
                                        <p:tgtEl>
                                          <p:spTgt spid="23557"/>
                                        </p:tgtEl>
                                        <p:attrNameLst>
                                          <p:attrName>ppt_y</p:attrName>
                                        </p:attrNameLst>
                                      </p:cBhvr>
                                      <p:tavLst>
                                        <p:tav tm="0" fmla="#ppt_y-sin(pi*$)/81">
                                          <p:val>
                                            <p:fltVal val="0"/>
                                          </p:val>
                                        </p:tav>
                                        <p:tav tm="100000">
                                          <p:val>
                                            <p:fltVal val="1"/>
                                          </p:val>
                                        </p:tav>
                                      </p:tavLst>
                                    </p:anim>
                                    <p:animScale>
                                      <p:cBhvr>
                                        <p:cTn id="24" dur="39">
                                          <p:stCondLst>
                                            <p:cond delay="975"/>
                                          </p:stCondLst>
                                        </p:cTn>
                                        <p:tgtEl>
                                          <p:spTgt spid="23557"/>
                                        </p:tgtEl>
                                      </p:cBhvr>
                                      <p:to x="100000" y="60000"/>
                                    </p:animScale>
                                    <p:animScale>
                                      <p:cBhvr>
                                        <p:cTn id="25" dur="249" decel="50000">
                                          <p:stCondLst>
                                            <p:cond delay="1014"/>
                                          </p:stCondLst>
                                        </p:cTn>
                                        <p:tgtEl>
                                          <p:spTgt spid="23557"/>
                                        </p:tgtEl>
                                      </p:cBhvr>
                                      <p:to x="100000" y="100000"/>
                                    </p:animScale>
                                    <p:animScale>
                                      <p:cBhvr>
                                        <p:cTn id="26" dur="39">
                                          <p:stCondLst>
                                            <p:cond delay="1968"/>
                                          </p:stCondLst>
                                        </p:cTn>
                                        <p:tgtEl>
                                          <p:spTgt spid="23557"/>
                                        </p:tgtEl>
                                      </p:cBhvr>
                                      <p:to x="100000" y="80000"/>
                                    </p:animScale>
                                    <p:animScale>
                                      <p:cBhvr>
                                        <p:cTn id="27" dur="249" decel="50000">
                                          <p:stCondLst>
                                            <p:cond delay="2007"/>
                                          </p:stCondLst>
                                        </p:cTn>
                                        <p:tgtEl>
                                          <p:spTgt spid="23557"/>
                                        </p:tgtEl>
                                      </p:cBhvr>
                                      <p:to x="100000" y="100000"/>
                                    </p:animScale>
                                    <p:animScale>
                                      <p:cBhvr>
                                        <p:cTn id="28" dur="39">
                                          <p:stCondLst>
                                            <p:cond delay="2463"/>
                                          </p:stCondLst>
                                        </p:cTn>
                                        <p:tgtEl>
                                          <p:spTgt spid="23557"/>
                                        </p:tgtEl>
                                      </p:cBhvr>
                                      <p:to x="100000" y="90000"/>
                                    </p:animScale>
                                    <p:animScale>
                                      <p:cBhvr>
                                        <p:cTn id="29" dur="249" decel="50000">
                                          <p:stCondLst>
                                            <p:cond delay="2502"/>
                                          </p:stCondLst>
                                        </p:cTn>
                                        <p:tgtEl>
                                          <p:spTgt spid="23557"/>
                                        </p:tgtEl>
                                      </p:cBhvr>
                                      <p:to x="100000" y="100000"/>
                                    </p:animScale>
                                    <p:animScale>
                                      <p:cBhvr>
                                        <p:cTn id="30" dur="39">
                                          <p:stCondLst>
                                            <p:cond delay="2712"/>
                                          </p:stCondLst>
                                        </p:cTn>
                                        <p:tgtEl>
                                          <p:spTgt spid="23557"/>
                                        </p:tgtEl>
                                      </p:cBhvr>
                                      <p:to x="100000" y="95000"/>
                                    </p:animScale>
                                    <p:animScale>
                                      <p:cBhvr>
                                        <p:cTn id="31" dur="249" decel="50000">
                                          <p:stCondLst>
                                            <p:cond delay="2751"/>
                                          </p:stCondLst>
                                        </p:cTn>
                                        <p:tgtEl>
                                          <p:spTgt spid="235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Autofit/>
          </a:bodyPr>
          <a:lstStyle/>
          <a:p>
            <a:pPr>
              <a:buNone/>
            </a:pPr>
            <a:r>
              <a:rPr lang="ru-RU" sz="3200" b="1" i="1" dirty="0" smtClean="0">
                <a:solidFill>
                  <a:schemeClr val="accent6">
                    <a:lumMod val="50000"/>
                  </a:schemeClr>
                </a:solidFill>
                <a:latin typeface="Times New Roman" pitchFamily="18" charset="0"/>
                <a:cs typeface="Times New Roman" pitchFamily="18" charset="0"/>
              </a:rPr>
              <a:t>Применение экспериментирования оказывает влияние на:</a:t>
            </a:r>
            <a:endParaRPr lang="ru-RU" sz="2000" b="1" i="1" dirty="0" smtClean="0">
              <a:solidFill>
                <a:schemeClr val="accent6">
                  <a:lumMod val="50000"/>
                </a:schemeClr>
              </a:solidFill>
              <a:latin typeface="Times New Roman" pitchFamily="18" charset="0"/>
              <a:cs typeface="Times New Roman" pitchFamily="18" charset="0"/>
            </a:endParaRPr>
          </a:p>
          <a:p>
            <a:pPr lvl="0">
              <a:buNone/>
            </a:pPr>
            <a:r>
              <a:rPr lang="ru-RU" sz="1600" b="1" i="1" dirty="0" smtClean="0">
                <a:solidFill>
                  <a:schemeClr val="accent6">
                    <a:lumMod val="50000"/>
                  </a:schemeClr>
                </a:solidFill>
                <a:latin typeface="Times New Roman" pitchFamily="18" charset="0"/>
                <a:cs typeface="Times New Roman" pitchFamily="18" charset="0"/>
              </a:rPr>
              <a:t>-  повышение уровня развития любознательности; исследовательских умений и навыков детей (видеть и определять проблему, принимать и ставить цель, решать проблемы, анализировать объект или явление, выделять существенные признаки и связи, сопоставлять различные факты, отбирать средства и материалы для самостоятельной деятельности, осуществлять эксперимент, делать определенные умозаключения и выводы);</a:t>
            </a:r>
          </a:p>
          <a:p>
            <a:pPr lvl="0">
              <a:buNone/>
            </a:pPr>
            <a:r>
              <a:rPr lang="ru-RU" sz="1600" b="1" i="1" dirty="0" smtClean="0">
                <a:solidFill>
                  <a:schemeClr val="accent6">
                    <a:lumMod val="50000"/>
                  </a:schemeClr>
                </a:solidFill>
                <a:latin typeface="Times New Roman" pitchFamily="18" charset="0"/>
                <a:cs typeface="Times New Roman" pitchFamily="18" charset="0"/>
              </a:rPr>
              <a:t>-  совершенствование речевого развития старших дошкольников (обогащение словарного запаса детей различными терминами, закрепление умения грамматически правильно строить свои ответы на вопросы, умение задавать вопросы, следить за логикой своего высказывания, умение строить доказательную речь);</a:t>
            </a:r>
          </a:p>
          <a:p>
            <a:pPr lvl="0">
              <a:buNone/>
            </a:pPr>
            <a:r>
              <a:rPr lang="ru-RU" sz="1600" b="1" i="1" dirty="0" smtClean="0">
                <a:solidFill>
                  <a:schemeClr val="accent6">
                    <a:lumMod val="50000"/>
                  </a:schemeClr>
                </a:solidFill>
                <a:latin typeface="Times New Roman" pitchFamily="18" charset="0"/>
                <a:cs typeface="Times New Roman" pitchFamily="18" charset="0"/>
              </a:rPr>
              <a:t>-  развитие личностных характеристик воспитанников (умения сотрудничать с другими, потребности отстаивать свою точку зрения, согласовывать её с другими и т.д.);</a:t>
            </a:r>
          </a:p>
          <a:p>
            <a:pPr lvl="0">
              <a:buNone/>
            </a:pPr>
            <a:r>
              <a:rPr lang="ru-RU" sz="1600" b="1" i="1" dirty="0" smtClean="0">
                <a:solidFill>
                  <a:schemeClr val="accent6">
                    <a:lumMod val="50000"/>
                  </a:schemeClr>
                </a:solidFill>
                <a:latin typeface="Times New Roman" pitchFamily="18" charset="0"/>
                <a:cs typeface="Times New Roman" pitchFamily="18" charset="0"/>
              </a:rPr>
              <a:t>-   углубление и расширение знаний детей о неживой  и живой природе;</a:t>
            </a:r>
          </a:p>
          <a:p>
            <a:pPr lvl="0">
              <a:buNone/>
            </a:pPr>
            <a:r>
              <a:rPr lang="ru-RU" sz="1600" b="1" i="1" dirty="0" smtClean="0">
                <a:solidFill>
                  <a:schemeClr val="accent6">
                    <a:lumMod val="50000"/>
                  </a:schemeClr>
                </a:solidFill>
                <a:latin typeface="Times New Roman" pitchFamily="18" charset="0"/>
                <a:cs typeface="Times New Roman" pitchFamily="18" charset="0"/>
              </a:rPr>
              <a:t>-  повышение  компетентности родителей в организации работы по развитию познавательной  активности старших дошкольников  в процессе  экспериментирования дома.</a:t>
            </a:r>
            <a:endParaRPr lang="ru-RU" sz="1600" b="1" i="1" dirty="0">
              <a:solidFill>
                <a:schemeClr val="accent6">
                  <a:lumMod val="50000"/>
                </a:schemeClr>
              </a:solidFill>
              <a:latin typeface="Times New Roman" pitchFamily="18" charset="0"/>
              <a:cs typeface="Times New Roman" pitchFamily="18" charset="0"/>
            </a:endParaRPr>
          </a:p>
        </p:txBody>
      </p:sp>
    </p:spTree>
  </p:cSld>
  <p:clrMapOvr>
    <a:masterClrMapping/>
  </p:clrMapOvr>
  <p:transition spd="slow">
    <p:pull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6" descr="IMG_14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412776"/>
            <a:ext cx="4490541" cy="3367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IMG_147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63" y="548680"/>
            <a:ext cx="3880005" cy="517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256926" y="4974351"/>
            <a:ext cx="4517582" cy="461665"/>
          </a:xfrm>
          <a:prstGeom prst="rect">
            <a:avLst/>
          </a:prstGeom>
          <a:noFill/>
        </p:spPr>
        <p:txBody>
          <a:bodyPr wrap="none" lIns="91440" tIns="45720" rIns="91440" bIns="45720">
            <a:spAutoFit/>
          </a:bodyPr>
          <a:lstStyle/>
          <a:p>
            <a:pPr algn="ctr"/>
            <a:r>
              <a:rPr lang="ru-RU" sz="1200" b="0" cap="none" spc="0" dirty="0" smtClean="0">
                <a:ln w="0"/>
                <a:solidFill>
                  <a:schemeClr val="tx1"/>
                </a:solidFill>
                <a:effectLst>
                  <a:outerShdw blurRad="38100" dist="19050" dir="2700000" algn="tl" rotWithShape="0">
                    <a:schemeClr val="dk1">
                      <a:alpha val="40000"/>
                    </a:schemeClr>
                  </a:outerShdw>
                </a:effectLst>
              </a:rPr>
              <a:t>Работа по программе «</a:t>
            </a:r>
            <a:r>
              <a:rPr lang="ru-RU" sz="1200" b="0" cap="none" spc="0" dirty="0" err="1" smtClean="0">
                <a:ln w="0"/>
                <a:solidFill>
                  <a:schemeClr val="tx1"/>
                </a:solidFill>
                <a:effectLst>
                  <a:outerShdw blurRad="38100" dist="19050" dir="2700000" algn="tl" rotWithShape="0">
                    <a:schemeClr val="dk1">
                      <a:alpha val="40000"/>
                    </a:schemeClr>
                  </a:outerShdw>
                </a:effectLst>
              </a:rPr>
              <a:t>Наураша</a:t>
            </a:r>
            <a:r>
              <a:rPr lang="ru-RU" sz="1200" b="0" cap="none" spc="0" dirty="0" smtClean="0">
                <a:ln w="0"/>
                <a:solidFill>
                  <a:schemeClr val="tx1"/>
                </a:solidFill>
                <a:effectLst>
                  <a:outerShdw blurRad="38100" dist="19050" dir="2700000" algn="tl" rotWithShape="0">
                    <a:schemeClr val="dk1">
                      <a:alpha val="40000"/>
                    </a:schemeClr>
                  </a:outerShdw>
                </a:effectLst>
              </a:rPr>
              <a:t> в стране </a:t>
            </a:r>
            <a:r>
              <a:rPr lang="ru-RU" sz="1200" b="0" cap="none" spc="0" dirty="0" err="1" smtClean="0">
                <a:ln w="0"/>
                <a:solidFill>
                  <a:schemeClr val="tx1"/>
                </a:solidFill>
                <a:effectLst>
                  <a:outerShdw blurRad="38100" dist="19050" dir="2700000" algn="tl" rotWithShape="0">
                    <a:schemeClr val="dk1">
                      <a:alpha val="40000"/>
                    </a:schemeClr>
                  </a:outerShdw>
                </a:effectLst>
              </a:rPr>
              <a:t>Наурандия</a:t>
            </a:r>
            <a:r>
              <a:rPr lang="ru-RU" sz="1200" b="0" cap="none" spc="0" dirty="0" smtClean="0">
                <a:ln w="0"/>
                <a:solidFill>
                  <a:schemeClr val="tx1"/>
                </a:solidFill>
                <a:effectLst>
                  <a:outerShdw blurRad="38100" dist="19050" dir="2700000" algn="tl" rotWithShape="0">
                    <a:schemeClr val="dk1">
                      <a:alpha val="40000"/>
                    </a:schemeClr>
                  </a:outerShdw>
                </a:effectLst>
              </a:rPr>
              <a:t>»</a:t>
            </a:r>
          </a:p>
          <a:p>
            <a:pPr algn="ctr"/>
            <a:r>
              <a:rPr lang="ru-RU" sz="1200" dirty="0" smtClean="0">
                <a:ln w="0"/>
                <a:effectLst>
                  <a:outerShdw blurRad="38100" dist="19050" dir="2700000" algn="tl" rotWithShape="0">
                    <a:schemeClr val="dk1">
                      <a:alpha val="40000"/>
                    </a:schemeClr>
                  </a:outerShdw>
                </a:effectLst>
              </a:rPr>
              <a:t>Лаборатория «Звук»</a:t>
            </a:r>
            <a:endParaRPr lang="ru-RU" sz="1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027205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Объект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rot="21217581">
            <a:off x="510125" y="581494"/>
            <a:ext cx="3598863" cy="2627312"/>
          </a:xfrm>
          <a:prstGeom prst="rect">
            <a:avLst/>
          </a:prstGeom>
          <a:ln>
            <a:noFill/>
          </a:ln>
          <a:effectLst>
            <a:softEdge rad="112500"/>
          </a:effectLst>
        </p:spPr>
      </p:pic>
      <p:pic>
        <p:nvPicPr>
          <p:cNvPr id="60419" name="Picture 6" descr="IMG_1599"/>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3635896" y="2356815"/>
            <a:ext cx="5167436" cy="3875164"/>
          </a:xfrm>
          <a:prstGeom prst="rect">
            <a:avLst/>
          </a:prstGeom>
          <a:ln>
            <a:noFill/>
          </a:ln>
          <a:effectLst>
            <a:softEdge rad="112500"/>
          </a:effectLst>
        </p:spPr>
      </p:pic>
      <p:sp>
        <p:nvSpPr>
          <p:cNvPr id="4" name="Прямоугольник 3"/>
          <p:cNvSpPr/>
          <p:nvPr/>
        </p:nvSpPr>
        <p:spPr>
          <a:xfrm>
            <a:off x="4158364" y="1895150"/>
            <a:ext cx="4517582" cy="461665"/>
          </a:xfrm>
          <a:prstGeom prst="rect">
            <a:avLst/>
          </a:prstGeom>
          <a:noFill/>
        </p:spPr>
        <p:txBody>
          <a:bodyPr wrap="none" lIns="91440" tIns="45720" rIns="91440" bIns="45720">
            <a:spAutoFit/>
          </a:bodyPr>
          <a:lstStyle/>
          <a:p>
            <a:pPr algn="ctr"/>
            <a:r>
              <a:rPr lang="ru-RU" sz="1200" b="0" cap="none" spc="0" dirty="0" smtClean="0">
                <a:ln w="0"/>
                <a:solidFill>
                  <a:schemeClr val="tx1"/>
                </a:solidFill>
                <a:effectLst>
                  <a:outerShdw blurRad="38100" dist="19050" dir="2700000" algn="tl" rotWithShape="0">
                    <a:schemeClr val="dk1">
                      <a:alpha val="40000"/>
                    </a:schemeClr>
                  </a:outerShdw>
                </a:effectLst>
              </a:rPr>
              <a:t>Работа по программе «</a:t>
            </a:r>
            <a:r>
              <a:rPr lang="ru-RU" sz="1200" b="0" cap="none" spc="0" dirty="0" err="1" smtClean="0">
                <a:ln w="0"/>
                <a:solidFill>
                  <a:schemeClr val="tx1"/>
                </a:solidFill>
                <a:effectLst>
                  <a:outerShdw blurRad="38100" dist="19050" dir="2700000" algn="tl" rotWithShape="0">
                    <a:schemeClr val="dk1">
                      <a:alpha val="40000"/>
                    </a:schemeClr>
                  </a:outerShdw>
                </a:effectLst>
              </a:rPr>
              <a:t>Наураша</a:t>
            </a:r>
            <a:r>
              <a:rPr lang="ru-RU" sz="1200" b="0" cap="none" spc="0" dirty="0" smtClean="0">
                <a:ln w="0"/>
                <a:solidFill>
                  <a:schemeClr val="tx1"/>
                </a:solidFill>
                <a:effectLst>
                  <a:outerShdw blurRad="38100" dist="19050" dir="2700000" algn="tl" rotWithShape="0">
                    <a:schemeClr val="dk1">
                      <a:alpha val="40000"/>
                    </a:schemeClr>
                  </a:outerShdw>
                </a:effectLst>
              </a:rPr>
              <a:t> в стране </a:t>
            </a:r>
            <a:r>
              <a:rPr lang="ru-RU" sz="1200" b="0" cap="none" spc="0" dirty="0" err="1" smtClean="0">
                <a:ln w="0"/>
                <a:solidFill>
                  <a:schemeClr val="tx1"/>
                </a:solidFill>
                <a:effectLst>
                  <a:outerShdw blurRad="38100" dist="19050" dir="2700000" algn="tl" rotWithShape="0">
                    <a:schemeClr val="dk1">
                      <a:alpha val="40000"/>
                    </a:schemeClr>
                  </a:outerShdw>
                </a:effectLst>
              </a:rPr>
              <a:t>Наурандия</a:t>
            </a:r>
            <a:r>
              <a:rPr lang="ru-RU" sz="1200" b="0" cap="none" spc="0" dirty="0" smtClean="0">
                <a:ln w="0"/>
                <a:solidFill>
                  <a:schemeClr val="tx1"/>
                </a:solidFill>
                <a:effectLst>
                  <a:outerShdw blurRad="38100" dist="19050" dir="2700000" algn="tl" rotWithShape="0">
                    <a:schemeClr val="dk1">
                      <a:alpha val="40000"/>
                    </a:schemeClr>
                  </a:outerShdw>
                </a:effectLst>
              </a:rPr>
              <a:t>»</a:t>
            </a:r>
          </a:p>
          <a:p>
            <a:pPr algn="ctr"/>
            <a:r>
              <a:rPr lang="ru-RU" sz="1200" dirty="0" smtClean="0">
                <a:ln w="0"/>
                <a:effectLst>
                  <a:outerShdw blurRad="38100" dist="19050" dir="2700000" algn="tl" rotWithShape="0">
                    <a:schemeClr val="dk1">
                      <a:alpha val="40000"/>
                    </a:schemeClr>
                  </a:outerShdw>
                </a:effectLst>
              </a:rPr>
              <a:t>Лаборатория «Кислотность»</a:t>
            </a:r>
            <a:endParaRPr lang="ru-RU" sz="1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05675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idx="4294967295"/>
          </p:nvPr>
        </p:nvSpPr>
        <p:spPr>
          <a:xfrm>
            <a:off x="1403648" y="4985590"/>
            <a:ext cx="7283152" cy="638963"/>
          </a:xfrm>
        </p:spPr>
        <p:txBody>
          <a:bodyPr/>
          <a:lstStyle/>
          <a:p>
            <a:pPr eaLnBrk="1" hangingPunct="1"/>
            <a:r>
              <a:rPr lang="ru-RU" altLang="ru-RU" sz="2800" dirty="0"/>
              <a:t>Опыт: </a:t>
            </a:r>
            <a:r>
              <a:rPr lang="ru-RU" altLang="ru-RU" sz="2800" dirty="0">
                <a:effectLst>
                  <a:outerShdw blurRad="38100" dist="38100" dir="2700000" algn="tl">
                    <a:srgbClr val="C0C0C0"/>
                  </a:outerShdw>
                </a:effectLst>
              </a:rPr>
              <a:t>Где быстрее остынет река?</a:t>
            </a:r>
            <a:endParaRPr lang="ru-RU" altLang="ru-RU" sz="2800" dirty="0"/>
          </a:p>
        </p:txBody>
      </p:sp>
      <p:pic>
        <p:nvPicPr>
          <p:cNvPr id="46084" name="Picture 4" descr="20180419_110305"/>
          <p:cNvPicPr>
            <a:picLocks noChangeAspect="1" noChangeArrowheads="1"/>
          </p:cNvPicPr>
          <p:nvPr/>
        </p:nvPicPr>
        <p:blipFill>
          <a:blip r:embed="rId2" cstate="print">
            <a:extLst>
              <a:ext uri="{28A0092B-C50C-407E-A947-70E740481C1C}">
                <a14:useLocalDpi xmlns:a14="http://schemas.microsoft.com/office/drawing/2010/main" val="0"/>
              </a:ext>
            </a:extLst>
          </a:blip>
          <a:srcRect t="11378"/>
          <a:stretch>
            <a:fillRect/>
          </a:stretch>
        </p:blipFill>
        <p:spPr bwMode="auto">
          <a:xfrm>
            <a:off x="502920" y="396084"/>
            <a:ext cx="2687025" cy="3836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6085" name="Picture 5" descr="20180419_111918"/>
          <p:cNvPicPr>
            <a:picLocks noChangeAspect="1" noChangeArrowheads="1"/>
          </p:cNvPicPr>
          <p:nvPr/>
        </p:nvPicPr>
        <p:blipFill>
          <a:blip r:embed="rId3" cstate="print">
            <a:extLst>
              <a:ext uri="{28A0092B-C50C-407E-A947-70E740481C1C}">
                <a14:useLocalDpi xmlns:a14="http://schemas.microsoft.com/office/drawing/2010/main" val="0"/>
              </a:ext>
            </a:extLst>
          </a:blip>
          <a:srcRect t="19012" b="7480"/>
          <a:stretch>
            <a:fillRect/>
          </a:stretch>
        </p:blipFill>
        <p:spPr bwMode="auto">
          <a:xfrm>
            <a:off x="3203848" y="1731090"/>
            <a:ext cx="2376264" cy="3033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086" name="WordArt 6"/>
          <p:cNvSpPr>
            <a:spLocks noChangeArrowheads="1" noChangeShapeType="1" noTextEdit="1"/>
          </p:cNvSpPr>
          <p:nvPr/>
        </p:nvSpPr>
        <p:spPr bwMode="auto">
          <a:xfrm>
            <a:off x="3856566" y="4874838"/>
            <a:ext cx="4714875" cy="1920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ru-RU" kern="10" dirty="0">
                <a:solidFill>
                  <a:schemeClr val="hlink"/>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Работа в цифровой лаборатории "Температура" </a:t>
            </a:r>
          </a:p>
        </p:txBody>
      </p:sp>
      <p:pic>
        <p:nvPicPr>
          <p:cNvPr id="46087" name="Picture 4" descr="20180419_162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819146">
            <a:off x="4945250" y="1327961"/>
            <a:ext cx="4255853" cy="2558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24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761372" y="930144"/>
            <a:ext cx="7627052" cy="2786888"/>
          </a:xfrm>
        </p:spPr>
        <p:txBody>
          <a:bodyPr>
            <a:noAutofit/>
          </a:bodyPr>
          <a:lstStyle/>
          <a:p>
            <a:pPr>
              <a:buNone/>
            </a:pPr>
            <a:r>
              <a:rPr lang="ru-RU" sz="4400" b="1" i="1" dirty="0" smtClean="0">
                <a:solidFill>
                  <a:srgbClr val="7030A0"/>
                </a:solidFill>
                <a:latin typeface="Times New Roman" pitchFamily="18" charset="0"/>
                <a:cs typeface="Times New Roman" pitchFamily="18" charset="0"/>
              </a:rPr>
              <a:t>То, что я слышу </a:t>
            </a:r>
            <a:r>
              <a:rPr lang="ru-RU" sz="4400" b="1" i="1" dirty="0" smtClean="0">
                <a:solidFill>
                  <a:srgbClr val="7030A0"/>
                </a:solidFill>
                <a:latin typeface="Times New Roman" pitchFamily="18" charset="0"/>
                <a:cs typeface="Times New Roman" pitchFamily="18" charset="0"/>
              </a:rPr>
              <a:t>– забываю.</a:t>
            </a:r>
          </a:p>
          <a:p>
            <a:pPr>
              <a:buNone/>
            </a:pPr>
            <a:r>
              <a:rPr lang="ru-RU" sz="4400" b="1" i="1" dirty="0" smtClean="0">
                <a:solidFill>
                  <a:srgbClr val="7030A0"/>
                </a:solidFill>
                <a:latin typeface="Times New Roman" pitchFamily="18" charset="0"/>
                <a:cs typeface="Times New Roman" pitchFamily="18" charset="0"/>
              </a:rPr>
              <a:t>То, что я вижу – я помню.</a:t>
            </a:r>
          </a:p>
          <a:p>
            <a:pPr>
              <a:buNone/>
            </a:pPr>
            <a:r>
              <a:rPr lang="ru-RU" sz="4400" b="1" i="1" dirty="0" smtClean="0">
                <a:solidFill>
                  <a:srgbClr val="7030A0"/>
                </a:solidFill>
                <a:latin typeface="Times New Roman" pitchFamily="18" charset="0"/>
                <a:cs typeface="Times New Roman" pitchFamily="18" charset="0"/>
              </a:rPr>
              <a:t>То</a:t>
            </a:r>
            <a:r>
              <a:rPr lang="ru-RU" sz="4400" b="1" i="1" dirty="0" smtClean="0">
                <a:solidFill>
                  <a:srgbClr val="7030A0"/>
                </a:solidFill>
                <a:latin typeface="Times New Roman" pitchFamily="18" charset="0"/>
                <a:cs typeface="Times New Roman" pitchFamily="18" charset="0"/>
              </a:rPr>
              <a:t>, что я делаю – я понимаю.</a:t>
            </a:r>
          </a:p>
          <a:p>
            <a:pPr>
              <a:buNone/>
            </a:pPr>
            <a:r>
              <a:rPr lang="ru-RU" sz="4400" b="1" i="1" dirty="0" smtClean="0">
                <a:solidFill>
                  <a:srgbClr val="7030A0"/>
                </a:solidFill>
                <a:latin typeface="Times New Roman" pitchFamily="18" charset="0"/>
                <a:cs typeface="Times New Roman" pitchFamily="18" charset="0"/>
              </a:rPr>
              <a:t>                                                              </a:t>
            </a:r>
          </a:p>
          <a:p>
            <a:pPr>
              <a:buNone/>
            </a:pPr>
            <a:r>
              <a:rPr lang="ru-RU" sz="3600" b="1" i="1" dirty="0" smtClean="0">
                <a:latin typeface="Times New Roman" pitchFamily="18" charset="0"/>
                <a:cs typeface="Times New Roman" pitchFamily="18" charset="0"/>
              </a:rPr>
              <a:t>                                            </a:t>
            </a:r>
            <a:r>
              <a:rPr lang="ru-RU" sz="3600" b="1" i="1" dirty="0" smtClean="0">
                <a:latin typeface="Times New Roman" pitchFamily="18" charset="0"/>
                <a:cs typeface="Times New Roman" pitchFamily="18" charset="0"/>
              </a:rPr>
              <a:t>                                                     </a:t>
            </a:r>
            <a:endParaRPr lang="ru-RU" sz="3600" b="1" i="1" dirty="0" smtClean="0">
              <a:latin typeface="Times New Roman" pitchFamily="18" charset="0"/>
              <a:cs typeface="Times New Roman" pitchFamily="18" charset="0"/>
            </a:endParaRPr>
          </a:p>
          <a:p>
            <a:pPr>
              <a:buNone/>
            </a:pPr>
            <a:r>
              <a:rPr lang="ru-RU" sz="3600" b="1" i="1" dirty="0" smtClean="0">
                <a:latin typeface="Times New Roman" pitchFamily="18" charset="0"/>
                <a:cs typeface="Times New Roman" pitchFamily="18" charset="0"/>
              </a:rPr>
              <a:t>                                            </a:t>
            </a:r>
            <a:r>
              <a:rPr lang="ru-RU" sz="3600" b="1" i="1" dirty="0" smtClean="0">
                <a:latin typeface="Times New Roman" pitchFamily="18" charset="0"/>
                <a:cs typeface="Times New Roman" pitchFamily="18" charset="0"/>
              </a:rPr>
              <a:t>                       </a:t>
            </a:r>
            <a:endParaRPr lang="ru-RU" sz="3600" b="1" i="1" dirty="0" smtClean="0">
              <a:latin typeface="Times New Roman" pitchFamily="18" charset="0"/>
              <a:cs typeface="Times New Roman" pitchFamily="18" charset="0"/>
            </a:endParaRPr>
          </a:p>
          <a:p>
            <a:pPr>
              <a:buNone/>
            </a:pPr>
            <a:r>
              <a:rPr lang="ru-RU" sz="3600" b="1" i="1" dirty="0" smtClean="0">
                <a:latin typeface="Times New Roman" pitchFamily="18" charset="0"/>
                <a:cs typeface="Times New Roman" pitchFamily="18" charset="0"/>
              </a:rPr>
              <a:t>                                          </a:t>
            </a:r>
            <a:r>
              <a:rPr lang="ru-RU" sz="3200" b="1" i="1" dirty="0" smtClean="0">
                <a:solidFill>
                  <a:srgbClr val="7030A0"/>
                </a:solidFill>
                <a:latin typeface="Times New Roman" pitchFamily="18" charset="0"/>
                <a:cs typeface="Times New Roman" pitchFamily="18" charset="0"/>
              </a:rPr>
              <a:t>КОНФУЦИЙ</a:t>
            </a:r>
            <a:endParaRPr lang="ru-RU" sz="3200" b="1" i="1" dirty="0">
              <a:solidFill>
                <a:srgbClr val="7030A0"/>
              </a:solidFill>
              <a:latin typeface="Times New Roman" pitchFamily="18" charset="0"/>
              <a:cs typeface="Times New Roman" pitchFamily="18" charset="0"/>
            </a:endParaRPr>
          </a:p>
        </p:txBody>
      </p:sp>
    </p:spTree>
  </p:cSld>
  <p:clrMapOvr>
    <a:masterClrMapping/>
  </p:clrMapOvr>
  <p:transition spd="slow">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55576" y="620688"/>
            <a:ext cx="7931224" cy="2664296"/>
          </a:xfrm>
        </p:spPr>
        <p:txBody>
          <a:bodyPr>
            <a:normAutofit fontScale="92500" lnSpcReduction="10000"/>
          </a:bodyPr>
          <a:lstStyle/>
          <a:p>
            <a:pPr>
              <a:buNone/>
            </a:pPr>
            <a:r>
              <a:rPr lang="ru-RU" sz="3200" b="1" i="1" dirty="0" smtClean="0">
                <a:solidFill>
                  <a:schemeClr val="accent6">
                    <a:lumMod val="50000"/>
                  </a:schemeClr>
                </a:solidFill>
                <a:latin typeface="Times New Roman" pitchFamily="18" charset="0"/>
                <a:cs typeface="Times New Roman" pitchFamily="18" charset="0"/>
              </a:rPr>
              <a:t>Опыт</a:t>
            </a:r>
            <a:r>
              <a:rPr lang="ru-RU" b="1" i="1" dirty="0" smtClean="0">
                <a:solidFill>
                  <a:schemeClr val="accent6">
                    <a:lumMod val="50000"/>
                  </a:schemeClr>
                </a:solidFill>
                <a:latin typeface="Times New Roman" pitchFamily="18" charset="0"/>
                <a:cs typeface="Times New Roman" pitchFamily="18" charset="0"/>
              </a:rPr>
              <a:t> –</a:t>
            </a:r>
            <a:r>
              <a:rPr lang="ru-RU" i="1" dirty="0" smtClean="0">
                <a:solidFill>
                  <a:schemeClr val="accent6">
                    <a:lumMod val="50000"/>
                  </a:schemeClr>
                </a:solidFill>
                <a:latin typeface="Times New Roman" pitchFamily="18" charset="0"/>
                <a:cs typeface="Times New Roman" pitchFamily="18" charset="0"/>
              </a:rPr>
              <a:t> </a:t>
            </a:r>
            <a:r>
              <a:rPr lang="ru-RU" b="1" i="1" dirty="0" smtClean="0">
                <a:solidFill>
                  <a:schemeClr val="accent6">
                    <a:lumMod val="50000"/>
                  </a:schemeClr>
                </a:solidFill>
                <a:latin typeface="Times New Roman" pitchFamily="18" charset="0"/>
                <a:cs typeface="Times New Roman" pitchFamily="18" charset="0"/>
              </a:rPr>
              <a:t>это наблюдение, которое проводится в</a:t>
            </a:r>
          </a:p>
          <a:p>
            <a:pPr>
              <a:buNone/>
            </a:pPr>
            <a:r>
              <a:rPr lang="ru-RU" b="1" i="1" dirty="0" smtClean="0">
                <a:solidFill>
                  <a:schemeClr val="accent6">
                    <a:lumMod val="50000"/>
                  </a:schemeClr>
                </a:solidFill>
                <a:latin typeface="Times New Roman" pitchFamily="18" charset="0"/>
                <a:cs typeface="Times New Roman" pitchFamily="18" charset="0"/>
              </a:rPr>
              <a:t>специально организованных условиях и</a:t>
            </a:r>
          </a:p>
          <a:p>
            <a:pPr>
              <a:buNone/>
            </a:pPr>
            <a:r>
              <a:rPr lang="ru-RU" b="1" i="1" dirty="0" smtClean="0">
                <a:solidFill>
                  <a:schemeClr val="accent6">
                    <a:lumMod val="50000"/>
                  </a:schemeClr>
                </a:solidFill>
                <a:latin typeface="Times New Roman" pitchFamily="18" charset="0"/>
                <a:cs typeface="Times New Roman" pitchFamily="18" charset="0"/>
              </a:rPr>
              <a:t>способствует формированию у детей </a:t>
            </a:r>
          </a:p>
          <a:p>
            <a:pPr>
              <a:buNone/>
            </a:pPr>
            <a:r>
              <a:rPr lang="ru-RU" b="1" i="1" dirty="0" smtClean="0">
                <a:solidFill>
                  <a:schemeClr val="accent6">
                    <a:lumMod val="50000"/>
                  </a:schemeClr>
                </a:solidFill>
                <a:latin typeface="Times New Roman" pitchFamily="18" charset="0"/>
                <a:cs typeface="Times New Roman" pitchFamily="18" charset="0"/>
              </a:rPr>
              <a:t>познавательного интереса к природе,</a:t>
            </a:r>
          </a:p>
          <a:p>
            <a:pPr>
              <a:buNone/>
            </a:pPr>
            <a:r>
              <a:rPr lang="ru-RU" b="1" i="1" dirty="0" smtClean="0">
                <a:solidFill>
                  <a:schemeClr val="accent6">
                    <a:lumMod val="50000"/>
                  </a:schemeClr>
                </a:solidFill>
                <a:latin typeface="Times New Roman" pitchFamily="18" charset="0"/>
                <a:cs typeface="Times New Roman" pitchFamily="18" charset="0"/>
              </a:rPr>
              <a:t> развивает наблюдательность, мыслительную </a:t>
            </a:r>
          </a:p>
          <a:p>
            <a:pPr>
              <a:buNone/>
            </a:pPr>
            <a:r>
              <a:rPr lang="ru-RU" b="1" i="1" dirty="0" smtClean="0">
                <a:solidFill>
                  <a:schemeClr val="accent6">
                    <a:lumMod val="50000"/>
                  </a:schemeClr>
                </a:solidFill>
                <a:latin typeface="Times New Roman" pitchFamily="18" charset="0"/>
                <a:cs typeface="Times New Roman" pitchFamily="18" charset="0"/>
              </a:rPr>
              <a:t>деятельность.</a:t>
            </a:r>
          </a:p>
          <a:p>
            <a:endParaRPr lang="ru-RU" dirty="0"/>
          </a:p>
        </p:txBody>
      </p:sp>
      <p:pic>
        <p:nvPicPr>
          <p:cNvPr id="4" name="Picture 3" descr="I:\семинар фото для статьи\DSC01146.JPG"/>
          <p:cNvPicPr>
            <a:picLocks noChangeAspect="1" noChangeArrowheads="1"/>
          </p:cNvPicPr>
          <p:nvPr/>
        </p:nvPicPr>
        <p:blipFill>
          <a:blip r:embed="rId2" cstate="print"/>
          <a:srcRect/>
          <a:stretch>
            <a:fillRect/>
          </a:stretch>
        </p:blipFill>
        <p:spPr bwMode="auto">
          <a:xfrm>
            <a:off x="3419872" y="2708920"/>
            <a:ext cx="5147996" cy="32760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23528" y="530352"/>
            <a:ext cx="4248472" cy="5922984"/>
          </a:xfrm>
        </p:spPr>
        <p:txBody>
          <a:bodyPr>
            <a:normAutofit fontScale="92500"/>
          </a:bodyPr>
          <a:lstStyle/>
          <a:p>
            <a:pPr algn="ctr">
              <a:buNone/>
            </a:pPr>
            <a:r>
              <a:rPr lang="ru-RU" sz="2400" b="1" i="1" dirty="0" smtClean="0">
                <a:solidFill>
                  <a:schemeClr val="accent6">
                    <a:lumMod val="50000"/>
                  </a:schemeClr>
                </a:solidFill>
                <a:latin typeface="Times New Roman" pitchFamily="18" charset="0"/>
                <a:ea typeface="Times New Roman" pitchFamily="18" charset="0"/>
                <a:cs typeface="Arial" pitchFamily="34" charset="0"/>
              </a:rPr>
              <a:t>    Эксперимент</a:t>
            </a:r>
            <a:r>
              <a:rPr lang="ru-RU" sz="2400" i="1" dirty="0" smtClean="0">
                <a:solidFill>
                  <a:schemeClr val="accent6">
                    <a:lumMod val="50000"/>
                  </a:schemeClr>
                </a:solidFill>
                <a:ea typeface="Times New Roman" pitchFamily="18" charset="0"/>
                <a:cs typeface="Arial" pitchFamily="34" charset="0"/>
              </a:rPr>
              <a:t> </a:t>
            </a:r>
            <a:endParaRPr lang="ru-RU" sz="2400" i="1" dirty="0" smtClean="0">
              <a:solidFill>
                <a:schemeClr val="accent6">
                  <a:lumMod val="50000"/>
                </a:schemeClr>
              </a:solidFill>
              <a:ea typeface="Times New Roman" pitchFamily="18" charset="0"/>
              <a:cs typeface="Arial" pitchFamily="34" charset="0"/>
            </a:endParaRPr>
          </a:p>
          <a:p>
            <a:pPr algn="ctr">
              <a:buNone/>
            </a:pPr>
            <a:r>
              <a:rPr lang="ru-RU" sz="2400" b="1" i="1" dirty="0" smtClean="0">
                <a:solidFill>
                  <a:schemeClr val="accent6">
                    <a:lumMod val="50000"/>
                  </a:schemeClr>
                </a:solidFill>
                <a:latin typeface="Times New Roman" pitchFamily="18" charset="0"/>
                <a:ea typeface="Times New Roman" pitchFamily="18" charset="0"/>
                <a:cs typeface="Arial" pitchFamily="34" charset="0"/>
              </a:rPr>
              <a:t>(</a:t>
            </a:r>
            <a:r>
              <a:rPr lang="ru-RU" sz="2400" b="1" i="1" dirty="0" smtClean="0">
                <a:solidFill>
                  <a:schemeClr val="accent6">
                    <a:lumMod val="50000"/>
                  </a:schemeClr>
                </a:solidFill>
                <a:latin typeface="Times New Roman" pitchFamily="18" charset="0"/>
                <a:ea typeface="Times New Roman" pitchFamily="18" charset="0"/>
                <a:cs typeface="Arial" pitchFamily="34" charset="0"/>
              </a:rPr>
              <a:t>от лат. </a:t>
            </a:r>
            <a:r>
              <a:rPr lang="ru-RU" sz="2400" b="1" i="1" dirty="0" err="1" smtClean="0">
                <a:solidFill>
                  <a:schemeClr val="accent6">
                    <a:lumMod val="50000"/>
                  </a:schemeClr>
                </a:solidFill>
                <a:latin typeface="Times New Roman" pitchFamily="18" charset="0"/>
                <a:ea typeface="Times New Roman" pitchFamily="18" charset="0"/>
                <a:cs typeface="Arial" pitchFamily="34" charset="0"/>
              </a:rPr>
              <a:t>еxperimentum</a:t>
            </a:r>
            <a:r>
              <a:rPr lang="ru-RU" sz="2400" b="1" i="1" dirty="0" smtClean="0">
                <a:solidFill>
                  <a:schemeClr val="accent6">
                    <a:lumMod val="50000"/>
                  </a:schemeClr>
                </a:solidFill>
                <a:latin typeface="Times New Roman" pitchFamily="18" charset="0"/>
                <a:ea typeface="Times New Roman" pitchFamily="18" charset="0"/>
                <a:cs typeface="Arial" pitchFamily="34" charset="0"/>
              </a:rPr>
              <a:t>) </a:t>
            </a:r>
            <a:r>
              <a:rPr lang="ru-RU" sz="2400" b="1" i="1" dirty="0" smtClean="0">
                <a:solidFill>
                  <a:schemeClr val="accent6">
                    <a:lumMod val="50000"/>
                  </a:schemeClr>
                </a:solidFill>
                <a:latin typeface="Times New Roman" pitchFamily="18" charset="0"/>
                <a:ea typeface="Times New Roman" pitchFamily="18" charset="0"/>
                <a:cs typeface="Arial" pitchFamily="34" charset="0"/>
              </a:rPr>
              <a:t>– </a:t>
            </a:r>
          </a:p>
          <a:p>
            <a:pPr algn="ctr">
              <a:buNone/>
            </a:pPr>
            <a:r>
              <a:rPr lang="ru-RU" sz="2400" b="1" i="1" dirty="0" smtClean="0">
                <a:solidFill>
                  <a:schemeClr val="accent6">
                    <a:lumMod val="50000"/>
                  </a:schemeClr>
                </a:solidFill>
                <a:latin typeface="Times New Roman" pitchFamily="18" charset="0"/>
                <a:ea typeface="Times New Roman" pitchFamily="18" charset="0"/>
                <a:cs typeface="Arial" pitchFamily="34" charset="0"/>
              </a:rPr>
              <a:t>опыт</a:t>
            </a:r>
            <a:r>
              <a:rPr lang="ru-RU" sz="2400" b="1" i="1" dirty="0" smtClean="0">
                <a:solidFill>
                  <a:schemeClr val="accent6">
                    <a:lumMod val="50000"/>
                  </a:schemeClr>
                </a:solidFill>
                <a:latin typeface="Times New Roman" pitchFamily="18" charset="0"/>
                <a:ea typeface="Times New Roman" pitchFamily="18" charset="0"/>
                <a:cs typeface="Arial" pitchFamily="34" charset="0"/>
              </a:rPr>
              <a:t>, любая попытка, проба осуществить что-либо  каким - либо способом, один из основных методов познания, при помощи которого в контролируемых и управляемых условиях исследуются явления природы или общества.</a:t>
            </a:r>
            <a:r>
              <a:rPr lang="ru-RU" sz="2400" b="1" i="1" dirty="0" smtClean="0">
                <a:solidFill>
                  <a:schemeClr val="accent6">
                    <a:lumMod val="50000"/>
                  </a:schemeClr>
                </a:solidFill>
                <a:latin typeface="Arial" pitchFamily="34" charset="0"/>
                <a:ea typeface="Times New Roman" pitchFamily="18" charset="0"/>
                <a:cs typeface="Arial" pitchFamily="34" charset="0"/>
              </a:rPr>
              <a:t> </a:t>
            </a:r>
            <a:r>
              <a:rPr lang="ru-RU" sz="2400" b="1" i="1" dirty="0" smtClean="0">
                <a:solidFill>
                  <a:schemeClr val="accent6">
                    <a:lumMod val="50000"/>
                  </a:schemeClr>
                </a:solidFill>
                <a:latin typeface="Times New Roman" pitchFamily="18" charset="0"/>
                <a:ea typeface="Times New Roman" pitchFamily="18" charset="0"/>
                <a:cs typeface="Arial" pitchFamily="34" charset="0"/>
              </a:rPr>
              <a:t>Любой эксперимент предполагает проведение практических действий с целью проверки и сравнения.</a:t>
            </a:r>
            <a:endParaRPr lang="ru-RU" dirty="0"/>
          </a:p>
        </p:txBody>
      </p:sp>
      <p:pic>
        <p:nvPicPr>
          <p:cNvPr id="1026" name="Picture 2" descr="D:\Владелец\Рабочий стол\подготовка к семинару\P1120404.JPG"/>
          <p:cNvPicPr>
            <a:picLocks noGrp="1" noChangeAspect="1" noChangeArrowheads="1"/>
          </p:cNvPicPr>
          <p:nvPr>
            <p:ph sz="half" idx="2"/>
          </p:nvPr>
        </p:nvPicPr>
        <p:blipFill rotWithShape="1">
          <a:blip r:embed="rId2" cstate="print"/>
          <a:srcRect r="2867"/>
          <a:stretch/>
        </p:blipFill>
        <p:spPr bwMode="auto">
          <a:xfrm>
            <a:off x="4716016" y="2888672"/>
            <a:ext cx="3888432" cy="3002413"/>
          </a:xfrm>
          <a:prstGeom prst="rect">
            <a:avLst/>
          </a:prstGeom>
          <a:noFill/>
        </p:spPr>
      </p:pic>
      <p:pic>
        <p:nvPicPr>
          <p:cNvPr id="12290" name="Picture 2" descr="http://mama.ua/file/uploads/2013/03/201303265151836e8f9b2.jpg"/>
          <p:cNvPicPr>
            <a:picLocks noChangeAspect="1" noChangeArrowheads="1"/>
          </p:cNvPicPr>
          <p:nvPr/>
        </p:nvPicPr>
        <p:blipFill>
          <a:blip r:embed="rId3" cstate="print"/>
          <a:srcRect/>
          <a:stretch>
            <a:fillRect/>
          </a:stretch>
        </p:blipFill>
        <p:spPr bwMode="auto">
          <a:xfrm>
            <a:off x="4716016" y="476672"/>
            <a:ext cx="3859200" cy="2412000"/>
          </a:xfrm>
          <a:prstGeom prst="rect">
            <a:avLst/>
          </a:prstGeom>
          <a:noFill/>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heckerboard(across)">
                                      <p:cBhvr>
                                        <p:cTn id="7" dur="3000"/>
                                        <p:tgtEl>
                                          <p:spTgt spid="12290"/>
                                        </p:tgtEl>
                                      </p:cBhvr>
                                    </p:animEffect>
                                  </p:childTnLst>
                                </p:cTn>
                              </p:par>
                            </p:childTnLst>
                          </p:cTn>
                        </p:par>
                        <p:par>
                          <p:cTn id="8" fill="hold">
                            <p:stCondLst>
                              <p:cond delay="3000"/>
                            </p:stCondLst>
                            <p:childTnLst>
                              <p:par>
                                <p:cTn id="9" presetID="5"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heckerboard(across)">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a:noFill/>
        </p:spPr>
        <p:txBody>
          <a:bodyPr>
            <a:normAutofit/>
          </a:bodyPr>
          <a:lstStyle/>
          <a:p>
            <a:pPr marL="609600" indent="-609600" algn="ctr">
              <a:lnSpc>
                <a:spcPct val="80000"/>
              </a:lnSpc>
              <a:buNone/>
              <a:defRPr/>
            </a:pPr>
            <a:r>
              <a:rPr lang="ru-RU" sz="2000" b="1" dirty="0">
                <a:latin typeface="Times New Roman" pitchFamily="18" charset="0"/>
                <a:cs typeface="Times New Roman" pitchFamily="18" charset="0"/>
              </a:rPr>
              <a:t>Классификация  экспериментов.</a:t>
            </a:r>
            <a:endParaRPr lang="ru-RU" sz="2000" dirty="0">
              <a:latin typeface="Times New Roman" pitchFamily="18" charset="0"/>
              <a:cs typeface="Times New Roman" pitchFamily="18" charset="0"/>
            </a:endParaRPr>
          </a:p>
          <a:p>
            <a:pPr marL="609600" indent="-609600">
              <a:lnSpc>
                <a:spcPct val="80000"/>
              </a:lnSpc>
              <a:buNone/>
              <a:defRPr/>
            </a:pPr>
            <a:r>
              <a:rPr lang="ru-RU" sz="2000" b="1" i="1" dirty="0">
                <a:solidFill>
                  <a:srgbClr val="0000CC"/>
                </a:solidFill>
                <a:latin typeface="Times New Roman" pitchFamily="18" charset="0"/>
                <a:cs typeface="Times New Roman" pitchFamily="18" charset="0"/>
              </a:rPr>
              <a:t>По характеру объектов, используемых в эксперименте:</a:t>
            </a:r>
            <a:endParaRPr lang="ru-RU" sz="2000" dirty="0">
              <a:solidFill>
                <a:srgbClr val="0000CC"/>
              </a:solidFill>
              <a:latin typeface="Times New Roman" pitchFamily="18" charset="0"/>
              <a:cs typeface="Times New Roman" pitchFamily="18" charset="0"/>
            </a:endParaRPr>
          </a:p>
          <a:p>
            <a:pPr marL="609600" indent="-609600">
              <a:lnSpc>
                <a:spcPct val="80000"/>
              </a:lnSpc>
              <a:buNone/>
              <a:defRPr/>
            </a:pPr>
            <a:r>
              <a:rPr lang="ru-RU" sz="2000" dirty="0">
                <a:latin typeface="Times New Roman" pitchFamily="18" charset="0"/>
                <a:cs typeface="Times New Roman" pitchFamily="18" charset="0"/>
              </a:rPr>
              <a:t>- опыты с растениями;</a:t>
            </a:r>
          </a:p>
          <a:p>
            <a:pPr marL="609600" indent="-609600">
              <a:lnSpc>
                <a:spcPct val="80000"/>
              </a:lnSpc>
              <a:buNone/>
              <a:defRPr/>
            </a:pPr>
            <a:r>
              <a:rPr lang="ru-RU" sz="2000" dirty="0">
                <a:latin typeface="Times New Roman" pitchFamily="18" charset="0"/>
                <a:cs typeface="Times New Roman" pitchFamily="18" charset="0"/>
              </a:rPr>
              <a:t>- опыты с животными;</a:t>
            </a:r>
          </a:p>
          <a:p>
            <a:pPr marL="609600" indent="-609600">
              <a:lnSpc>
                <a:spcPct val="80000"/>
              </a:lnSpc>
              <a:buNone/>
              <a:defRPr/>
            </a:pPr>
            <a:r>
              <a:rPr lang="ru-RU" sz="2000" dirty="0">
                <a:latin typeface="Times New Roman" pitchFamily="18" charset="0"/>
                <a:cs typeface="Times New Roman" pitchFamily="18" charset="0"/>
              </a:rPr>
              <a:t>- опыты с объектами неживой природы;</a:t>
            </a:r>
          </a:p>
          <a:p>
            <a:pPr marL="609600" indent="-609600">
              <a:lnSpc>
                <a:spcPct val="80000"/>
              </a:lnSpc>
              <a:buNone/>
              <a:defRPr/>
            </a:pPr>
            <a:r>
              <a:rPr lang="ru-RU" sz="2000" dirty="0">
                <a:latin typeface="Times New Roman" pitchFamily="18" charset="0"/>
                <a:cs typeface="Times New Roman" pitchFamily="18" charset="0"/>
              </a:rPr>
              <a:t>- опыты, объектом которых является человек.</a:t>
            </a:r>
            <a:endParaRPr lang="ru-RU" sz="2000" b="1" i="1" dirty="0">
              <a:latin typeface="Times New Roman" pitchFamily="18" charset="0"/>
              <a:cs typeface="Times New Roman" pitchFamily="18" charset="0"/>
            </a:endParaRPr>
          </a:p>
          <a:p>
            <a:pPr marL="609600" indent="-609600">
              <a:lnSpc>
                <a:spcPct val="80000"/>
              </a:lnSpc>
              <a:buNone/>
              <a:defRPr/>
            </a:pPr>
            <a:r>
              <a:rPr lang="ru-RU" sz="2000" b="1" i="1" dirty="0">
                <a:solidFill>
                  <a:srgbClr val="0000CC"/>
                </a:solidFill>
                <a:latin typeface="Times New Roman" pitchFamily="18" charset="0"/>
                <a:cs typeface="Times New Roman" pitchFamily="18" charset="0"/>
              </a:rPr>
              <a:t>По месту проведения </a:t>
            </a:r>
            <a:r>
              <a:rPr lang="ru-RU" sz="2000" b="1" i="1" dirty="0" smtClean="0">
                <a:solidFill>
                  <a:srgbClr val="0000CC"/>
                </a:solidFill>
                <a:latin typeface="Times New Roman" pitchFamily="18" charset="0"/>
                <a:cs typeface="Times New Roman" pitchFamily="18" charset="0"/>
              </a:rPr>
              <a:t>опытов:</a:t>
            </a:r>
            <a:endParaRPr lang="ru-RU" sz="2000" dirty="0">
              <a:solidFill>
                <a:srgbClr val="0000CC"/>
              </a:solidFill>
              <a:latin typeface="Times New Roman" pitchFamily="18" charset="0"/>
              <a:cs typeface="Times New Roman" pitchFamily="18" charset="0"/>
            </a:endParaRPr>
          </a:p>
          <a:p>
            <a:pPr marL="609600" indent="-609600">
              <a:lnSpc>
                <a:spcPct val="80000"/>
              </a:lnSpc>
              <a:buNone/>
              <a:defRPr/>
            </a:pPr>
            <a:r>
              <a:rPr lang="ru-RU" sz="2000" dirty="0">
                <a:latin typeface="Times New Roman" pitchFamily="18" charset="0"/>
                <a:cs typeface="Times New Roman" pitchFamily="18" charset="0"/>
              </a:rPr>
              <a:t> - в групповой комнате;</a:t>
            </a:r>
          </a:p>
          <a:p>
            <a:pPr marL="609600" indent="-609600">
              <a:lnSpc>
                <a:spcPct val="80000"/>
              </a:lnSpc>
              <a:buNone/>
              <a:defRPr/>
            </a:pPr>
            <a:r>
              <a:rPr lang="ru-RU" sz="2000" dirty="0">
                <a:latin typeface="Times New Roman" pitchFamily="18" charset="0"/>
                <a:cs typeface="Times New Roman" pitchFamily="18" charset="0"/>
              </a:rPr>
              <a:t>- на участке;</a:t>
            </a:r>
          </a:p>
          <a:p>
            <a:pPr marL="609600" indent="-609600">
              <a:lnSpc>
                <a:spcPct val="80000"/>
              </a:lnSpc>
              <a:buNone/>
              <a:defRPr/>
            </a:pPr>
            <a:r>
              <a:rPr lang="ru-RU" sz="2000" dirty="0">
                <a:latin typeface="Times New Roman" pitchFamily="18" charset="0"/>
                <a:cs typeface="Times New Roman" pitchFamily="18" charset="0"/>
              </a:rPr>
              <a:t>- в лесу, в поле и т.д.</a:t>
            </a:r>
            <a:endParaRPr lang="ru-RU" sz="2000" b="1" i="1" dirty="0">
              <a:latin typeface="Times New Roman" pitchFamily="18" charset="0"/>
              <a:cs typeface="Times New Roman" pitchFamily="18" charset="0"/>
            </a:endParaRPr>
          </a:p>
          <a:p>
            <a:pPr marL="609600" indent="-609600">
              <a:lnSpc>
                <a:spcPct val="80000"/>
              </a:lnSpc>
              <a:buNone/>
              <a:defRPr/>
            </a:pPr>
            <a:r>
              <a:rPr lang="ru-RU" sz="2000" b="1" i="1" dirty="0">
                <a:solidFill>
                  <a:srgbClr val="0000CC"/>
                </a:solidFill>
                <a:latin typeface="Times New Roman" pitchFamily="18" charset="0"/>
                <a:cs typeface="Times New Roman" pitchFamily="18" charset="0"/>
              </a:rPr>
              <a:t>По количеству детей:</a:t>
            </a:r>
            <a:endParaRPr lang="ru-RU" sz="2000" dirty="0">
              <a:solidFill>
                <a:srgbClr val="0000CC"/>
              </a:solidFill>
              <a:latin typeface="Times New Roman" pitchFamily="18" charset="0"/>
              <a:cs typeface="Times New Roman" pitchFamily="18" charset="0"/>
            </a:endParaRPr>
          </a:p>
          <a:p>
            <a:pPr marL="609600" indent="-609600">
              <a:lnSpc>
                <a:spcPct val="80000"/>
              </a:lnSpc>
              <a:buNone/>
              <a:defRPr/>
            </a:pPr>
            <a:r>
              <a:rPr lang="ru-RU" sz="2000" dirty="0">
                <a:latin typeface="Times New Roman" pitchFamily="18" charset="0"/>
                <a:cs typeface="Times New Roman" pitchFamily="18" charset="0"/>
              </a:rPr>
              <a:t>- индивидуальные (1-4 ребенка);</a:t>
            </a:r>
          </a:p>
          <a:p>
            <a:pPr marL="609600" indent="-609600">
              <a:lnSpc>
                <a:spcPct val="80000"/>
              </a:lnSpc>
              <a:buNone/>
              <a:defRPr/>
            </a:pPr>
            <a:r>
              <a:rPr lang="ru-RU" sz="2000" dirty="0">
                <a:latin typeface="Times New Roman" pitchFamily="18" charset="0"/>
                <a:cs typeface="Times New Roman" pitchFamily="18" charset="0"/>
              </a:rPr>
              <a:t>- групповые (5-10 детей);</a:t>
            </a:r>
          </a:p>
          <a:p>
            <a:pPr marL="609600" indent="-609600">
              <a:lnSpc>
                <a:spcPct val="80000"/>
              </a:lnSpc>
              <a:buNone/>
              <a:defRPr/>
            </a:pPr>
            <a:r>
              <a:rPr lang="ru-RU" sz="2000" dirty="0">
                <a:latin typeface="Times New Roman" pitchFamily="18" charset="0"/>
                <a:cs typeface="Times New Roman" pitchFamily="18" charset="0"/>
              </a:rPr>
              <a:t>- фронтальные или коллективные (вся группа).</a:t>
            </a:r>
            <a:endParaRPr lang="ru-RU" sz="2000" b="1" i="1" dirty="0">
              <a:latin typeface="Times New Roman" pitchFamily="18" charset="0"/>
              <a:cs typeface="Times New Roman" pitchFamily="18" charset="0"/>
            </a:endParaRPr>
          </a:p>
          <a:p>
            <a:pPr marL="609600" indent="-609600">
              <a:lnSpc>
                <a:spcPct val="80000"/>
              </a:lnSpc>
              <a:buNone/>
              <a:defRPr/>
            </a:pPr>
            <a:r>
              <a:rPr lang="ru-RU" sz="2000" b="1" i="1" dirty="0">
                <a:solidFill>
                  <a:srgbClr val="0000CC"/>
                </a:solidFill>
                <a:latin typeface="Times New Roman" pitchFamily="18" charset="0"/>
                <a:cs typeface="Times New Roman" pitchFamily="18" charset="0"/>
              </a:rPr>
              <a:t>По причине их проведения:</a:t>
            </a:r>
            <a:endParaRPr lang="ru-RU" sz="2000" dirty="0">
              <a:solidFill>
                <a:srgbClr val="0000CC"/>
              </a:solidFill>
              <a:latin typeface="Times New Roman" pitchFamily="18" charset="0"/>
              <a:cs typeface="Times New Roman" pitchFamily="18" charset="0"/>
            </a:endParaRPr>
          </a:p>
          <a:p>
            <a:pPr marL="609600" indent="-609600">
              <a:lnSpc>
                <a:spcPct val="80000"/>
              </a:lnSpc>
              <a:buNone/>
              <a:defRPr/>
            </a:pPr>
            <a:r>
              <a:rPr lang="ru-RU" sz="2000" dirty="0">
                <a:latin typeface="Times New Roman" pitchFamily="18" charset="0"/>
                <a:cs typeface="Times New Roman" pitchFamily="18" charset="0"/>
              </a:rPr>
              <a:t>- случайные;</a:t>
            </a:r>
          </a:p>
          <a:p>
            <a:pPr marL="609600" indent="-609600">
              <a:lnSpc>
                <a:spcPct val="80000"/>
              </a:lnSpc>
              <a:buNone/>
              <a:defRPr/>
            </a:pPr>
            <a:r>
              <a:rPr lang="ru-RU" sz="2000" dirty="0">
                <a:latin typeface="Times New Roman" pitchFamily="18" charset="0"/>
                <a:cs typeface="Times New Roman" pitchFamily="18" charset="0"/>
              </a:rPr>
              <a:t>- запланированные;</a:t>
            </a:r>
          </a:p>
          <a:p>
            <a:pPr marL="609600" indent="-609600">
              <a:lnSpc>
                <a:spcPct val="80000"/>
              </a:lnSpc>
              <a:buNone/>
              <a:defRPr/>
            </a:pPr>
            <a:r>
              <a:rPr lang="ru-RU" sz="2000" dirty="0">
                <a:latin typeface="Times New Roman" pitchFamily="18" charset="0"/>
                <a:cs typeface="Times New Roman" pitchFamily="18" charset="0"/>
              </a:rPr>
              <a:t>- поставленные в ответ на вопрос ребенка.</a:t>
            </a:r>
            <a:endParaRPr lang="ru-RU"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5248890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diamond(in)">
                                      <p:cBhvr>
                                        <p:cTn id="33" dur="2000"/>
                                        <p:tgtEl>
                                          <p:spTgt spid="3">
                                            <p:txEl>
                                              <p:pRg st="6" end="6"/>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amond(in)">
                                      <p:cBhvr>
                                        <p:cTn id="36" dur="2000"/>
                                        <p:tgtEl>
                                          <p:spTgt spid="3">
                                            <p:txEl>
                                              <p:pRg st="7" end="7"/>
                                            </p:txEl>
                                          </p:spTgt>
                                        </p:tgtEl>
                                      </p:cBhvr>
                                    </p:animEffect>
                                  </p:childTnLst>
                                </p:cTn>
                              </p:par>
                              <p:par>
                                <p:cTn id="37" presetID="8" presetClass="entr" presetSubtype="16"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amond(in)">
                                      <p:cBhvr>
                                        <p:cTn id="39" dur="2000"/>
                                        <p:tgtEl>
                                          <p:spTgt spid="3">
                                            <p:txEl>
                                              <p:pRg st="8" end="8"/>
                                            </p:txEl>
                                          </p:spTgt>
                                        </p:tgtEl>
                                      </p:cBhvr>
                                    </p:animEffect>
                                  </p:childTnLst>
                                </p:cTn>
                              </p:par>
                              <p:par>
                                <p:cTn id="40" presetID="8" presetClass="entr" presetSubtype="16"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diamond(in)">
                                      <p:cBhvr>
                                        <p:cTn id="42" dur="20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diamond(in)">
                                      <p:cBhvr>
                                        <p:cTn id="47" dur="2000"/>
                                        <p:tgtEl>
                                          <p:spTgt spid="3">
                                            <p:txEl>
                                              <p:pRg st="10" end="10"/>
                                            </p:txEl>
                                          </p:spTgt>
                                        </p:tgtEl>
                                      </p:cBhvr>
                                    </p:animEffect>
                                  </p:childTnLst>
                                </p:cTn>
                              </p:par>
                              <p:par>
                                <p:cTn id="48" presetID="8" presetClass="entr" presetSubtype="16"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diamond(in)">
                                      <p:cBhvr>
                                        <p:cTn id="50" dur="2000"/>
                                        <p:tgtEl>
                                          <p:spTgt spid="3">
                                            <p:txEl>
                                              <p:pRg st="11" end="11"/>
                                            </p:txEl>
                                          </p:spTgt>
                                        </p:tgtEl>
                                      </p:cBhvr>
                                    </p:animEffect>
                                  </p:childTnLst>
                                </p:cTn>
                              </p:par>
                              <p:par>
                                <p:cTn id="51" presetID="8" presetClass="entr" presetSubtype="16"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diamond(in)">
                                      <p:cBhvr>
                                        <p:cTn id="53" dur="2000"/>
                                        <p:tgtEl>
                                          <p:spTgt spid="3">
                                            <p:txEl>
                                              <p:pRg st="12" end="12"/>
                                            </p:txEl>
                                          </p:spTgt>
                                        </p:tgtEl>
                                      </p:cBhvr>
                                    </p:animEffect>
                                  </p:childTnLst>
                                </p:cTn>
                              </p:par>
                              <p:par>
                                <p:cTn id="54" presetID="8" presetClass="entr" presetSubtype="16"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diamond(in)">
                                      <p:cBhvr>
                                        <p:cTn id="56" dur="2000"/>
                                        <p:tgtEl>
                                          <p:spTgt spid="3">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61" dur="500"/>
                                        <p:tgtEl>
                                          <p:spTgt spid="3">
                                            <p:txEl>
                                              <p:pRg st="14" end="14"/>
                                            </p:txEl>
                                          </p:spTgt>
                                        </p:tgtEl>
                                      </p:cBhvr>
                                    </p:animEffect>
                                  </p:childTnLst>
                                </p:cTn>
                              </p:par>
                              <p:par>
                                <p:cTn id="62" presetID="5" presetClass="entr" presetSubtype="10" fill="hold" nodeType="withEffect">
                                  <p:stCondLst>
                                    <p:cond delay="0"/>
                                  </p:stCondLst>
                                  <p:childTnLst>
                                    <p:set>
                                      <p:cBhvr>
                                        <p:cTn id="63"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64" dur="500"/>
                                        <p:tgtEl>
                                          <p:spTgt spid="3">
                                            <p:txEl>
                                              <p:pRg st="15" end="15"/>
                                            </p:txEl>
                                          </p:spTgt>
                                        </p:tgtEl>
                                      </p:cBhvr>
                                    </p:animEffect>
                                  </p:childTnLst>
                                </p:cTn>
                              </p:par>
                              <p:par>
                                <p:cTn id="65" presetID="5" presetClass="entr" presetSubtype="10" fill="hold" nodeType="with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67" dur="500"/>
                                        <p:tgtEl>
                                          <p:spTgt spid="3">
                                            <p:txEl>
                                              <p:pRg st="16" end="16"/>
                                            </p:txEl>
                                          </p:spTgt>
                                        </p:tgtEl>
                                      </p:cBhvr>
                                    </p:animEffect>
                                  </p:childTnLst>
                                </p:cTn>
                              </p:par>
                              <p:par>
                                <p:cTn id="68" presetID="5" presetClass="entr" presetSubtype="10"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70"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428596" y="548680"/>
            <a:ext cx="8229600" cy="5648899"/>
          </a:xfrm>
        </p:spPr>
        <p:txBody>
          <a:bodyPr>
            <a:normAutofit fontScale="82500" lnSpcReduction="20000"/>
          </a:bodyPr>
          <a:lstStyle/>
          <a:p>
            <a:pPr>
              <a:lnSpc>
                <a:spcPct val="80000"/>
              </a:lnSpc>
              <a:buNone/>
              <a:defRPr/>
            </a:pPr>
            <a:r>
              <a:rPr lang="ru-RU" sz="2900" b="1" i="1" dirty="0">
                <a:solidFill>
                  <a:srgbClr val="0000CC"/>
                </a:solidFill>
                <a:latin typeface="Times New Roman" pitchFamily="18" charset="0"/>
                <a:cs typeface="Times New Roman" pitchFamily="18" charset="0"/>
              </a:rPr>
              <a:t>По характеру мыслительных операций:</a:t>
            </a:r>
            <a:endParaRPr lang="ru-RU" sz="2900" dirty="0">
              <a:solidFill>
                <a:srgbClr val="0000CC"/>
              </a:solidFill>
              <a:latin typeface="Times New Roman" pitchFamily="18" charset="0"/>
              <a:cs typeface="Times New Roman" pitchFamily="18" charset="0"/>
            </a:endParaRPr>
          </a:p>
          <a:p>
            <a:pPr>
              <a:lnSpc>
                <a:spcPct val="80000"/>
              </a:lnSpc>
              <a:defRPr/>
            </a:pPr>
            <a:r>
              <a:rPr lang="ru-RU" sz="3000" dirty="0">
                <a:latin typeface="Times New Roman" pitchFamily="18" charset="0"/>
                <a:cs typeface="Times New Roman" pitchFamily="18" charset="0"/>
              </a:rPr>
              <a:t> </a:t>
            </a:r>
            <a:r>
              <a:rPr lang="ru-RU" sz="2700" dirty="0">
                <a:latin typeface="Times New Roman" pitchFamily="18" charset="0"/>
                <a:cs typeface="Times New Roman" pitchFamily="18" charset="0"/>
              </a:rPr>
              <a:t>- констатирующие (позволяющие увидеть какое-то состояние объекта или одно явление вне связи с другими объектами и явлениями);</a:t>
            </a:r>
          </a:p>
          <a:p>
            <a:pPr>
              <a:lnSpc>
                <a:spcPct val="80000"/>
              </a:lnSpc>
              <a:defRPr/>
            </a:pPr>
            <a:r>
              <a:rPr lang="ru-RU" sz="2700" dirty="0">
                <a:latin typeface="Times New Roman" pitchFamily="18" charset="0"/>
                <a:cs typeface="Times New Roman" pitchFamily="18" charset="0"/>
              </a:rPr>
              <a:t>- сравнительные (позволяющие увидеть динамику процесса или отметить изменения в состоянии объекта);</a:t>
            </a:r>
          </a:p>
          <a:p>
            <a:pPr>
              <a:lnSpc>
                <a:spcPct val="80000"/>
              </a:lnSpc>
              <a:buFontTx/>
              <a:buChar char="-"/>
              <a:defRPr/>
            </a:pPr>
            <a:r>
              <a:rPr lang="ru-RU" sz="2700" dirty="0">
                <a:latin typeface="Times New Roman" pitchFamily="18" charset="0"/>
                <a:cs typeface="Times New Roman" pitchFamily="18" charset="0"/>
              </a:rPr>
              <a:t>обобщающие (эксперименты, в которых прослеживаются общие закономерности процесса, изучаемого ранее по отдельным этапам)</a:t>
            </a:r>
          </a:p>
          <a:p>
            <a:pPr>
              <a:buNone/>
              <a:defRPr/>
            </a:pPr>
            <a:r>
              <a:rPr lang="ru-RU" sz="2900" b="1" i="1" dirty="0">
                <a:solidFill>
                  <a:srgbClr val="0000CC"/>
                </a:solidFill>
                <a:latin typeface="Times New Roman" pitchFamily="18" charset="0"/>
                <a:cs typeface="Times New Roman" pitchFamily="18" charset="0"/>
              </a:rPr>
              <a:t>По характеру познавательной деятельности:</a:t>
            </a:r>
            <a:endParaRPr lang="ru-RU" sz="2900" dirty="0">
              <a:solidFill>
                <a:srgbClr val="0000CC"/>
              </a:solidFill>
              <a:latin typeface="Times New Roman" pitchFamily="18" charset="0"/>
              <a:cs typeface="Times New Roman" pitchFamily="18" charset="0"/>
            </a:endParaRPr>
          </a:p>
          <a:p>
            <a:pPr>
              <a:defRPr/>
            </a:pPr>
            <a:r>
              <a:rPr lang="ru-RU" sz="2700" dirty="0">
                <a:latin typeface="Times New Roman" pitchFamily="18" charset="0"/>
                <a:cs typeface="Times New Roman" pitchFamily="18" charset="0"/>
              </a:rPr>
              <a:t>- иллюстративные (детям все известно, и эксперимент только подтверждает знакомые факты);</a:t>
            </a:r>
          </a:p>
          <a:p>
            <a:pPr>
              <a:defRPr/>
            </a:pPr>
            <a:r>
              <a:rPr lang="ru-RU" sz="2700" dirty="0">
                <a:latin typeface="Times New Roman" pitchFamily="18" charset="0"/>
                <a:cs typeface="Times New Roman" pitchFamily="18" charset="0"/>
              </a:rPr>
              <a:t>- поисковые (дети не знают заранее, каков будет результат);</a:t>
            </a:r>
          </a:p>
          <a:p>
            <a:pPr>
              <a:defRPr/>
            </a:pPr>
            <a:r>
              <a:rPr lang="ru-RU" sz="2700" dirty="0">
                <a:latin typeface="Times New Roman" pitchFamily="18" charset="0"/>
                <a:cs typeface="Times New Roman" pitchFamily="18" charset="0"/>
              </a:rPr>
              <a:t>- решение экспериментальных задач.</a:t>
            </a:r>
            <a:endParaRPr lang="ru-RU" sz="2700" b="1" i="1" dirty="0">
              <a:latin typeface="Times New Roman" pitchFamily="18" charset="0"/>
              <a:cs typeface="Times New Roman" pitchFamily="18" charset="0"/>
            </a:endParaRPr>
          </a:p>
          <a:p>
            <a:pPr>
              <a:buNone/>
              <a:defRPr/>
            </a:pPr>
            <a:r>
              <a:rPr lang="ru-RU" sz="2900" b="1" i="1" dirty="0">
                <a:solidFill>
                  <a:srgbClr val="0000CC"/>
                </a:solidFill>
                <a:latin typeface="Times New Roman" pitchFamily="18" charset="0"/>
                <a:cs typeface="Times New Roman" pitchFamily="18" charset="0"/>
              </a:rPr>
              <a:t>По способу применения в аудитории:</a:t>
            </a:r>
            <a:endParaRPr lang="ru-RU" sz="2900" dirty="0">
              <a:solidFill>
                <a:srgbClr val="0000CC"/>
              </a:solidFill>
              <a:latin typeface="Times New Roman" pitchFamily="18" charset="0"/>
              <a:cs typeface="Times New Roman" pitchFamily="18" charset="0"/>
            </a:endParaRPr>
          </a:p>
          <a:p>
            <a:pPr>
              <a:defRPr/>
            </a:pPr>
            <a:r>
              <a:rPr lang="ru-RU" sz="2700" dirty="0">
                <a:latin typeface="Times New Roman" pitchFamily="18" charset="0"/>
                <a:cs typeface="Times New Roman" pitchFamily="18" charset="0"/>
              </a:rPr>
              <a:t>- демонстрационные (в аудитории меняется всего один объект, и этот объект находится в руках у педагога. Педагог сам проводит опыт, а дети следят за ходом и результатами);</a:t>
            </a:r>
          </a:p>
          <a:p>
            <a:pPr>
              <a:defRPr/>
            </a:pPr>
            <a:r>
              <a:rPr lang="ru-RU" sz="2700" dirty="0">
                <a:latin typeface="Times New Roman" pitchFamily="18" charset="0"/>
                <a:cs typeface="Times New Roman" pitchFamily="18" charset="0"/>
              </a:rPr>
              <a:t>- фронтальные (в аудитории имеется много объектов, и они находятся в руках у детей).</a:t>
            </a:r>
          </a:p>
          <a:p>
            <a:endParaRPr lang="ru-RU" dirty="0"/>
          </a:p>
        </p:txBody>
      </p:sp>
    </p:spTree>
    <p:extLst>
      <p:ext uri="{BB962C8B-B14F-4D97-AF65-F5344CB8AC3E}">
        <p14:creationId xmlns:p14="http://schemas.microsoft.com/office/powerpoint/2010/main" val="19308980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amond(in)">
                                      <p:cBhvr>
                                        <p:cTn id="10" dur="2000"/>
                                        <p:tgtEl>
                                          <p:spTgt spid="4">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amond(in)">
                                      <p:cBhvr>
                                        <p:cTn id="13" dur="2000"/>
                                        <p:tgtEl>
                                          <p:spTgt spid="4">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amond(in)">
                                      <p:cBhvr>
                                        <p:cTn id="16" dur="20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diamond(in)">
                                      <p:cBhvr>
                                        <p:cTn id="21" dur="2000"/>
                                        <p:tgtEl>
                                          <p:spTgt spid="4">
                                            <p:txEl>
                                              <p:pRg st="4" end="4"/>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diamond(in)">
                                      <p:cBhvr>
                                        <p:cTn id="24" dur="2000"/>
                                        <p:tgtEl>
                                          <p:spTgt spid="4">
                                            <p:txEl>
                                              <p:pRg st="5" end="5"/>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amond(in)">
                                      <p:cBhvr>
                                        <p:cTn id="27" dur="2000"/>
                                        <p:tgtEl>
                                          <p:spTgt spid="4">
                                            <p:txEl>
                                              <p:pRg st="6" end="6"/>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diamond(in)">
                                      <p:cBhvr>
                                        <p:cTn id="30" dur="20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linds(horizontal)">
                                      <p:cBhvr>
                                        <p:cTn id="35" dur="500"/>
                                        <p:tgtEl>
                                          <p:spTgt spid="4">
                                            <p:txEl>
                                              <p:pRg st="8" end="8"/>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linds(horizontal)">
                                      <p:cBhvr>
                                        <p:cTn id="38" dur="500"/>
                                        <p:tgtEl>
                                          <p:spTgt spid="4">
                                            <p:txEl>
                                              <p:pRg st="9" end="9"/>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blinds(horizontal)">
                                      <p:cBhvr>
                                        <p:cTn id="4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0" name="Picture 8" descr="IMG_0921"/>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53207" y="1466949"/>
            <a:ext cx="4464050" cy="3348038"/>
          </a:xfrm>
          <a:prstGeom prst="rect">
            <a:avLst/>
          </a:prstGeom>
          <a:ln>
            <a:noFill/>
          </a:ln>
          <a:effectLst>
            <a:softEdge rad="112500"/>
          </a:effectLst>
        </p:spPr>
      </p:pic>
      <p:pic>
        <p:nvPicPr>
          <p:cNvPr id="79882" name="Picture 10" descr="IMG_093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860224" y="3212976"/>
            <a:ext cx="3550024" cy="2664296"/>
          </a:xfrm>
          <a:prstGeom prst="rect">
            <a:avLst/>
          </a:prstGeom>
          <a:ln>
            <a:noFill/>
          </a:ln>
          <a:effectLst>
            <a:softEdge rad="112500"/>
          </a:effectLst>
        </p:spPr>
      </p:pic>
      <p:pic>
        <p:nvPicPr>
          <p:cNvPr id="79884" name="Picture 12" descr="IMG_0937"/>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4932334" y="548680"/>
            <a:ext cx="3455818" cy="2592288"/>
          </a:xfrm>
          <a:prstGeom prst="rect">
            <a:avLst/>
          </a:prstGeom>
          <a:ln>
            <a:noFill/>
          </a:ln>
          <a:effectLst>
            <a:softEdge rad="112500"/>
          </a:effectLst>
        </p:spPr>
      </p:pic>
    </p:spTree>
    <p:extLst>
      <p:ext uri="{BB962C8B-B14F-4D97-AF65-F5344CB8AC3E}">
        <p14:creationId xmlns:p14="http://schemas.microsoft.com/office/powerpoint/2010/main" val="429479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IMG_0954"/>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3131840" y="2024844"/>
            <a:ext cx="5650126" cy="4238104"/>
          </a:xfrm>
          <a:prstGeom prst="rect">
            <a:avLst/>
          </a:prstGeom>
          <a:ln>
            <a:noFill/>
          </a:ln>
          <a:effectLst>
            <a:softEdge rad="112500"/>
          </a:effectLst>
        </p:spPr>
      </p:pic>
      <p:pic>
        <p:nvPicPr>
          <p:cNvPr id="91143" name="Picture 7" descr="IMG_095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395535" y="476672"/>
            <a:ext cx="4128459" cy="3096344"/>
          </a:xfrm>
          <a:prstGeom prst="rect">
            <a:avLst/>
          </a:prstGeom>
          <a:ln>
            <a:noFill/>
          </a:ln>
          <a:effectLst>
            <a:softEdge rad="112500"/>
          </a:effectLst>
        </p:spPr>
      </p:pic>
    </p:spTree>
    <p:extLst>
      <p:ext uri="{BB962C8B-B14F-4D97-AF65-F5344CB8AC3E}">
        <p14:creationId xmlns:p14="http://schemas.microsoft.com/office/powerpoint/2010/main" val="812323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Содержимое 2"/>
          <p:cNvSpPr>
            <a:spLocks noGrp="1"/>
          </p:cNvSpPr>
          <p:nvPr>
            <p:ph idx="1"/>
          </p:nvPr>
        </p:nvSpPr>
        <p:spPr>
          <a:xfrm>
            <a:off x="609600" y="609600"/>
            <a:ext cx="8077200" cy="5771728"/>
          </a:xfrm>
        </p:spPr>
        <p:txBody>
          <a:bodyPr/>
          <a:lstStyle/>
          <a:p>
            <a:pPr marL="0" indent="0" eaLnBrk="1" hangingPunct="1">
              <a:spcBef>
                <a:spcPct val="0"/>
              </a:spcBef>
              <a:buFont typeface="Arial" charset="0"/>
              <a:buNone/>
            </a:pPr>
            <a:r>
              <a:rPr lang="ru-RU" sz="1800" b="1" dirty="0" smtClean="0"/>
              <a:t>      </a:t>
            </a:r>
            <a:r>
              <a:rPr lang="ru-RU" sz="1800" b="1" dirty="0" smtClean="0">
                <a:solidFill>
                  <a:srgbClr val="FF0000"/>
                </a:solidFill>
                <a:latin typeface="Times New Roman" pitchFamily="18" charset="0"/>
                <a:cs typeface="Times New Roman" pitchFamily="18" charset="0"/>
              </a:rPr>
              <a:t>Актуальность</a:t>
            </a:r>
            <a:r>
              <a:rPr lang="ru-RU" sz="1800" dirty="0" smtClean="0">
                <a:solidFill>
                  <a:srgbClr val="002060"/>
                </a:solidFill>
                <a:latin typeface="Times New Roman" pitchFamily="18" charset="0"/>
                <a:cs typeface="Times New Roman" pitchFamily="18" charset="0"/>
              </a:rPr>
              <a:t> детского экспериментирования в том, что – это особая форма поисковой деятельности дошкольников, в которой проявляется собственная активность детей, направленная на получение новых знаний.</a:t>
            </a:r>
            <a:br>
              <a:rPr lang="ru-RU" sz="1800" dirty="0" smtClean="0">
                <a:solidFill>
                  <a:srgbClr val="002060"/>
                </a:solidFill>
                <a:latin typeface="Times New Roman" pitchFamily="18" charset="0"/>
                <a:cs typeface="Times New Roman" pitchFamily="18" charset="0"/>
              </a:rPr>
            </a:br>
            <a:r>
              <a:rPr lang="ru-RU" sz="1800" dirty="0" smtClean="0">
                <a:solidFill>
                  <a:srgbClr val="002060"/>
                </a:solidFill>
                <a:latin typeface="Times New Roman" pitchFamily="18" charset="0"/>
                <a:cs typeface="Times New Roman" pitchFamily="18" charset="0"/>
              </a:rPr>
              <a:t>       Главное </a:t>
            </a:r>
            <a:r>
              <a:rPr lang="ru-RU" sz="1800" b="1" i="1" dirty="0" smtClean="0">
                <a:solidFill>
                  <a:srgbClr val="002060"/>
                </a:solidFill>
                <a:latin typeface="Times New Roman" pitchFamily="18" charset="0"/>
                <a:cs typeface="Times New Roman" pitchFamily="18" charset="0"/>
              </a:rPr>
              <a:t>достоинство</a:t>
            </a:r>
            <a:r>
              <a:rPr lang="ru-RU" sz="1800" dirty="0" smtClean="0">
                <a:solidFill>
                  <a:srgbClr val="002060"/>
                </a:solidFill>
                <a:latin typeface="Times New Roman" pitchFamily="18" charset="0"/>
                <a:cs typeface="Times New Roman" pitchFamily="18" charset="0"/>
              </a:rPr>
              <a:t> применения этого метода заключается в том, что в процессе эксперимента:    </a:t>
            </a:r>
          </a:p>
          <a:p>
            <a:pPr marL="0" indent="0" eaLnBrk="1" hangingPunct="1">
              <a:spcBef>
                <a:spcPct val="0"/>
              </a:spcBef>
              <a:buFont typeface="Wingdings" pitchFamily="2" charset="2"/>
              <a:buChar char="ü"/>
            </a:pPr>
            <a:r>
              <a:rPr lang="ru-RU" sz="1800" dirty="0" smtClean="0">
                <a:solidFill>
                  <a:srgbClr val="002060"/>
                </a:solidFill>
                <a:latin typeface="Times New Roman" pitchFamily="18" charset="0"/>
                <a:cs typeface="Times New Roman" pitchFamily="18" charset="0"/>
              </a:rPr>
              <a:t>   дети получают реальные представления о различных сторонах изучаемого объекта и его взаимоотношениях с другими объектами и со средой обитания.</a:t>
            </a:r>
          </a:p>
          <a:p>
            <a:pPr marL="0" indent="0" eaLnBrk="1" hangingPunct="1">
              <a:spcBef>
                <a:spcPct val="0"/>
              </a:spcBef>
              <a:buFont typeface="Wingdings" pitchFamily="2" charset="2"/>
              <a:buChar char="ü"/>
            </a:pPr>
            <a:r>
              <a:rPr lang="ru-RU" sz="1800" dirty="0" smtClean="0">
                <a:solidFill>
                  <a:srgbClr val="002060"/>
                </a:solidFill>
                <a:latin typeface="Times New Roman" pitchFamily="18" charset="0"/>
                <a:cs typeface="Times New Roman" pitchFamily="18" charset="0"/>
              </a:rPr>
              <a:t>    идет обогащение памяти ребенка, активизируются его мыслительные процессы.</a:t>
            </a:r>
          </a:p>
          <a:p>
            <a:pPr marL="0" indent="0" eaLnBrk="1" hangingPunct="1">
              <a:spcBef>
                <a:spcPct val="0"/>
              </a:spcBef>
              <a:buFont typeface="Wingdings" pitchFamily="2" charset="2"/>
              <a:buChar char="ü"/>
            </a:pPr>
            <a:r>
              <a:rPr lang="ru-RU" sz="1800" dirty="0" smtClean="0">
                <a:solidFill>
                  <a:srgbClr val="002060"/>
                </a:solidFill>
                <a:latin typeface="Times New Roman" pitchFamily="18" charset="0"/>
                <a:cs typeface="Times New Roman" pitchFamily="18" charset="0"/>
              </a:rPr>
              <a:t>    развивается речь.</a:t>
            </a:r>
          </a:p>
          <a:p>
            <a:pPr marL="0" indent="0" eaLnBrk="1" hangingPunct="1">
              <a:spcBef>
                <a:spcPct val="0"/>
              </a:spcBef>
              <a:buFont typeface="Wingdings" pitchFamily="2" charset="2"/>
              <a:buChar char="ü"/>
            </a:pPr>
            <a:r>
              <a:rPr lang="ru-RU" sz="1800" dirty="0" smtClean="0">
                <a:solidFill>
                  <a:srgbClr val="002060"/>
                </a:solidFill>
                <a:latin typeface="Times New Roman" pitchFamily="18" charset="0"/>
                <a:cs typeface="Times New Roman" pitchFamily="18" charset="0"/>
              </a:rPr>
              <a:t>   формируется самостоятельность, целеполагание, способность преобразовывать какие-либо предметы и явления для достижения определенного результата.</a:t>
            </a:r>
          </a:p>
          <a:p>
            <a:pPr marL="0" indent="0" eaLnBrk="1" hangingPunct="1">
              <a:spcBef>
                <a:spcPct val="0"/>
              </a:spcBef>
              <a:buFont typeface="Wingdings" pitchFamily="2" charset="2"/>
              <a:buChar char="ü"/>
            </a:pPr>
            <a:r>
              <a:rPr lang="ru-RU" sz="1800" dirty="0" smtClean="0">
                <a:solidFill>
                  <a:srgbClr val="002060"/>
                </a:solidFill>
                <a:latin typeface="Times New Roman" pitchFamily="18" charset="0"/>
                <a:cs typeface="Times New Roman" pitchFamily="18" charset="0"/>
              </a:rPr>
              <a:t>   развивается эмоциональная сфера ребенка, творческие способности, формируются трудовые навыки, укрепляется здоровье за счет повышения общего уровня двигательной активности.</a:t>
            </a:r>
          </a:p>
        </p:txBody>
      </p:sp>
    </p:spTree>
    <p:extLst>
      <p:ext uri="{BB962C8B-B14F-4D97-AF65-F5344CB8AC3E}">
        <p14:creationId xmlns:p14="http://schemas.microsoft.com/office/powerpoint/2010/main" val="33240774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348</TotalTime>
  <Words>1117</Words>
  <Application>Microsoft Office PowerPoint</Application>
  <PresentationFormat>Экран (4:3)</PresentationFormat>
  <Paragraphs>155</Paragraphs>
  <Slides>25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Times New Roman</vt:lpstr>
      <vt:lpstr>Verdana</vt:lpstr>
      <vt:lpstr>Wingdings</vt:lpstr>
      <vt:lpstr>Wingdings 2</vt:lpstr>
      <vt:lpstr>Аспект</vt:lpstr>
      <vt:lpstr>Экспериментирование как ведущий вид деятельности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ЭТАПЫ ПРОВЕДЕНИЯ ЗАНЯТИЯ: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Опыт: Где быстрее остынет река?</vt:lpstr>
      <vt:lpstr>Презентация PowerPoint</vt:lpstr>
    </vt:vector>
  </TitlesOfParts>
  <Company>DG Win&amp;Soft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Опытно – экспериментальная деятельность с детьми старшего дошкольного возраста</dc:title>
  <dc:creator>Владелец</dc:creator>
  <cp:lastModifiedBy>Комп.класс</cp:lastModifiedBy>
  <cp:revision>44</cp:revision>
  <dcterms:created xsi:type="dcterms:W3CDTF">2013-08-20T18:32:35Z</dcterms:created>
  <dcterms:modified xsi:type="dcterms:W3CDTF">2021-03-16T08:22:25Z</dcterms:modified>
</cp:coreProperties>
</file>