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1"/>
  </p:sldMasterIdLst>
  <p:sldIdLst>
    <p:sldId id="256" r:id="rId2"/>
    <p:sldId id="263" r:id="rId3"/>
    <p:sldId id="258" r:id="rId4"/>
    <p:sldId id="259" r:id="rId5"/>
    <p:sldId id="264" r:id="rId6"/>
    <p:sldId id="260" r:id="rId7"/>
    <p:sldId id="261" r:id="rId8"/>
    <p:sldId id="265" r:id="rId9"/>
    <p:sldId id="267" r:id="rId10"/>
    <p:sldId id="268" r:id="rId11"/>
    <p:sldId id="269" r:id="rId12"/>
    <p:sldId id="270" r:id="rId13"/>
    <p:sldId id="271" r:id="rId14"/>
    <p:sldId id="273" r:id="rId15"/>
    <p:sldId id="274" r:id="rId16"/>
    <p:sldId id="275" r:id="rId17"/>
    <p:sldId id="277" r:id="rId18"/>
    <p:sldId id="278" r:id="rId19"/>
    <p:sldId id="279" r:id="rId20"/>
    <p:sldId id="280" r:id="rId21"/>
    <p:sldId id="281" r:id="rId22"/>
    <p:sldId id="282" r:id="rId23"/>
    <p:sldId id="283" r:id="rId24"/>
    <p:sldId id="284" r:id="rId25"/>
    <p:sldId id="285" r:id="rId26"/>
    <p:sldId id="287" r:id="rId27"/>
    <p:sldId id="288" r:id="rId28"/>
    <p:sldId id="289" r:id="rId29"/>
    <p:sldId id="290" r:id="rId30"/>
    <p:sldId id="291" r:id="rId31"/>
    <p:sldId id="292" r:id="rId32"/>
    <p:sldId id="293" r:id="rId33"/>
    <p:sldId id="294" r:id="rId34"/>
    <p:sldId id="295" r:id="rId35"/>
    <p:sldId id="296" r:id="rId36"/>
    <p:sldId id="297" r:id="rId37"/>
    <p:sldId id="298" r:id="rId38"/>
    <p:sldId id="300" r:id="rId39"/>
    <p:sldId id="301" r:id="rId40"/>
    <p:sldId id="302" r:id="rId41"/>
    <p:sldId id="303" r:id="rId42"/>
    <p:sldId id="304" r:id="rId43"/>
    <p:sldId id="305" r:id="rId44"/>
    <p:sldId id="306" r:id="rId45"/>
    <p:sldId id="307" r:id="rId46"/>
    <p:sldId id="308" r:id="rId47"/>
    <p:sldId id="309" r:id="rId48"/>
    <p:sldId id="310" r:id="rId49"/>
    <p:sldId id="311" r:id="rId50"/>
    <p:sldId id="312"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00"/>
    <a:srgbClr val="00FF00"/>
    <a:srgbClr val="FF66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408" autoAdjust="0"/>
    <p:restoredTop sz="94660"/>
  </p:normalViewPr>
  <p:slideViewPr>
    <p:cSldViewPr snapToGrid="0">
      <p:cViewPr varScale="1">
        <p:scale>
          <a:sx n="72" d="100"/>
          <a:sy n="72" d="100"/>
        </p:scale>
        <p:origin x="92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ru-RU"/>
              <a:t>Образец заголовка</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4DC33C48-0F23-4CF8-89F7-A80272DAF24B}" type="datetimeFigureOut">
              <a:rPr lang="ru-RU" smtClean="0"/>
              <a:t>18.04.2019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786D498-89C9-41B3-A2F3-6AD637FB04BB}" type="slidenum">
              <a:rPr lang="ru-RU" smtClean="0"/>
              <a:t>‹#›</a:t>
            </a:fld>
            <a:endParaRPr lang="ru-RU"/>
          </a:p>
        </p:txBody>
      </p:sp>
    </p:spTree>
    <p:extLst>
      <p:ext uri="{BB962C8B-B14F-4D97-AF65-F5344CB8AC3E}">
        <p14:creationId xmlns:p14="http://schemas.microsoft.com/office/powerpoint/2010/main" val="1789679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DC33C48-0F23-4CF8-89F7-A80272DAF24B}" type="datetimeFigureOut">
              <a:rPr lang="ru-RU" smtClean="0"/>
              <a:t>18.04.2019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786D498-89C9-41B3-A2F3-6AD637FB04BB}" type="slidenum">
              <a:rPr lang="ru-RU" smtClean="0"/>
              <a:t>‹#›</a:t>
            </a:fld>
            <a:endParaRPr lang="ru-RU"/>
          </a:p>
        </p:txBody>
      </p:sp>
    </p:spTree>
    <p:extLst>
      <p:ext uri="{BB962C8B-B14F-4D97-AF65-F5344CB8AC3E}">
        <p14:creationId xmlns:p14="http://schemas.microsoft.com/office/powerpoint/2010/main" val="4134882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DC33C48-0F23-4CF8-89F7-A80272DAF24B}" type="datetimeFigureOut">
              <a:rPr lang="ru-RU" smtClean="0"/>
              <a:t>18.04.2019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786D498-89C9-41B3-A2F3-6AD637FB04BB}" type="slidenum">
              <a:rPr lang="ru-RU" smtClean="0"/>
              <a:t>‹#›</a:t>
            </a:fld>
            <a:endParaRPr lang="ru-RU"/>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137666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DC33C48-0F23-4CF8-89F7-A80272DAF24B}" type="datetimeFigureOut">
              <a:rPr lang="ru-RU" smtClean="0"/>
              <a:t>18.04.2019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786D498-89C9-41B3-A2F3-6AD637FB04BB}" type="slidenum">
              <a:rPr lang="ru-RU" smtClean="0"/>
              <a:t>‹#›</a:t>
            </a:fld>
            <a:endParaRPr lang="ru-RU"/>
          </a:p>
        </p:txBody>
      </p:sp>
    </p:spTree>
    <p:extLst>
      <p:ext uri="{BB962C8B-B14F-4D97-AF65-F5344CB8AC3E}">
        <p14:creationId xmlns:p14="http://schemas.microsoft.com/office/powerpoint/2010/main" val="27209896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DC33C48-0F23-4CF8-89F7-A80272DAF24B}" type="datetimeFigureOut">
              <a:rPr lang="ru-RU" smtClean="0"/>
              <a:t>18.04.2019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786D498-89C9-41B3-A2F3-6AD637FB04BB}" type="slidenum">
              <a:rPr lang="ru-RU" smtClean="0"/>
              <a:t>‹#›</a:t>
            </a:fld>
            <a:endParaRPr lang="ru-RU"/>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930700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DC33C48-0F23-4CF8-89F7-A80272DAF24B}" type="datetimeFigureOut">
              <a:rPr lang="ru-RU" smtClean="0"/>
              <a:t>18.04.2019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786D498-89C9-41B3-A2F3-6AD637FB04BB}" type="slidenum">
              <a:rPr lang="ru-RU" smtClean="0"/>
              <a:t>‹#›</a:t>
            </a:fld>
            <a:endParaRPr lang="ru-RU"/>
          </a:p>
        </p:txBody>
      </p:sp>
    </p:spTree>
    <p:extLst>
      <p:ext uri="{BB962C8B-B14F-4D97-AF65-F5344CB8AC3E}">
        <p14:creationId xmlns:p14="http://schemas.microsoft.com/office/powerpoint/2010/main" val="18924565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DC33C48-0F23-4CF8-89F7-A80272DAF24B}" type="datetimeFigureOut">
              <a:rPr lang="ru-RU" smtClean="0"/>
              <a:t>18.04.2019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786D498-89C9-41B3-A2F3-6AD637FB04BB}" type="slidenum">
              <a:rPr lang="ru-RU" smtClean="0"/>
              <a:t>‹#›</a:t>
            </a:fld>
            <a:endParaRPr lang="ru-RU"/>
          </a:p>
        </p:txBody>
      </p:sp>
    </p:spTree>
    <p:extLst>
      <p:ext uri="{BB962C8B-B14F-4D97-AF65-F5344CB8AC3E}">
        <p14:creationId xmlns:p14="http://schemas.microsoft.com/office/powerpoint/2010/main" val="9478297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DC33C48-0F23-4CF8-89F7-A80272DAF24B}" type="datetimeFigureOut">
              <a:rPr lang="ru-RU" smtClean="0"/>
              <a:t>18.04.2019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786D498-89C9-41B3-A2F3-6AD637FB04BB}" type="slidenum">
              <a:rPr lang="ru-RU" smtClean="0"/>
              <a:t>‹#›</a:t>
            </a:fld>
            <a:endParaRPr lang="ru-RU"/>
          </a:p>
        </p:txBody>
      </p:sp>
    </p:spTree>
    <p:extLst>
      <p:ext uri="{BB962C8B-B14F-4D97-AF65-F5344CB8AC3E}">
        <p14:creationId xmlns:p14="http://schemas.microsoft.com/office/powerpoint/2010/main" val="609495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DC33C48-0F23-4CF8-89F7-A80272DAF24B}" type="datetimeFigureOut">
              <a:rPr lang="ru-RU" smtClean="0"/>
              <a:t>18.04.2019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786D498-89C9-41B3-A2F3-6AD637FB04BB}" type="slidenum">
              <a:rPr lang="ru-RU" smtClean="0"/>
              <a:t>‹#›</a:t>
            </a:fld>
            <a:endParaRPr lang="ru-RU"/>
          </a:p>
        </p:txBody>
      </p:sp>
    </p:spTree>
    <p:extLst>
      <p:ext uri="{BB962C8B-B14F-4D97-AF65-F5344CB8AC3E}">
        <p14:creationId xmlns:p14="http://schemas.microsoft.com/office/powerpoint/2010/main" val="1923655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DC33C48-0F23-4CF8-89F7-A80272DAF24B}" type="datetimeFigureOut">
              <a:rPr lang="ru-RU" smtClean="0"/>
              <a:t>18.04.2019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786D498-89C9-41B3-A2F3-6AD637FB04BB}" type="slidenum">
              <a:rPr lang="ru-RU" smtClean="0"/>
              <a:t>‹#›</a:t>
            </a:fld>
            <a:endParaRPr lang="ru-RU"/>
          </a:p>
        </p:txBody>
      </p:sp>
    </p:spTree>
    <p:extLst>
      <p:ext uri="{BB962C8B-B14F-4D97-AF65-F5344CB8AC3E}">
        <p14:creationId xmlns:p14="http://schemas.microsoft.com/office/powerpoint/2010/main" val="4063326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ru-RU"/>
              <a:t>Образец заголовка</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4DC33C48-0F23-4CF8-89F7-A80272DAF24B}" type="datetimeFigureOut">
              <a:rPr lang="ru-RU" smtClean="0"/>
              <a:t>18.04.2019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786D498-89C9-41B3-A2F3-6AD637FB04BB}" type="slidenum">
              <a:rPr lang="ru-RU" smtClean="0"/>
              <a:t>‹#›</a:t>
            </a:fld>
            <a:endParaRPr lang="ru-RU"/>
          </a:p>
        </p:txBody>
      </p:sp>
    </p:spTree>
    <p:extLst>
      <p:ext uri="{BB962C8B-B14F-4D97-AF65-F5344CB8AC3E}">
        <p14:creationId xmlns:p14="http://schemas.microsoft.com/office/powerpoint/2010/main" val="3083023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4DC33C48-0F23-4CF8-89F7-A80272DAF24B}" type="datetimeFigureOut">
              <a:rPr lang="ru-RU" smtClean="0"/>
              <a:t>18.04.2019</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3786D498-89C9-41B3-A2F3-6AD637FB04BB}" type="slidenum">
              <a:rPr lang="ru-RU" smtClean="0"/>
              <a:t>‹#›</a:t>
            </a:fld>
            <a:endParaRPr lang="ru-RU"/>
          </a:p>
        </p:txBody>
      </p:sp>
    </p:spTree>
    <p:extLst>
      <p:ext uri="{BB962C8B-B14F-4D97-AF65-F5344CB8AC3E}">
        <p14:creationId xmlns:p14="http://schemas.microsoft.com/office/powerpoint/2010/main" val="422776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4DC33C48-0F23-4CF8-89F7-A80272DAF24B}" type="datetimeFigureOut">
              <a:rPr lang="ru-RU" smtClean="0"/>
              <a:t>18.04.2019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3786D498-89C9-41B3-A2F3-6AD637FB04BB}" type="slidenum">
              <a:rPr lang="ru-RU" smtClean="0"/>
              <a:t>‹#›</a:t>
            </a:fld>
            <a:endParaRPr lang="ru-RU"/>
          </a:p>
        </p:txBody>
      </p:sp>
    </p:spTree>
    <p:extLst>
      <p:ext uri="{BB962C8B-B14F-4D97-AF65-F5344CB8AC3E}">
        <p14:creationId xmlns:p14="http://schemas.microsoft.com/office/powerpoint/2010/main" val="3362223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C33C48-0F23-4CF8-89F7-A80272DAF24B}" type="datetimeFigureOut">
              <a:rPr lang="ru-RU" smtClean="0"/>
              <a:t>18.04.2019</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3786D498-89C9-41B3-A2F3-6AD637FB04BB}" type="slidenum">
              <a:rPr lang="ru-RU" smtClean="0"/>
              <a:t>‹#›</a:t>
            </a:fld>
            <a:endParaRPr lang="ru-RU"/>
          </a:p>
        </p:txBody>
      </p:sp>
    </p:spTree>
    <p:extLst>
      <p:ext uri="{BB962C8B-B14F-4D97-AF65-F5344CB8AC3E}">
        <p14:creationId xmlns:p14="http://schemas.microsoft.com/office/powerpoint/2010/main" val="2415305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ru-RU"/>
              <a:t>Образец заголовка</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Date Placeholder 4"/>
          <p:cNvSpPr>
            <a:spLocks noGrp="1"/>
          </p:cNvSpPr>
          <p:nvPr>
            <p:ph type="dt" sz="half" idx="10"/>
          </p:nvPr>
        </p:nvSpPr>
        <p:spPr/>
        <p:txBody>
          <a:bodyPr/>
          <a:lstStyle/>
          <a:p>
            <a:fld id="{4DC33C48-0F23-4CF8-89F7-A80272DAF24B}" type="datetimeFigureOut">
              <a:rPr lang="ru-RU" smtClean="0"/>
              <a:t>18.04.2019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786D498-89C9-41B3-A2F3-6AD637FB04BB}" type="slidenum">
              <a:rPr lang="ru-RU" smtClean="0"/>
              <a:t>‹#›</a:t>
            </a:fld>
            <a:endParaRPr lang="ru-RU"/>
          </a:p>
        </p:txBody>
      </p:sp>
    </p:spTree>
    <p:extLst>
      <p:ext uri="{BB962C8B-B14F-4D97-AF65-F5344CB8AC3E}">
        <p14:creationId xmlns:p14="http://schemas.microsoft.com/office/powerpoint/2010/main" val="1187829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4DC33C48-0F23-4CF8-89F7-A80272DAF24B}" type="datetimeFigureOut">
              <a:rPr lang="ru-RU" smtClean="0"/>
              <a:t>18.04.2019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786D498-89C9-41B3-A2F3-6AD637FB04BB}" type="slidenum">
              <a:rPr lang="ru-RU" smtClean="0"/>
              <a:t>‹#›</a:t>
            </a:fld>
            <a:endParaRPr lang="ru-RU"/>
          </a:p>
        </p:txBody>
      </p:sp>
    </p:spTree>
    <p:extLst>
      <p:ext uri="{BB962C8B-B14F-4D97-AF65-F5344CB8AC3E}">
        <p14:creationId xmlns:p14="http://schemas.microsoft.com/office/powerpoint/2010/main" val="3199161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microsoft.com/office/2007/relationships/hdphoto" Target="../media/hdphoto1.wdp"/><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DC33C48-0F23-4CF8-89F7-A80272DAF24B}" type="datetimeFigureOut">
              <a:rPr lang="ru-RU" smtClean="0"/>
              <a:t>18.04.2019</a:t>
            </a:fld>
            <a:endParaRPr lang="ru-RU"/>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3786D498-89C9-41B3-A2F3-6AD637FB04BB}" type="slidenum">
              <a:rPr lang="ru-RU" smtClean="0"/>
              <a:t>‹#›</a:t>
            </a:fld>
            <a:endParaRPr lang="ru-RU"/>
          </a:p>
        </p:txBody>
      </p:sp>
      <p:pic>
        <p:nvPicPr>
          <p:cNvPr id="18" name="Рисунок 17">
            <a:extLst>
              <a:ext uri="{FF2B5EF4-FFF2-40B4-BE49-F238E27FC236}">
                <a16:creationId xmlns:a16="http://schemas.microsoft.com/office/drawing/2014/main" id="{9BF1A970-3517-4514-953F-B65723296803}"/>
              </a:ext>
            </a:extLst>
          </p:cNvPr>
          <p:cNvPicPr>
            <a:picLocks noChangeAspect="1"/>
          </p:cNvPicPr>
          <p:nvPr userDrawn="1"/>
        </p:nvPicPr>
        <p:blipFill>
          <a:blip r:embed="rId18">
            <a:extLst>
              <a:ext uri="{BEBA8EAE-BF5A-486C-A8C5-ECC9F3942E4B}">
                <a14:imgProps xmlns:a14="http://schemas.microsoft.com/office/drawing/2010/main">
                  <a14:imgLayer r:embed="rId19">
                    <a14:imgEffect>
                      <a14:sharpenSoften amount="50000"/>
                    </a14:imgEffect>
                    <a14:imgEffect>
                      <a14:colorTemperature colorTemp="4700"/>
                    </a14:imgEffect>
                    <a14:imgEffect>
                      <a14:saturation sat="400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722125" y="0"/>
            <a:ext cx="4421875" cy="2681939"/>
          </a:xfrm>
          <a:prstGeom prst="rect">
            <a:avLst/>
          </a:prstGeom>
        </p:spPr>
      </p:pic>
      <p:pic>
        <p:nvPicPr>
          <p:cNvPr id="19" name="Рисунок 18">
            <a:extLst>
              <a:ext uri="{FF2B5EF4-FFF2-40B4-BE49-F238E27FC236}">
                <a16:creationId xmlns:a16="http://schemas.microsoft.com/office/drawing/2014/main" id="{3F6BE8F6-46F3-4C6E-9BBD-908969E8C999}"/>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10237"/>
          <a:stretch/>
        </p:blipFill>
        <p:spPr>
          <a:xfrm rot="16200000" flipH="1">
            <a:off x="31997" y="5551301"/>
            <a:ext cx="1249323" cy="1430714"/>
          </a:xfrm>
          <a:prstGeom prst="rect">
            <a:avLst/>
          </a:prstGeom>
        </p:spPr>
      </p:pic>
      <p:pic>
        <p:nvPicPr>
          <p:cNvPr id="20" name="Рисунок 19">
            <a:extLst>
              <a:ext uri="{FF2B5EF4-FFF2-40B4-BE49-F238E27FC236}">
                <a16:creationId xmlns:a16="http://schemas.microsoft.com/office/drawing/2014/main" id="{0524FE4A-6532-47EB-A5E4-315133663721}"/>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rot="16200000" flipH="1" flipV="1">
            <a:off x="1561385" y="5515582"/>
            <a:ext cx="1175903" cy="1554639"/>
          </a:xfrm>
          <a:prstGeom prst="rect">
            <a:avLst/>
          </a:prstGeom>
        </p:spPr>
      </p:pic>
      <p:pic>
        <p:nvPicPr>
          <p:cNvPr id="21" name="Рисунок 20">
            <a:extLst>
              <a:ext uri="{FF2B5EF4-FFF2-40B4-BE49-F238E27FC236}">
                <a16:creationId xmlns:a16="http://schemas.microsoft.com/office/drawing/2014/main" id="{E0C5EC5E-CBA6-4747-B7D4-5BACA4A71E94}"/>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rot="16200000" flipH="1">
            <a:off x="3081474" y="5528712"/>
            <a:ext cx="1168192" cy="1490384"/>
          </a:xfrm>
          <a:prstGeom prst="rect">
            <a:avLst/>
          </a:prstGeom>
        </p:spPr>
      </p:pic>
      <p:pic>
        <p:nvPicPr>
          <p:cNvPr id="22" name="Рисунок 21">
            <a:extLst>
              <a:ext uri="{FF2B5EF4-FFF2-40B4-BE49-F238E27FC236}">
                <a16:creationId xmlns:a16="http://schemas.microsoft.com/office/drawing/2014/main" id="{B99DB831-D60E-416C-BB71-34EB6098D7A3}"/>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rot="16200000" flipH="1" flipV="1">
            <a:off x="4608931" y="5481209"/>
            <a:ext cx="1197470" cy="1593808"/>
          </a:xfrm>
          <a:prstGeom prst="rect">
            <a:avLst/>
          </a:prstGeom>
        </p:spPr>
      </p:pic>
      <p:pic>
        <p:nvPicPr>
          <p:cNvPr id="23" name="Рисунок 22">
            <a:extLst>
              <a:ext uri="{FF2B5EF4-FFF2-40B4-BE49-F238E27FC236}">
                <a16:creationId xmlns:a16="http://schemas.microsoft.com/office/drawing/2014/main" id="{F0C8D0BD-5E83-4CD1-B633-5C559F1DD028}"/>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rot="16200000" flipH="1">
            <a:off x="6194287" y="5444628"/>
            <a:ext cx="1258650" cy="1605790"/>
          </a:xfrm>
          <a:prstGeom prst="rect">
            <a:avLst/>
          </a:prstGeom>
        </p:spPr>
      </p:pic>
      <p:pic>
        <p:nvPicPr>
          <p:cNvPr id="24" name="Рисунок 23">
            <a:extLst>
              <a:ext uri="{FF2B5EF4-FFF2-40B4-BE49-F238E27FC236}">
                <a16:creationId xmlns:a16="http://schemas.microsoft.com/office/drawing/2014/main" id="{A1209455-759F-4C15-8FB2-A4E931F53C66}"/>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6592"/>
          <a:stretch/>
        </p:blipFill>
        <p:spPr>
          <a:xfrm rot="16200000" flipH="1" flipV="1">
            <a:off x="7779042" y="5483044"/>
            <a:ext cx="1223888" cy="1528958"/>
          </a:xfrm>
          <a:prstGeom prst="rect">
            <a:avLst/>
          </a:prstGeom>
        </p:spPr>
      </p:pic>
    </p:spTree>
    <p:extLst>
      <p:ext uri="{BB962C8B-B14F-4D97-AF65-F5344CB8AC3E}">
        <p14:creationId xmlns:p14="http://schemas.microsoft.com/office/powerpoint/2010/main" val="182208011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png"/><Relationship Id="rId7" Type="http://schemas.openxmlformats.org/officeDocument/2006/relationships/slide" Target="slide14.xml"/><Relationship Id="rId12"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slide" Target="slide8.xml"/><Relationship Id="rId11" Type="http://schemas.openxmlformats.org/officeDocument/2006/relationships/slide" Target="slide15.xml"/><Relationship Id="rId5" Type="http://schemas.openxmlformats.org/officeDocument/2006/relationships/slide" Target="slide9.xml"/><Relationship Id="rId10" Type="http://schemas.openxmlformats.org/officeDocument/2006/relationships/slide" Target="slide13.xml"/><Relationship Id="rId4" Type="http://schemas.openxmlformats.org/officeDocument/2006/relationships/image" Target="../media/image10.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16858" y="111144"/>
            <a:ext cx="7772400" cy="652649"/>
          </a:xfrm>
        </p:spPr>
        <p:txBody>
          <a:bodyPr>
            <a:normAutofit/>
          </a:bodyPr>
          <a:lstStyle/>
          <a:p>
            <a:r>
              <a:rPr lang="ru-RU" sz="1200" b="1" i="1" dirty="0">
                <a:solidFill>
                  <a:schemeClr val="tx1">
                    <a:lumMod val="95000"/>
                    <a:lumOff val="5000"/>
                  </a:schemeClr>
                </a:solidFill>
                <a:latin typeface="Arial" panose="020B0604020202020204" pitchFamily="34" charset="0"/>
                <a:cs typeface="Arial" panose="020B0604020202020204" pitchFamily="34" charset="0"/>
              </a:rPr>
              <a:t>Структурное подразделение «Детский сад №8 комбинированного вида»</a:t>
            </a:r>
          </a:p>
        </p:txBody>
      </p:sp>
      <p:sp>
        <p:nvSpPr>
          <p:cNvPr id="3" name="Подзаголовок 2"/>
          <p:cNvSpPr>
            <a:spLocks noGrp="1"/>
          </p:cNvSpPr>
          <p:nvPr>
            <p:ph type="subTitle" idx="1"/>
          </p:nvPr>
        </p:nvSpPr>
        <p:spPr>
          <a:xfrm>
            <a:off x="2108498" y="2355924"/>
            <a:ext cx="6223811" cy="2151529"/>
          </a:xfrm>
        </p:spPr>
        <p:txBody>
          <a:bodyPr>
            <a:noAutofit/>
            <a:scene3d>
              <a:camera prst="obliqueTopRight"/>
              <a:lightRig rig="threePt" dir="t"/>
            </a:scene3d>
            <a:sp3d extrusionH="57150">
              <a:bevelT w="38100" h="38100"/>
            </a:sp3d>
          </a:bodyPr>
          <a:lstStyle/>
          <a:p>
            <a:r>
              <a:rPr lang="ru-RU" sz="4000" b="1" i="1" dirty="0">
                <a:ln>
                  <a:solidFill>
                    <a:srgbClr val="FF0000"/>
                  </a:solidFill>
                </a:ln>
                <a:solidFill>
                  <a:schemeClr val="accent1">
                    <a:lumMod val="50000"/>
                  </a:schemeClr>
                </a:solidFill>
                <a:effectLst>
                  <a:innerShdw blurRad="63500" dist="50800" dir="18900000">
                    <a:prstClr val="black">
                      <a:alpha val="50000"/>
                    </a:prstClr>
                  </a:innerShdw>
                </a:effectLst>
                <a:latin typeface="Arial" panose="020B0604020202020204" pitchFamily="34" charset="0"/>
                <a:cs typeface="Arial" panose="020B0604020202020204" pitchFamily="34" charset="0"/>
              </a:rPr>
              <a:t>«Нетрадиционная техника рисования для детей дошкольного возраста»</a:t>
            </a:r>
          </a:p>
        </p:txBody>
      </p:sp>
      <p:sp>
        <p:nvSpPr>
          <p:cNvPr id="4" name="TextBox 3"/>
          <p:cNvSpPr txBox="1"/>
          <p:nvPr/>
        </p:nvSpPr>
        <p:spPr>
          <a:xfrm>
            <a:off x="416858" y="1527586"/>
            <a:ext cx="8552880" cy="584775"/>
          </a:xfrm>
          <a:prstGeom prst="rect">
            <a:avLst/>
          </a:prstGeom>
          <a:noFill/>
        </p:spPr>
        <p:txBody>
          <a:bodyPr wrap="square" rtlCol="0">
            <a:spAutoFit/>
          </a:bodyPr>
          <a:lstStyle/>
          <a:p>
            <a:pPr algn="ctr"/>
            <a:r>
              <a:rPr lang="ru-RU" sz="3200" b="1" i="1" dirty="0">
                <a:solidFill>
                  <a:schemeClr val="accent4">
                    <a:lumMod val="50000"/>
                  </a:schemeClr>
                </a:solidFill>
                <a:effectLst>
                  <a:outerShdw blurRad="38100" dist="38100" dir="2700000" algn="tl">
                    <a:srgbClr val="000000">
                      <a:alpha val="43137"/>
                    </a:srgbClr>
                  </a:outerShdw>
                </a:effectLst>
                <a:latin typeface="Monotype Corsiva" panose="03010101010201010101" pitchFamily="66" charset="0"/>
              </a:rPr>
              <a:t>семинар- практикум по теме:</a:t>
            </a:r>
          </a:p>
        </p:txBody>
      </p:sp>
      <p:pic>
        <p:nvPicPr>
          <p:cNvPr id="1028" name="Picture 4" descr="http://s2.pic4you.ru/allimage/y2013/04-21/12216/339785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355924"/>
            <a:ext cx="2530774" cy="3149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8192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invX="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0" y="116632"/>
            <a:ext cx="4631101" cy="3475154"/>
          </a:xfrm>
          <a:prstGeom prst="rect">
            <a:avLst/>
          </a:prstGeom>
          <a:noFill/>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680911" y="3356992"/>
            <a:ext cx="4481875" cy="3359471"/>
          </a:xfrm>
          <a:prstGeom prst="rect">
            <a:avLst/>
          </a:prstGeom>
          <a:noFill/>
        </p:spPr>
      </p:pic>
      <p:pic>
        <p:nvPicPr>
          <p:cNvPr id="5" name="Рисунок 4" descr="83356878_large_oillica.gif"/>
          <p:cNvPicPr>
            <a:picLocks noChangeAspect="1"/>
          </p:cNvPicPr>
          <p:nvPr/>
        </p:nvPicPr>
        <p:blipFill>
          <a:blip r:embed="rId4" cstate="email"/>
          <a:stretch>
            <a:fillRect/>
          </a:stretch>
        </p:blipFill>
        <p:spPr>
          <a:xfrm>
            <a:off x="1503137" y="3734475"/>
            <a:ext cx="2101913" cy="1886314"/>
          </a:xfrm>
          <a:prstGeom prst="rect">
            <a:avLst/>
          </a:prstGeom>
        </p:spPr>
      </p:pic>
    </p:spTree>
    <p:extLst>
      <p:ext uri="{BB962C8B-B14F-4D97-AF65-F5344CB8AC3E}">
        <p14:creationId xmlns:p14="http://schemas.microsoft.com/office/powerpoint/2010/main" val="2445019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332656"/>
            <a:ext cx="8229600" cy="5544616"/>
          </a:xfrm>
        </p:spPr>
        <p:txBody>
          <a:bodyPr>
            <a:normAutofit/>
          </a:bodyPr>
          <a:lstStyle/>
          <a:p>
            <a:pPr algn="l"/>
            <a:r>
              <a:rPr lang="ru-RU" sz="38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     Оттиск печатками                </a:t>
            </a:r>
            <a:br>
              <a:rPr lang="ru-RU" sz="38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br>
            <a:r>
              <a:rPr lang="ru-RU" sz="38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     </a:t>
            </a:r>
            <a:br>
              <a:rPr lang="ru-RU" sz="38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br>
            <a:br>
              <a:rPr lang="ru-RU" sz="2400" b="1" dirty="0">
                <a:solidFill>
                  <a:srgbClr val="C00000"/>
                </a:solidFill>
                <a:latin typeface="DoloresCyr Black" pitchFamily="82" charset="0"/>
              </a:rPr>
            </a:br>
            <a:r>
              <a:rPr lang="ru-RU" sz="2400" b="1" u="sng" dirty="0">
                <a:latin typeface="Segoe Print" pitchFamily="2" charset="0"/>
              </a:rPr>
              <a:t>Возраст: </a:t>
            </a:r>
            <a:r>
              <a:rPr lang="ru-RU" sz="2400" b="1" i="1" dirty="0">
                <a:latin typeface="Segoe Print" pitchFamily="2" charset="0"/>
              </a:rPr>
              <a:t>от трех лет.</a:t>
            </a:r>
            <a:br>
              <a:rPr lang="ru-RU" sz="2400" b="1" i="1" dirty="0">
                <a:latin typeface="Segoe Print" pitchFamily="2" charset="0"/>
              </a:rPr>
            </a:br>
            <a:r>
              <a:rPr lang="ru-RU" sz="2400" b="1" u="sng" dirty="0">
                <a:latin typeface="Segoe Print" pitchFamily="2" charset="0"/>
              </a:rPr>
              <a:t>Способ получения изображения: </a:t>
            </a:r>
            <a:r>
              <a:rPr lang="ru-RU" sz="2400" b="1" i="1" dirty="0">
                <a:latin typeface="Segoe Print" pitchFamily="2" charset="0"/>
              </a:rPr>
              <a:t>ребенок прижимает печатку к штемпельной подушке с краской и наносит оттиск на бумагу. Для получения другого цвета меняются и мисочка и печатка.</a:t>
            </a:r>
            <a:br>
              <a:rPr lang="ru-RU" sz="2400" b="1" dirty="0">
                <a:latin typeface="Segoe Print" pitchFamily="2" charset="0"/>
              </a:rPr>
            </a:br>
            <a:endParaRPr lang="ru-RU" sz="2200" dirty="0">
              <a:latin typeface="Segoe Print" pitchFamily="2" charset="0"/>
            </a:endParaRPr>
          </a:p>
        </p:txBody>
      </p:sp>
    </p:spTree>
    <p:extLst>
      <p:ext uri="{BB962C8B-B14F-4D97-AF65-F5344CB8AC3E}">
        <p14:creationId xmlns:p14="http://schemas.microsoft.com/office/powerpoint/2010/main" val="4047981607"/>
      </p:ext>
    </p:extLst>
  </p:cSld>
  <p:clrMapOvr>
    <a:masterClrMapping/>
  </p:clrMapOvr>
  <p:transition>
    <p:pull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Татьяна\Downloads\печати.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1061" y="404665"/>
            <a:ext cx="3486843" cy="26119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http://www.maam.ru/upload/blogs/detsad-40460-141233547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9231" y="2564904"/>
            <a:ext cx="5314950" cy="3981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9140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27787" y="304820"/>
            <a:ext cx="4144213" cy="5525618"/>
          </a:xfrm>
          <a:prstGeom prst="rect">
            <a:avLst/>
          </a:prstGeom>
          <a:noFill/>
        </p:spPr>
      </p:pic>
      <p:pic>
        <p:nvPicPr>
          <p:cNvPr id="5" name="Рисунок 4" descr="83356878_large_oillica.gif"/>
          <p:cNvPicPr>
            <a:picLocks noChangeAspect="1"/>
          </p:cNvPicPr>
          <p:nvPr/>
        </p:nvPicPr>
        <p:blipFill>
          <a:blip r:embed="rId3" cstate="email"/>
          <a:stretch>
            <a:fillRect/>
          </a:stretch>
        </p:blipFill>
        <p:spPr>
          <a:xfrm>
            <a:off x="5704318" y="2289988"/>
            <a:ext cx="2101913" cy="1886314"/>
          </a:xfrm>
          <a:prstGeom prst="rect">
            <a:avLst/>
          </a:prstGeom>
        </p:spPr>
      </p:pic>
    </p:spTree>
    <p:extLst>
      <p:ext uri="{BB962C8B-B14F-4D97-AF65-F5344CB8AC3E}">
        <p14:creationId xmlns:p14="http://schemas.microsoft.com/office/powerpoint/2010/main" val="27757680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СЕМЬЯ\мамина папка\1.jpg"/>
          <p:cNvPicPr>
            <a:picLocks noChangeAspect="1" noChangeArrowheads="1"/>
          </p:cNvPicPr>
          <p:nvPr/>
        </p:nvPicPr>
        <p:blipFill>
          <a:blip r:embed="rId2" cstate="print"/>
          <a:srcRect/>
          <a:stretch>
            <a:fillRect/>
          </a:stretch>
        </p:blipFill>
        <p:spPr bwMode="auto">
          <a:xfrm>
            <a:off x="5076056" y="1196752"/>
            <a:ext cx="3802470" cy="5305772"/>
          </a:xfrm>
          <a:prstGeom prst="rect">
            <a:avLst/>
          </a:prstGeom>
          <a:noFill/>
        </p:spPr>
      </p:pic>
      <p:pic>
        <p:nvPicPr>
          <p:cNvPr id="7171" name="Picture 3" descr="D:\СЕМЬЯ\мамина папка\2.jpg"/>
          <p:cNvPicPr>
            <a:picLocks noChangeAspect="1" noChangeArrowheads="1"/>
          </p:cNvPicPr>
          <p:nvPr/>
        </p:nvPicPr>
        <p:blipFill>
          <a:blip r:embed="rId3" cstate="print"/>
          <a:srcRect/>
          <a:stretch>
            <a:fillRect/>
          </a:stretch>
        </p:blipFill>
        <p:spPr bwMode="auto">
          <a:xfrm>
            <a:off x="395536" y="332656"/>
            <a:ext cx="4114213" cy="5089748"/>
          </a:xfrm>
          <a:prstGeom prst="rect">
            <a:avLst/>
          </a:prstGeom>
          <a:noFill/>
        </p:spPr>
      </p:pic>
    </p:spTree>
    <p:extLst>
      <p:ext uri="{BB962C8B-B14F-4D97-AF65-F5344CB8AC3E}">
        <p14:creationId xmlns:p14="http://schemas.microsoft.com/office/powerpoint/2010/main" val="2837422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2348880"/>
            <a:ext cx="8229600" cy="3600400"/>
          </a:xfrm>
        </p:spPr>
        <p:txBody>
          <a:bodyPr>
            <a:noAutofit/>
          </a:bodyPr>
          <a:lstStyle/>
          <a:p>
            <a:pPr algn="l"/>
            <a:r>
              <a:rPr lang="ru-RU" sz="2200" b="1" u="sng" dirty="0">
                <a:latin typeface="Segoe Print" pitchFamily="2" charset="0"/>
              </a:rPr>
              <a:t>Возраст: </a:t>
            </a:r>
            <a:r>
              <a:rPr lang="ru-RU" sz="2200" b="1" i="1" dirty="0">
                <a:latin typeface="Segoe Print" pitchFamily="2" charset="0"/>
              </a:rPr>
              <a:t>от 3 лет.</a:t>
            </a:r>
            <a:br>
              <a:rPr lang="ru-RU" sz="2200" b="1" i="1" dirty="0">
                <a:latin typeface="Segoe Print" pitchFamily="2" charset="0"/>
              </a:rPr>
            </a:br>
            <a:r>
              <a:rPr lang="ru-RU" sz="2200" b="1" i="1" dirty="0">
                <a:latin typeface="Segoe Print" pitchFamily="2" charset="0"/>
              </a:rPr>
              <a:t>бумага любого цвета и размера, смятая бумага.</a:t>
            </a:r>
            <a:br>
              <a:rPr lang="ru-RU" sz="2200" b="1" i="1" dirty="0">
                <a:latin typeface="Segoe Print" pitchFamily="2" charset="0"/>
              </a:rPr>
            </a:br>
            <a:r>
              <a:rPr lang="ru-RU" sz="2200" b="1" u="sng" dirty="0">
                <a:latin typeface="Segoe Print" pitchFamily="2" charset="0"/>
              </a:rPr>
              <a:t>Способ получения изображения: </a:t>
            </a:r>
            <a:r>
              <a:rPr lang="ru-RU" sz="2200" b="1" i="1" dirty="0">
                <a:latin typeface="Segoe Print" pitchFamily="2" charset="0"/>
              </a:rPr>
              <a:t>ребенок прижимает ватную палочку или карандаш к штемпельной подушке с краской и наносит оттиск на бумагу. Чтобы получить другой цвет, меняются и блюдце и смятая бумага.</a:t>
            </a:r>
          </a:p>
        </p:txBody>
      </p:sp>
      <p:sp>
        <p:nvSpPr>
          <p:cNvPr id="9217" name="Rectangle 1"/>
          <p:cNvSpPr>
            <a:spLocks noChangeArrowheads="1"/>
          </p:cNvSpPr>
          <p:nvPr/>
        </p:nvSpPr>
        <p:spPr bwMode="auto">
          <a:xfrm>
            <a:off x="179512" y="194882"/>
            <a:ext cx="8712968" cy="40010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3600" b="1" i="1" u="none" strike="noStrike" normalizeH="0" baseline="0"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ea typeface="Times New Roman" pitchFamily="18" charset="0"/>
                <a:cs typeface="Arial" pitchFamily="34" charset="0"/>
              </a:rPr>
              <a:t>Тампонирование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3600" b="1" i="1" u="none" strike="noStrike" normalizeH="0" baseline="0"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ea typeface="Times New Roman" pitchFamily="18" charset="0"/>
                <a:cs typeface="Arial" pitchFamily="34" charset="0"/>
              </a:rPr>
              <a:t>ватными палочками, карандашом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3600" b="1" i="1" u="none" strike="noStrike" normalizeH="0" baseline="0"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ru-RU" sz="3600" b="1" i="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3600" b="1" i="1" u="none" strike="noStrike" normalizeH="0" baseline="0"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3800" b="1" i="0" u="none" strike="noStrike" normalizeH="0" baseline="0"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cs typeface="Arial" pitchFamily="34" charset="0"/>
            </a:endParaRPr>
          </a:p>
        </p:txBody>
      </p:sp>
    </p:spTree>
    <p:extLst>
      <p:ext uri="{BB962C8B-B14F-4D97-AF65-F5344CB8AC3E}">
        <p14:creationId xmlns:p14="http://schemas.microsoft.com/office/powerpoint/2010/main" val="1659078933"/>
      </p:ext>
    </p:extLst>
  </p:cSld>
  <p:clrMapOvr>
    <a:masterClrMapping/>
  </p:clrMapOvr>
  <p:transition>
    <p:wheel spokes="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24819" y="1268760"/>
            <a:ext cx="4323735" cy="3240360"/>
          </a:xfrm>
          <a:prstGeom prst="rect">
            <a:avLst/>
          </a:prstGeom>
          <a:noFill/>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595448" y="867127"/>
            <a:ext cx="3888432" cy="5123746"/>
          </a:xfrm>
          <a:prstGeom prst="rect">
            <a:avLst/>
          </a:prstGeom>
          <a:noFill/>
        </p:spPr>
      </p:pic>
    </p:spTree>
    <p:extLst>
      <p:ext uri="{BB962C8B-B14F-4D97-AF65-F5344CB8AC3E}">
        <p14:creationId xmlns:p14="http://schemas.microsoft.com/office/powerpoint/2010/main" val="3391254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836712"/>
            <a:ext cx="8445624" cy="4018458"/>
          </a:xfrm>
        </p:spPr>
        <p:txBody>
          <a:bodyPr>
            <a:normAutofit fontScale="90000"/>
          </a:bodyPr>
          <a:lstStyle/>
          <a:p>
            <a:pPr algn="l"/>
            <a:r>
              <a:rPr lang="ru-RU" sz="38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              Оттиск </a:t>
            </a:r>
            <a:br>
              <a:rPr lang="ru-RU" sz="38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br>
            <a:r>
              <a:rPr lang="ru-RU" sz="38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   пенопластом, поролоном</a:t>
            </a:r>
            <a:br>
              <a:rPr lang="ru-RU" sz="3800" b="1" dirty="0">
                <a:ln w="12700">
                  <a:solidFill>
                    <a:schemeClr val="tx1"/>
                  </a:solidFill>
                  <a:prstDash val="solid"/>
                </a:ln>
                <a:solidFill>
                  <a:srgbClr val="FFFF00"/>
                </a:solidFill>
                <a:effectLst>
                  <a:outerShdw blurRad="41275" dist="20320" dir="1800000" algn="tl" rotWithShape="0">
                    <a:srgbClr val="000000">
                      <a:alpha val="40000"/>
                    </a:srgbClr>
                  </a:outerShdw>
                </a:effectLst>
                <a:latin typeface="DoloresCyr Black" pitchFamily="82" charset="0"/>
              </a:rPr>
            </a:br>
            <a:br>
              <a:rPr lang="ru-RU" sz="2400" b="1" dirty="0"/>
            </a:br>
            <a:r>
              <a:rPr lang="ru-RU" sz="2400" b="1" u="sng" dirty="0">
                <a:latin typeface="Segoe Print" pitchFamily="2" charset="0"/>
              </a:rPr>
              <a:t>Возраст:</a:t>
            </a:r>
            <a:r>
              <a:rPr lang="ru-RU" sz="2400" b="1" i="1" dirty="0">
                <a:latin typeface="Segoe Print" pitchFamily="2" charset="0"/>
              </a:rPr>
              <a:t> от четырех лет.</a:t>
            </a:r>
            <a:br>
              <a:rPr lang="ru-RU" sz="2400" b="1" i="1" dirty="0">
                <a:latin typeface="Segoe Print" pitchFamily="2" charset="0"/>
              </a:rPr>
            </a:br>
            <a:r>
              <a:rPr lang="ru-RU" sz="2400" b="1" u="sng" dirty="0">
                <a:latin typeface="Segoe Print" pitchFamily="2" charset="0"/>
              </a:rPr>
              <a:t>Способ   получения   изображения:   </a:t>
            </a:r>
            <a:r>
              <a:rPr lang="ru-RU" sz="2400" b="1" i="1" dirty="0">
                <a:latin typeface="Segoe Print" pitchFamily="2" charset="0"/>
              </a:rPr>
              <a:t>ребенок  прижимает  пенопласт , поролон  к штемпельной подушке с краской и наносит оттиск на бумагу. Чтобы получить другой цвет, меняются и мисочка и пенопласт. </a:t>
            </a:r>
            <a:br>
              <a:rPr lang="ru-RU" sz="2400" b="1" dirty="0">
                <a:latin typeface="Segoe Print" pitchFamily="2" charset="0"/>
              </a:rPr>
            </a:br>
            <a:endParaRPr lang="ru-RU" sz="2200" dirty="0">
              <a:latin typeface="Segoe Print" pitchFamily="2" charset="0"/>
            </a:endParaRPr>
          </a:p>
        </p:txBody>
      </p:sp>
    </p:spTree>
    <p:extLst>
      <p:ext uri="{BB962C8B-B14F-4D97-AF65-F5344CB8AC3E}">
        <p14:creationId xmlns:p14="http://schemas.microsoft.com/office/powerpoint/2010/main" val="3356430748"/>
      </p:ext>
    </p:extLst>
  </p:cSld>
  <p:clrMapOvr>
    <a:masterClrMapping/>
  </p:clrMapOvr>
  <p:transition>
    <p:pull dir="l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9501" y="476672"/>
            <a:ext cx="4338483" cy="5784643"/>
          </a:xfrm>
          <a:prstGeom prst="rect">
            <a:avLst/>
          </a:prstGeom>
          <a:noFill/>
        </p:spPr>
      </p:pic>
      <p:pic>
        <p:nvPicPr>
          <p:cNvPr id="1027" name="Picture 3" descr="D:\СЕМЬЯ\мамина папка\фото работа\дети рисуют фото\DSC03529.JPG"/>
          <p:cNvPicPr>
            <a:picLocks noChangeAspect="1" noChangeArrowheads="1"/>
          </p:cNvPicPr>
          <p:nvPr/>
        </p:nvPicPr>
        <p:blipFill>
          <a:blip r:embed="rId3" cstate="print"/>
          <a:srcRect/>
          <a:stretch>
            <a:fillRect/>
          </a:stretch>
        </p:blipFill>
        <p:spPr bwMode="auto">
          <a:xfrm>
            <a:off x="4788024" y="469404"/>
            <a:ext cx="4355976" cy="5807968"/>
          </a:xfrm>
          <a:prstGeom prst="rect">
            <a:avLst/>
          </a:prstGeom>
          <a:noFill/>
        </p:spPr>
      </p:pic>
    </p:spTree>
    <p:extLst>
      <p:ext uri="{BB962C8B-B14F-4D97-AF65-F5344CB8AC3E}">
        <p14:creationId xmlns:p14="http://schemas.microsoft.com/office/powerpoint/2010/main" val="37539339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692696"/>
            <a:ext cx="8229600" cy="4248472"/>
          </a:xfrm>
        </p:spPr>
        <p:txBody>
          <a:bodyPr>
            <a:normAutofit/>
          </a:bodyPr>
          <a:lstStyle/>
          <a:p>
            <a:pPr algn="l"/>
            <a:r>
              <a:rPr lang="ru-RU" sz="3800" b="1" i="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  Оттиск смятой бумагой</a:t>
            </a:r>
            <a:br>
              <a:rPr lang="ru-RU" sz="3800" b="1" i="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br>
            <a:br>
              <a:rPr lang="ru-RU" sz="2400" b="1" i="1" dirty="0"/>
            </a:br>
            <a:r>
              <a:rPr lang="ru-RU" sz="2400" b="1" u="sng" dirty="0">
                <a:latin typeface="Segoe Print" pitchFamily="2" charset="0"/>
              </a:rPr>
              <a:t>Возраст:</a:t>
            </a:r>
            <a:r>
              <a:rPr lang="ru-RU" sz="2400" b="1" i="1" dirty="0">
                <a:latin typeface="Segoe Print" pitchFamily="2" charset="0"/>
              </a:rPr>
              <a:t> от четырех лет.</a:t>
            </a:r>
            <a:br>
              <a:rPr lang="ru-RU" sz="2400" b="1" i="1" dirty="0">
                <a:latin typeface="Segoe Print" pitchFamily="2" charset="0"/>
              </a:rPr>
            </a:br>
            <a:r>
              <a:rPr lang="ru-RU" sz="2400" b="1" u="sng" dirty="0">
                <a:latin typeface="Segoe Print" pitchFamily="2" charset="0"/>
              </a:rPr>
              <a:t>Способ получения изображения: </a:t>
            </a:r>
            <a:r>
              <a:rPr lang="ru-RU" sz="2400" b="1" i="1" dirty="0">
                <a:latin typeface="Segoe Print" pitchFamily="2" charset="0"/>
              </a:rPr>
              <a:t>ребенок прижимает смятую бумагу к штемпельной подушке с краской и наносит оттиск на бумагу. Чтобы получить другой цвет, меняются и блюдце и смятая бумага. </a:t>
            </a:r>
            <a:br>
              <a:rPr lang="ru-RU" sz="2400" b="1" dirty="0">
                <a:latin typeface="Segoe Print" pitchFamily="2" charset="0"/>
              </a:rPr>
            </a:br>
            <a:endParaRPr lang="ru-RU" sz="2200" dirty="0">
              <a:latin typeface="Segoe Print" pitchFamily="2" charset="0"/>
            </a:endParaRPr>
          </a:p>
        </p:txBody>
      </p:sp>
    </p:spTree>
    <p:extLst>
      <p:ext uri="{BB962C8B-B14F-4D97-AF65-F5344CB8AC3E}">
        <p14:creationId xmlns:p14="http://schemas.microsoft.com/office/powerpoint/2010/main" val="449769293"/>
      </p:ext>
    </p:extLst>
  </p:cSld>
  <p:clrMapOvr>
    <a:masterClrMapping/>
  </p:clrMapOvr>
  <p:transition>
    <p:pull dir="l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2"/>
          <p:cNvSpPr txBox="1">
            <a:spLocks/>
          </p:cNvSpPr>
          <p:nvPr/>
        </p:nvSpPr>
        <p:spPr>
          <a:xfrm>
            <a:off x="0" y="-493986"/>
            <a:ext cx="9217572" cy="3966150"/>
          </a:xfrm>
          <a:prstGeom prst="horizontalScroll">
            <a:avLst>
              <a:gd name="adj" fmla="val 18270"/>
            </a:avLst>
          </a:prstGeom>
        </p:spPr>
        <p:txBody>
          <a:bodyPr>
            <a:noAutofit/>
            <a:scene3d>
              <a:camera prst="orthographicFront"/>
              <a:lightRig rig="threePt" dir="t"/>
            </a:scene3d>
            <a:sp3d extrusionH="57150">
              <a:bevelT w="38100" h="38100" prst="angle"/>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defRPr/>
            </a:pPr>
            <a:r>
              <a:rPr lang="ru-RU" sz="3600" b="1" i="1" dirty="0">
                <a:solidFill>
                  <a:srgbClr val="FFC000"/>
                </a:solidFill>
                <a:effectLst>
                  <a:outerShdw blurRad="38100" dist="38100" dir="2700000" algn="tl">
                    <a:srgbClr val="000000">
                      <a:alpha val="43137"/>
                    </a:srgbClr>
                  </a:outerShdw>
                </a:effectLst>
                <a:latin typeface="Monotype Corsiva" panose="03010101010201010101" pitchFamily="66" charset="0"/>
                <a:cs typeface="Arial" panose="020B0604020202020204" pitchFamily="34" charset="0"/>
              </a:rPr>
              <a:t>«… Это правда! </a:t>
            </a:r>
          </a:p>
          <a:p>
            <a:pPr>
              <a:buFont typeface="Arial" panose="020B0604020202020204" pitchFamily="34" charset="0"/>
              <a:buNone/>
              <a:defRPr/>
            </a:pPr>
            <a:r>
              <a:rPr lang="ru-RU" sz="3600" b="1" i="1" dirty="0">
                <a:solidFill>
                  <a:srgbClr val="FFC000"/>
                </a:solidFill>
                <a:effectLst>
                  <a:outerShdw blurRad="38100" dist="38100" dir="2700000" algn="tl">
                    <a:srgbClr val="000000">
                      <a:alpha val="43137"/>
                    </a:srgbClr>
                  </a:outerShdw>
                </a:effectLst>
                <a:latin typeface="Monotype Corsiva" panose="03010101010201010101" pitchFamily="66" charset="0"/>
                <a:cs typeface="Arial" panose="020B0604020202020204" pitchFamily="34" charset="0"/>
              </a:rPr>
              <a:t>Ну чего же тут скрывать? </a:t>
            </a:r>
          </a:p>
          <a:p>
            <a:pPr>
              <a:buFont typeface="Arial" panose="020B0604020202020204" pitchFamily="34" charset="0"/>
              <a:buNone/>
              <a:defRPr/>
            </a:pPr>
            <a:r>
              <a:rPr lang="ru-RU" sz="3600" b="1" i="1" dirty="0">
                <a:solidFill>
                  <a:srgbClr val="66FF33"/>
                </a:solidFill>
                <a:effectLst>
                  <a:outerShdw blurRad="38100" dist="38100" dir="2700000" algn="tl">
                    <a:srgbClr val="000000">
                      <a:alpha val="43137"/>
                    </a:srgbClr>
                  </a:outerShdw>
                </a:effectLst>
                <a:latin typeface="Monotype Corsiva" panose="03010101010201010101" pitchFamily="66" charset="0"/>
                <a:cs typeface="Arial" panose="020B0604020202020204" pitchFamily="34" charset="0"/>
              </a:rPr>
              <a:t>Дети любят, очень любят рисовать! </a:t>
            </a:r>
          </a:p>
          <a:p>
            <a:pPr>
              <a:buFont typeface="Arial" panose="020B0604020202020204" pitchFamily="34" charset="0"/>
              <a:buNone/>
              <a:defRPr/>
            </a:pPr>
            <a:r>
              <a:rPr lang="ru-RU" sz="3600" b="1" i="1" dirty="0">
                <a:solidFill>
                  <a:srgbClr val="3333CC"/>
                </a:solidFill>
                <a:effectLst>
                  <a:outerShdw blurRad="38100" dist="38100" dir="2700000" algn="tl">
                    <a:srgbClr val="000000">
                      <a:alpha val="43137"/>
                    </a:srgbClr>
                  </a:outerShdw>
                </a:effectLst>
                <a:latin typeface="Monotype Corsiva" panose="03010101010201010101" pitchFamily="66" charset="0"/>
                <a:cs typeface="Arial" panose="020B0604020202020204" pitchFamily="34" charset="0"/>
              </a:rPr>
              <a:t>На бумаге, на асфальте, на стене. </a:t>
            </a:r>
          </a:p>
          <a:p>
            <a:pPr>
              <a:buFont typeface="Arial" panose="020B0604020202020204" pitchFamily="34" charset="0"/>
              <a:buNone/>
              <a:defRPr/>
            </a:pPr>
            <a:r>
              <a:rPr lang="ru-RU" sz="3600" b="1" i="1" dirty="0">
                <a:solidFill>
                  <a:srgbClr val="CC3399"/>
                </a:solidFill>
                <a:effectLst>
                  <a:outerShdw blurRad="38100" dist="38100" dir="2700000" algn="tl">
                    <a:srgbClr val="000000">
                      <a:alpha val="43137"/>
                    </a:srgbClr>
                  </a:outerShdw>
                </a:effectLst>
                <a:latin typeface="Monotype Corsiva" panose="03010101010201010101" pitchFamily="66" charset="0"/>
                <a:cs typeface="Arial" panose="020B0604020202020204" pitchFamily="34" charset="0"/>
              </a:rPr>
              <a:t>И в трамвае на окне….»  </a:t>
            </a:r>
            <a:r>
              <a:rPr lang="ru-RU" sz="3600" b="1" i="1" dirty="0">
                <a:solidFill>
                  <a:srgbClr val="CC3399"/>
                </a:solidFill>
                <a:latin typeface="Monotype Corsiva" panose="03010101010201010101" pitchFamily="66" charset="0"/>
                <a:cs typeface="Arial" panose="020B0604020202020204" pitchFamily="34" charset="0"/>
              </a:rPr>
              <a:t>                       </a:t>
            </a:r>
          </a:p>
          <a:p>
            <a:endParaRPr lang="ru-RU" sz="3600" dirty="0">
              <a:latin typeface="Monotype Corsiva" panose="03010101010201010101" pitchFamily="66" charset="0"/>
            </a:endParaRPr>
          </a:p>
        </p:txBody>
      </p:sp>
      <p:pic>
        <p:nvPicPr>
          <p:cNvPr id="3" name="Picture 2" descr="O:\Рабочий стол\Люба\фото\рисунки\DSCF0717.jpg"/>
          <p:cNvPicPr>
            <a:picLocks noChangeAspect="1" noChangeArrowheads="1"/>
          </p:cNvPicPr>
          <p:nvPr/>
        </p:nvPicPr>
        <p:blipFill>
          <a:blip r:embed="rId2" cstate="email"/>
          <a:srcRect/>
          <a:stretch>
            <a:fillRect/>
          </a:stretch>
        </p:blipFill>
        <p:spPr bwMode="auto">
          <a:xfrm>
            <a:off x="580693" y="3578592"/>
            <a:ext cx="2722504" cy="181500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 name="Picture 5"/>
          <p:cNvPicPr>
            <a:picLocks noChangeAspect="1" noChangeArrowheads="1"/>
          </p:cNvPicPr>
          <p:nvPr/>
        </p:nvPicPr>
        <p:blipFill>
          <a:blip r:embed="rId3" cstate="email"/>
          <a:srcRect/>
          <a:stretch>
            <a:fillRect/>
          </a:stretch>
        </p:blipFill>
        <p:spPr bwMode="auto">
          <a:xfrm>
            <a:off x="7052288" y="2408921"/>
            <a:ext cx="1555837" cy="223291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5" name="Picture 3" descr="O:\Рабочий стол\Люба\фото\рисунки\DSCF6629.jpg"/>
          <p:cNvPicPr>
            <a:picLocks noChangeAspect="1" noChangeArrowheads="1"/>
          </p:cNvPicPr>
          <p:nvPr/>
        </p:nvPicPr>
        <p:blipFill>
          <a:blip r:embed="rId4" cstate="email"/>
          <a:srcRect/>
          <a:stretch>
            <a:fillRect/>
          </a:stretch>
        </p:blipFill>
        <p:spPr bwMode="auto">
          <a:xfrm>
            <a:off x="4112047" y="3523554"/>
            <a:ext cx="2688298" cy="201622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48715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3874" y="548680"/>
            <a:ext cx="4548126" cy="3517217"/>
          </a:xfrm>
          <a:prstGeom prst="rect">
            <a:avLst/>
          </a:prstGeom>
          <a:noFill/>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572001" y="3428999"/>
            <a:ext cx="4576110" cy="3053483"/>
          </a:xfrm>
          <a:prstGeom prst="rect">
            <a:avLst/>
          </a:prstGeom>
          <a:noFill/>
        </p:spPr>
      </p:pic>
      <p:pic>
        <p:nvPicPr>
          <p:cNvPr id="5" name="Рисунок 4" descr="83356878_large_oillica.gif"/>
          <p:cNvPicPr>
            <a:picLocks noChangeAspect="1"/>
          </p:cNvPicPr>
          <p:nvPr/>
        </p:nvPicPr>
        <p:blipFill>
          <a:blip r:embed="rId4" cstate="email"/>
          <a:stretch>
            <a:fillRect/>
          </a:stretch>
        </p:blipFill>
        <p:spPr>
          <a:xfrm>
            <a:off x="6860056" y="188640"/>
            <a:ext cx="2101913" cy="1886314"/>
          </a:xfrm>
          <a:prstGeom prst="rect">
            <a:avLst/>
          </a:prstGeom>
        </p:spPr>
      </p:pic>
    </p:spTree>
    <p:extLst>
      <p:ext uri="{BB962C8B-B14F-4D97-AF65-F5344CB8AC3E}">
        <p14:creationId xmlns:p14="http://schemas.microsoft.com/office/powerpoint/2010/main" val="18933065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44824"/>
            <a:ext cx="8229600" cy="2448272"/>
          </a:xfrm>
        </p:spPr>
        <p:txBody>
          <a:bodyPr>
            <a:normAutofit fontScale="90000"/>
          </a:bodyPr>
          <a:lstStyle/>
          <a:p>
            <a:pPr algn="l"/>
            <a:r>
              <a:rPr lang="ru-RU" sz="4200" b="1" dirty="0">
                <a:ln>
                  <a:solidFill>
                    <a:schemeClr val="tx1"/>
                  </a:solidFill>
                </a:ln>
                <a:solidFill>
                  <a:srgbClr val="C00000"/>
                </a:solidFill>
                <a:latin typeface="DoloresCyr Black" pitchFamily="82" charset="0"/>
              </a:rPr>
              <a:t>      Тычок жесткой        </a:t>
            </a:r>
            <a:br>
              <a:rPr lang="ru-RU" sz="4200" b="1" dirty="0">
                <a:ln>
                  <a:solidFill>
                    <a:schemeClr val="tx1"/>
                  </a:solidFill>
                </a:ln>
                <a:solidFill>
                  <a:srgbClr val="C00000"/>
                </a:solidFill>
                <a:latin typeface="DoloresCyr Black" pitchFamily="82" charset="0"/>
              </a:rPr>
            </a:br>
            <a:r>
              <a:rPr lang="ru-RU" sz="4200" b="1" dirty="0">
                <a:ln>
                  <a:solidFill>
                    <a:schemeClr val="tx1"/>
                  </a:solidFill>
                </a:ln>
                <a:solidFill>
                  <a:srgbClr val="C00000"/>
                </a:solidFill>
                <a:latin typeface="DoloresCyr Black" pitchFamily="82" charset="0"/>
              </a:rPr>
              <a:t>    полусухой кистью</a:t>
            </a:r>
            <a:br>
              <a:rPr lang="ru-RU" sz="4200" b="1" dirty="0">
                <a:ln>
                  <a:solidFill>
                    <a:schemeClr val="tx1"/>
                  </a:solidFill>
                </a:ln>
                <a:solidFill>
                  <a:srgbClr val="C00000"/>
                </a:solidFill>
                <a:latin typeface="DoloresCyr Black" pitchFamily="82" charset="0"/>
              </a:rPr>
            </a:br>
            <a:br>
              <a:rPr lang="ru-RU" sz="2400" b="1" dirty="0"/>
            </a:br>
            <a:r>
              <a:rPr lang="ru-RU" sz="24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latin typeface="Segoe Print" pitchFamily="2" charset="0"/>
              </a:rPr>
              <a:t> </a:t>
            </a:r>
            <a:r>
              <a:rPr lang="ru-RU" sz="2400" b="1" u="sng" dirty="0">
                <a:latin typeface="Segoe Print" pitchFamily="2" charset="0"/>
              </a:rPr>
              <a:t>Возраст:</a:t>
            </a:r>
            <a:r>
              <a:rPr lang="ru-RU" sz="2400" b="1" i="1" dirty="0">
                <a:latin typeface="Segoe Print" pitchFamily="2" charset="0"/>
              </a:rPr>
              <a:t> с 4-х лет</a:t>
            </a:r>
            <a:br>
              <a:rPr lang="ru-RU" sz="2400" b="1" i="1" dirty="0">
                <a:latin typeface="Segoe Print" pitchFamily="2" charset="0"/>
              </a:rPr>
            </a:br>
            <a:r>
              <a:rPr lang="ru-RU" sz="2400" b="1" u="sng" dirty="0">
                <a:latin typeface="Segoe Print" pitchFamily="2" charset="0"/>
              </a:rPr>
              <a:t>Способ  получения  изображения: </a:t>
            </a:r>
            <a:r>
              <a:rPr lang="ru-RU" sz="2400" b="1" i="1" dirty="0">
                <a:latin typeface="Segoe Print" pitchFamily="2" charset="0"/>
              </a:rPr>
              <a:t>ребенок опускает в гуашь кисть и ударяет ею по бумаге, держа вертикально. При работе кисть в воду не опускается. Таким образом заполняется весь лист, контур или шаблон. Получается имитация фактурности пушистой или колючей поверхности.</a:t>
            </a:r>
            <a:br>
              <a:rPr lang="ru-RU" sz="1800" b="1" dirty="0">
                <a:latin typeface="Segoe Print" pitchFamily="2" charset="0"/>
              </a:rPr>
            </a:br>
            <a:endParaRPr lang="ru-RU" sz="1800" dirty="0">
              <a:latin typeface="Segoe Print" pitchFamily="2" charset="0"/>
            </a:endParaRPr>
          </a:p>
        </p:txBody>
      </p:sp>
    </p:spTree>
    <p:extLst>
      <p:ext uri="{BB962C8B-B14F-4D97-AF65-F5344CB8AC3E}">
        <p14:creationId xmlns:p14="http://schemas.microsoft.com/office/powerpoint/2010/main" val="1949794025"/>
      </p:ext>
    </p:extLst>
  </p:cSld>
  <p:clrMapOvr>
    <a:masterClrMapping/>
  </p:clrMapOvr>
  <p:transition>
    <p:pull dir="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СЕМЬЯ\мамина папка\1(9).jpg"/>
          <p:cNvPicPr>
            <a:picLocks noChangeAspect="1" noChangeArrowheads="1"/>
          </p:cNvPicPr>
          <p:nvPr/>
        </p:nvPicPr>
        <p:blipFill>
          <a:blip r:embed="rId2" cstate="print"/>
          <a:srcRect/>
          <a:stretch>
            <a:fillRect/>
          </a:stretch>
        </p:blipFill>
        <p:spPr bwMode="auto">
          <a:xfrm>
            <a:off x="683568" y="1556792"/>
            <a:ext cx="3897994" cy="2952328"/>
          </a:xfrm>
          <a:prstGeom prst="rect">
            <a:avLst/>
          </a:prstGeom>
          <a:noFill/>
        </p:spPr>
      </p:pic>
      <p:pic>
        <p:nvPicPr>
          <p:cNvPr id="5123" name="Picture 3" descr="D:\СЕМЬЯ\мамина папка\2v.JPG"/>
          <p:cNvPicPr>
            <a:picLocks noChangeAspect="1" noChangeArrowheads="1"/>
          </p:cNvPicPr>
          <p:nvPr/>
        </p:nvPicPr>
        <p:blipFill>
          <a:blip r:embed="rId3" cstate="print"/>
          <a:srcRect/>
          <a:stretch>
            <a:fillRect/>
          </a:stretch>
        </p:blipFill>
        <p:spPr bwMode="auto">
          <a:xfrm>
            <a:off x="5364088" y="980728"/>
            <a:ext cx="2737851" cy="4778405"/>
          </a:xfrm>
          <a:prstGeom prst="rect">
            <a:avLst/>
          </a:prstGeom>
          <a:noFill/>
        </p:spPr>
      </p:pic>
    </p:spTree>
    <p:extLst>
      <p:ext uri="{BB962C8B-B14F-4D97-AF65-F5344CB8AC3E}">
        <p14:creationId xmlns:p14="http://schemas.microsoft.com/office/powerpoint/2010/main" val="11906038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476672"/>
            <a:ext cx="8229600" cy="4176464"/>
          </a:xfrm>
        </p:spPr>
        <p:txBody>
          <a:bodyPr>
            <a:normAutofit fontScale="90000"/>
          </a:bodyPr>
          <a:lstStyle/>
          <a:p>
            <a:pPr algn="l"/>
            <a:r>
              <a:rPr lang="ru-RU" sz="3800" b="1" dirty="0">
                <a:solidFill>
                  <a:srgbClr val="FFFF00"/>
                </a:solidFill>
              </a:rPr>
              <a:t>         </a:t>
            </a:r>
            <a:r>
              <a:rPr lang="ru-RU" sz="38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Отпечатки листьев</a:t>
            </a:r>
            <a:br>
              <a:rPr lang="ru-RU" sz="3800" b="1" dirty="0">
                <a:ln w="12700">
                  <a:solidFill>
                    <a:schemeClr val="tx1"/>
                  </a:solidFill>
                  <a:prstDash val="solid"/>
                </a:ln>
                <a:solidFill>
                  <a:srgbClr val="FFFF00"/>
                </a:solidFill>
                <a:effectLst>
                  <a:outerShdw blurRad="41275" dist="20320" dir="1800000" algn="tl" rotWithShape="0">
                    <a:srgbClr val="000000">
                      <a:alpha val="40000"/>
                    </a:srgbClr>
                  </a:outerShdw>
                </a:effectLst>
                <a:latin typeface="DoloresCyr Black" pitchFamily="82" charset="0"/>
              </a:rPr>
            </a:br>
            <a:br>
              <a:rPr lang="ru-RU" sz="2400" i="1" dirty="0"/>
            </a:br>
            <a:r>
              <a:rPr lang="ru-RU" sz="2400" b="1" u="sng" dirty="0">
                <a:latin typeface="Segoe Print" pitchFamily="2" charset="0"/>
              </a:rPr>
              <a:t>Возраст:</a:t>
            </a:r>
            <a:r>
              <a:rPr lang="ru-RU" sz="2400" b="1" i="1" dirty="0">
                <a:latin typeface="Segoe Print" pitchFamily="2" charset="0"/>
              </a:rPr>
              <a:t> от пяти лет.</a:t>
            </a:r>
            <a:br>
              <a:rPr lang="ru-RU" sz="2400" b="1" i="1" dirty="0">
                <a:latin typeface="Segoe Print" pitchFamily="2" charset="0"/>
              </a:rPr>
            </a:br>
            <a:r>
              <a:rPr lang="ru-RU" sz="2400" b="1" u="sng" dirty="0">
                <a:latin typeface="Segoe Print" pitchFamily="2" charset="0"/>
              </a:rPr>
              <a:t>Способ  получения  изображения:  </a:t>
            </a:r>
            <a:r>
              <a:rPr lang="ru-RU" sz="2400" b="1" i="1" dirty="0">
                <a:latin typeface="Segoe Print" pitchFamily="2" charset="0"/>
              </a:rPr>
              <a:t>ребенок  покрывает листок дерева красками  разных  цветов,  затем  прикладывает  его  к  бумаге  окрашенной стороной  для  получения  отпечатка.   Каждый  раз  берется  новый  листок. Черешки у листьев можно дорисовать кистью. </a:t>
            </a:r>
            <a:br>
              <a:rPr lang="ru-RU" sz="2400" i="1" dirty="0">
                <a:latin typeface="Segoe Print" pitchFamily="2" charset="0"/>
              </a:rPr>
            </a:br>
            <a:endParaRPr lang="ru-RU" sz="2200" i="1" dirty="0">
              <a:latin typeface="Segoe Print" pitchFamily="2" charset="0"/>
            </a:endParaRPr>
          </a:p>
        </p:txBody>
      </p:sp>
    </p:spTree>
    <p:extLst>
      <p:ext uri="{BB962C8B-B14F-4D97-AF65-F5344CB8AC3E}">
        <p14:creationId xmlns:p14="http://schemas.microsoft.com/office/powerpoint/2010/main" val="1698281759"/>
      </p:ext>
    </p:extLst>
  </p:cSld>
  <p:clrMapOvr>
    <a:masterClrMapping/>
  </p:clrMapOvr>
  <p:transition>
    <p:pull dir="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СЕМЬЯ\мамина папка\y_72e7aa55.jpg"/>
          <p:cNvPicPr>
            <a:picLocks noChangeAspect="1" noChangeArrowheads="1"/>
          </p:cNvPicPr>
          <p:nvPr/>
        </p:nvPicPr>
        <p:blipFill>
          <a:blip r:embed="rId2" cstate="print"/>
          <a:srcRect/>
          <a:stretch>
            <a:fillRect/>
          </a:stretch>
        </p:blipFill>
        <p:spPr bwMode="auto">
          <a:xfrm>
            <a:off x="1238250" y="515556"/>
            <a:ext cx="6862142" cy="5666169"/>
          </a:xfrm>
          <a:prstGeom prst="rect">
            <a:avLst/>
          </a:prstGeom>
          <a:noFill/>
        </p:spPr>
      </p:pic>
    </p:spTree>
    <p:extLst>
      <p:ext uri="{BB962C8B-B14F-4D97-AF65-F5344CB8AC3E}">
        <p14:creationId xmlns:p14="http://schemas.microsoft.com/office/powerpoint/2010/main" val="37863994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Татьяна\Desktop\для презентации\нетрад. тех.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78" y="0"/>
            <a:ext cx="4689840" cy="35173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Татьяна\Downloads\отпечаток листьями.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0776" y="3645024"/>
            <a:ext cx="4593224" cy="3301380"/>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descr="83356878_large_oillica.gif"/>
          <p:cNvPicPr>
            <a:picLocks noChangeAspect="1"/>
          </p:cNvPicPr>
          <p:nvPr/>
        </p:nvPicPr>
        <p:blipFill>
          <a:blip r:embed="rId4" cstate="email"/>
          <a:stretch>
            <a:fillRect/>
          </a:stretch>
        </p:blipFill>
        <p:spPr>
          <a:xfrm>
            <a:off x="6847388" y="620688"/>
            <a:ext cx="2101913" cy="1886314"/>
          </a:xfrm>
          <a:prstGeom prst="rect">
            <a:avLst/>
          </a:prstGeom>
        </p:spPr>
      </p:pic>
    </p:spTree>
    <p:extLst>
      <p:ext uri="{BB962C8B-B14F-4D97-AF65-F5344CB8AC3E}">
        <p14:creationId xmlns:p14="http://schemas.microsoft.com/office/powerpoint/2010/main" val="23750944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988840"/>
            <a:ext cx="8640960" cy="3010346"/>
          </a:xfrm>
        </p:spPr>
        <p:txBody>
          <a:bodyPr>
            <a:normAutofit fontScale="90000"/>
          </a:bodyPr>
          <a:lstStyle/>
          <a:p>
            <a:pPr algn="l"/>
            <a:r>
              <a:rPr lang="ru-RU" sz="4200" b="1" dirty="0">
                <a:solidFill>
                  <a:srgbClr val="C00000"/>
                </a:solidFill>
              </a:rPr>
              <a:t>             </a:t>
            </a:r>
            <a:r>
              <a:rPr lang="ru-RU" sz="42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Восковые мелки</a:t>
            </a:r>
            <a:br>
              <a:rPr lang="ru-RU" sz="42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br>
            <a:r>
              <a:rPr lang="ru-RU" sz="42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       (свеча) + акварель</a:t>
            </a:r>
            <a:br>
              <a:rPr lang="ru-RU" sz="42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br>
            <a:br>
              <a:rPr lang="ru-RU" sz="2400" b="1" dirty="0"/>
            </a:br>
            <a:r>
              <a:rPr lang="ru-RU" sz="2300" b="1" u="sng" dirty="0">
                <a:latin typeface="Segoe Print" pitchFamily="2" charset="0"/>
              </a:rPr>
              <a:t>Возраст: </a:t>
            </a:r>
            <a:r>
              <a:rPr lang="ru-RU" sz="2300" b="1" i="1" dirty="0">
                <a:latin typeface="Segoe Print" pitchFamily="2" charset="0"/>
              </a:rPr>
              <a:t>от четырех лет.</a:t>
            </a:r>
            <a:br>
              <a:rPr lang="ru-RU" sz="2300" b="1" i="1" dirty="0">
                <a:latin typeface="Segoe Print" pitchFamily="2" charset="0"/>
              </a:rPr>
            </a:br>
            <a:r>
              <a:rPr lang="ru-RU" sz="2300" b="1" u="sng" dirty="0">
                <a:latin typeface="Segoe Print" pitchFamily="2" charset="0"/>
              </a:rPr>
              <a:t>Способ получения изображения: </a:t>
            </a:r>
            <a:r>
              <a:rPr lang="ru-RU" sz="2300" b="1" i="1" dirty="0">
                <a:latin typeface="Segoe Print" pitchFamily="2" charset="0"/>
              </a:rPr>
              <a:t>ребенок рисует восковыми мелками на белой бумаге. Затем закрашивает лист акварелью в один или несколько цветов. Рисунок мелками остается </a:t>
            </a:r>
            <a:r>
              <a:rPr lang="ru-RU" sz="2300" b="1" i="1" dirty="0" err="1">
                <a:latin typeface="Segoe Print" pitchFamily="2" charset="0"/>
              </a:rPr>
              <a:t>незакрашенным</a:t>
            </a:r>
            <a:r>
              <a:rPr lang="ru-RU" sz="2300" b="1" i="1" dirty="0">
                <a:latin typeface="Segoe Print" pitchFamily="2" charset="0"/>
              </a:rPr>
              <a:t>.</a:t>
            </a:r>
            <a:br>
              <a:rPr lang="ru-RU" sz="2300" b="1" i="1" dirty="0">
                <a:latin typeface="Segoe Print" pitchFamily="2" charset="0"/>
              </a:rPr>
            </a:br>
            <a:endParaRPr lang="ru-RU" sz="2200" dirty="0">
              <a:latin typeface="Segoe Print" pitchFamily="2" charset="0"/>
            </a:endParaRPr>
          </a:p>
        </p:txBody>
      </p:sp>
    </p:spTree>
    <p:extLst>
      <p:ext uri="{BB962C8B-B14F-4D97-AF65-F5344CB8AC3E}">
        <p14:creationId xmlns:p14="http://schemas.microsoft.com/office/powerpoint/2010/main" val="4267105140"/>
      </p:ext>
    </p:extLst>
  </p:cSld>
  <p:clrMapOvr>
    <a:masterClrMapping/>
  </p:clrMapOvr>
  <p:transition>
    <p:whee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СЕМЬЯ\мамина папка\3582489-6e408908ae922c6d.jpg"/>
          <p:cNvPicPr>
            <a:picLocks noChangeAspect="1" noChangeArrowheads="1"/>
          </p:cNvPicPr>
          <p:nvPr/>
        </p:nvPicPr>
        <p:blipFill>
          <a:blip r:embed="rId2" cstate="print"/>
          <a:srcRect/>
          <a:stretch>
            <a:fillRect/>
          </a:stretch>
        </p:blipFill>
        <p:spPr bwMode="auto">
          <a:xfrm>
            <a:off x="467544" y="836712"/>
            <a:ext cx="4572000" cy="3305175"/>
          </a:xfrm>
          <a:prstGeom prst="rect">
            <a:avLst/>
          </a:prstGeom>
          <a:noFill/>
        </p:spPr>
      </p:pic>
      <p:pic>
        <p:nvPicPr>
          <p:cNvPr id="4099" name="Picture 3" descr="D:\СЕМЬЯ\мамина папка\0_31a32_e31f1bf8_L.jpg"/>
          <p:cNvPicPr>
            <a:picLocks noChangeAspect="1" noChangeArrowheads="1"/>
          </p:cNvPicPr>
          <p:nvPr/>
        </p:nvPicPr>
        <p:blipFill>
          <a:blip r:embed="rId3" cstate="print"/>
          <a:srcRect/>
          <a:stretch>
            <a:fillRect/>
          </a:stretch>
        </p:blipFill>
        <p:spPr bwMode="auto">
          <a:xfrm>
            <a:off x="5364088" y="1700808"/>
            <a:ext cx="3168352" cy="4467376"/>
          </a:xfrm>
          <a:prstGeom prst="rect">
            <a:avLst/>
          </a:prstGeom>
          <a:noFill/>
        </p:spPr>
      </p:pic>
    </p:spTree>
    <p:extLst>
      <p:ext uri="{BB962C8B-B14F-4D97-AF65-F5344CB8AC3E}">
        <p14:creationId xmlns:p14="http://schemas.microsoft.com/office/powerpoint/2010/main" val="23104504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404664"/>
            <a:ext cx="8229600" cy="5688632"/>
          </a:xfrm>
        </p:spPr>
        <p:txBody>
          <a:bodyPr>
            <a:normAutofit/>
          </a:bodyPr>
          <a:lstStyle/>
          <a:p>
            <a:pPr algn="l"/>
            <a:r>
              <a:rPr lang="ru-RU" sz="42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DoloresCyr Black" pitchFamily="82" charset="0"/>
              </a:rPr>
              <a:t> </a:t>
            </a:r>
            <a:r>
              <a:rPr lang="ru-RU" sz="42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Монотипия предметная</a:t>
            </a:r>
            <a:br>
              <a:rPr lang="ru-RU" sz="42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br>
            <a:br>
              <a:rPr lang="ru-RU" sz="2400" b="1" dirty="0"/>
            </a:br>
            <a:r>
              <a:rPr lang="ru-RU" sz="2400" b="1" u="sng" dirty="0">
                <a:latin typeface="Segoe Print" pitchFamily="2" charset="0"/>
              </a:rPr>
              <a:t>Возраст:</a:t>
            </a:r>
            <a:r>
              <a:rPr lang="ru-RU" sz="2400" b="1" i="1" dirty="0">
                <a:latin typeface="Segoe Print" pitchFamily="2" charset="0"/>
              </a:rPr>
              <a:t> от пяти лет.</a:t>
            </a:r>
            <a:br>
              <a:rPr lang="ru-RU" sz="2400" b="1" i="1" dirty="0">
                <a:latin typeface="Segoe Print" pitchFamily="2" charset="0"/>
              </a:rPr>
            </a:br>
            <a:r>
              <a:rPr lang="ru-RU" sz="2400" b="1" u="sng" dirty="0">
                <a:latin typeface="Segoe Print" pitchFamily="2" charset="0"/>
              </a:rPr>
              <a:t>Способ получения изображения: </a:t>
            </a:r>
            <a:r>
              <a:rPr lang="ru-RU" sz="2400" b="1" i="1" dirty="0">
                <a:latin typeface="Segoe Print" pitchFamily="2" charset="0"/>
              </a:rPr>
              <a:t>ребенок складывает лист бумаги вдвое и на одной его половине рисует половину изображаемого предмета (предметы выбираются симметричные). После рисования каждой части предмета, пока не высохла краска, лист снова складывается пополам для получения отпечатка. Затем изображение можно украсить, также складывая лист после рисования нескольких украшений.</a:t>
            </a:r>
            <a:br>
              <a:rPr lang="ru-RU" sz="2400" b="1" dirty="0">
                <a:latin typeface="Segoe Print" pitchFamily="2" charset="0"/>
              </a:rPr>
            </a:br>
            <a:endParaRPr lang="ru-RU" sz="2200" dirty="0">
              <a:latin typeface="Segoe Print" pitchFamily="2" charset="0"/>
            </a:endParaRPr>
          </a:p>
        </p:txBody>
      </p:sp>
    </p:spTree>
    <p:extLst>
      <p:ext uri="{BB962C8B-B14F-4D97-AF65-F5344CB8AC3E}">
        <p14:creationId xmlns:p14="http://schemas.microsoft.com/office/powerpoint/2010/main" val="665543878"/>
      </p:ext>
    </p:extLst>
  </p:cSld>
  <p:clrMapOvr>
    <a:masterClrMapping/>
  </p:clrMapOvr>
  <p:transition>
    <p:whee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СЕМЬЯ\мамина папка\фото работа\нетрадиционные техники фото\DSC05643.JPG"/>
          <p:cNvPicPr>
            <a:picLocks noChangeAspect="1" noChangeArrowheads="1"/>
          </p:cNvPicPr>
          <p:nvPr/>
        </p:nvPicPr>
        <p:blipFill>
          <a:blip r:embed="rId2" cstate="print"/>
          <a:srcRect/>
          <a:stretch>
            <a:fillRect/>
          </a:stretch>
        </p:blipFill>
        <p:spPr bwMode="auto">
          <a:xfrm>
            <a:off x="234836" y="260648"/>
            <a:ext cx="4266474" cy="5688632"/>
          </a:xfrm>
          <a:prstGeom prst="rect">
            <a:avLst/>
          </a:prstGeom>
          <a:noFill/>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703415" y="292768"/>
            <a:ext cx="4218294" cy="5624391"/>
          </a:xfrm>
          <a:prstGeom prst="rect">
            <a:avLst/>
          </a:prstGeom>
          <a:noFill/>
        </p:spPr>
      </p:pic>
    </p:spTree>
    <p:extLst>
      <p:ext uri="{BB962C8B-B14F-4D97-AF65-F5344CB8AC3E}">
        <p14:creationId xmlns:p14="http://schemas.microsoft.com/office/powerpoint/2010/main" val="4077138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http://img-fotki.yandex.ru/get/6504/47407354.70d/0_eaf24_44f319c4_orig.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278" y="145524"/>
            <a:ext cx="3230880" cy="3182620"/>
          </a:xfrm>
          <a:prstGeom prst="rect">
            <a:avLst/>
          </a:prstGeom>
          <a:noFill/>
          <a:ln>
            <a:noFill/>
          </a:ln>
        </p:spPr>
      </p:pic>
      <p:sp>
        <p:nvSpPr>
          <p:cNvPr id="2" name="TextBox 1"/>
          <p:cNvSpPr txBox="1"/>
          <p:nvPr/>
        </p:nvSpPr>
        <p:spPr>
          <a:xfrm>
            <a:off x="3016470" y="1944414"/>
            <a:ext cx="1435462" cy="369332"/>
          </a:xfrm>
          <a:prstGeom prst="rect">
            <a:avLst/>
          </a:prstGeom>
          <a:noFill/>
        </p:spPr>
        <p:txBody>
          <a:bodyPr wrap="square" rtlCol="0">
            <a:spAutoFit/>
          </a:bodyPr>
          <a:lstStyle/>
          <a:p>
            <a:endParaRPr lang="ru-RU"/>
          </a:p>
        </p:txBody>
      </p:sp>
      <p:sp>
        <p:nvSpPr>
          <p:cNvPr id="3" name="Прямоугольник 2"/>
          <p:cNvSpPr/>
          <p:nvPr/>
        </p:nvSpPr>
        <p:spPr>
          <a:xfrm>
            <a:off x="1555532" y="1852422"/>
            <a:ext cx="7052441" cy="3454985"/>
          </a:xfrm>
          <a:prstGeom prst="rect">
            <a:avLst/>
          </a:prstGeom>
        </p:spPr>
        <p:txBody>
          <a:bodyPr wrap="square">
            <a:spAutoFit/>
          </a:bodyPr>
          <a:lstStyle/>
          <a:p>
            <a:pPr algn="ctr">
              <a:lnSpc>
                <a:spcPct val="107000"/>
              </a:lnSpc>
              <a:spcAft>
                <a:spcPts val="800"/>
              </a:spcAft>
            </a:pPr>
            <a:r>
              <a:rPr lang="ru-RU" sz="3600" b="1" i="1" dirty="0">
                <a:ln>
                  <a:solidFill>
                    <a:srgbClr val="FF0000"/>
                  </a:solidFill>
                </a:ln>
                <a:solidFill>
                  <a:srgbClr val="FF0000"/>
                </a:solidFill>
                <a:latin typeface="Monotype Corsiva" panose="03010101010201010101" pitchFamily="66" charset="0"/>
                <a:ea typeface="Times New Roman" panose="02020603050405020304" pitchFamily="18" charset="0"/>
                <a:cs typeface="Times New Roman" panose="02020603050405020304" pitchFamily="18" charset="0"/>
              </a:rPr>
              <a:t>Актуальность мастер-класса: </a:t>
            </a:r>
            <a:endParaRPr lang="ru-RU" sz="3600" b="1" i="1" dirty="0">
              <a:ln>
                <a:solidFill>
                  <a:srgbClr val="FF0000"/>
                </a:solidFill>
              </a:ln>
              <a:solidFill>
                <a:srgbClr val="FF0000"/>
              </a:solidFill>
              <a:latin typeface="Monotype Corsiva" panose="03010101010201010101" pitchFamily="66" charset="0"/>
              <a:ea typeface="Calibri" panose="020F0502020204030204" pitchFamily="34" charset="0"/>
              <a:cs typeface="Times New Roman" panose="02020603050405020304" pitchFamily="18" charset="0"/>
            </a:endParaRPr>
          </a:p>
          <a:p>
            <a:pPr>
              <a:lnSpc>
                <a:spcPct val="107000"/>
              </a:lnSpc>
              <a:spcAft>
                <a:spcPts val="0"/>
              </a:spcAft>
            </a:pPr>
            <a:r>
              <a:rPr lang="ru-RU" b="1" i="1" dirty="0">
                <a:ln w="0"/>
                <a:solidFill>
                  <a:schemeClr val="accent5">
                    <a:lumMod val="50000"/>
                  </a:schemeClr>
                </a:solidFill>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Arial" panose="020B0604020202020204" pitchFamily="34" charset="0"/>
              </a:rPr>
              <a:t>-  в непосредственно-образовательной деятельности по рисованию, решаются задачи всестороннего развития детей, которое необходимо для успешного обучения в школе. </a:t>
            </a:r>
            <a:endParaRPr lang="ru-RU" b="1" i="1" dirty="0">
              <a:ln w="0"/>
              <a:solidFill>
                <a:schemeClr val="accent5">
                  <a:lumMod val="50000"/>
                </a:schemeClr>
              </a:solidFill>
              <a:effectLst>
                <a:outerShdw blurRad="38100" dist="19050" dir="2700000" algn="tl" rotWithShape="0">
                  <a:schemeClr val="dk1">
                    <a:alpha val="40000"/>
                  </a:schemeClr>
                </a:outerShdw>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ru-RU" b="1" i="1" dirty="0">
                <a:ln w="0"/>
                <a:solidFill>
                  <a:schemeClr val="accent5">
                    <a:lumMod val="50000"/>
                  </a:schemeClr>
                </a:solidFill>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Arial" panose="020B0604020202020204" pitchFamily="34" charset="0"/>
              </a:rPr>
              <a:t>-   в процессе работы, у детей формируются мыслительные операции (анализ, синтез, сравнения и др.), навыки работы в коллективе, умение согласовывать свои действия с действиями сверстников.</a:t>
            </a:r>
            <a:endParaRPr lang="ru-RU" b="1" i="1" dirty="0">
              <a:ln w="0"/>
              <a:solidFill>
                <a:schemeClr val="accent5">
                  <a:lumMod val="50000"/>
                </a:schemeClr>
              </a:solidFill>
              <a:effectLst>
                <a:outerShdw blurRad="38100" dist="19050" dir="2700000" algn="tl" rotWithShape="0">
                  <a:schemeClr val="dk1">
                    <a:alpha val="40000"/>
                  </a:schemeClr>
                </a:outerShdw>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38937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04664"/>
            <a:ext cx="8229600" cy="6192688"/>
          </a:xfrm>
        </p:spPr>
        <p:txBody>
          <a:bodyPr>
            <a:normAutofit fontScale="90000"/>
          </a:bodyPr>
          <a:lstStyle/>
          <a:p>
            <a:pPr algn="l"/>
            <a:r>
              <a:rPr lang="ru-RU" sz="42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 Монотипия пейзажная</a:t>
            </a:r>
            <a:br>
              <a:rPr lang="ru-RU" sz="42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br>
            <a:br>
              <a:rPr lang="ru-RU" sz="2200" dirty="0"/>
            </a:br>
            <a:r>
              <a:rPr lang="ru-RU" sz="2200" b="1" u="sng" dirty="0">
                <a:latin typeface="Segoe Print" pitchFamily="2" charset="0"/>
              </a:rPr>
              <a:t>Возраст:</a:t>
            </a:r>
            <a:r>
              <a:rPr lang="ru-RU" sz="2200" b="1" i="1" dirty="0">
                <a:latin typeface="Segoe Print" pitchFamily="2" charset="0"/>
              </a:rPr>
              <a:t> от 6 лет </a:t>
            </a:r>
            <a:br>
              <a:rPr lang="ru-RU" sz="2200" b="1" i="1" dirty="0">
                <a:latin typeface="Segoe Print" pitchFamily="2" charset="0"/>
              </a:rPr>
            </a:br>
            <a:r>
              <a:rPr lang="ru-RU" sz="2200" b="1" u="sng" dirty="0">
                <a:latin typeface="Segoe Print" pitchFamily="2" charset="0"/>
              </a:rPr>
              <a:t>Способ получения изображения: </a:t>
            </a:r>
            <a:r>
              <a:rPr lang="ru-RU" sz="2200" b="1" i="1" dirty="0">
                <a:latin typeface="Segoe Print" pitchFamily="2" charset="0"/>
              </a:rPr>
              <a:t>ребёнок складывает лист бумаги вдвое. На одной его половине рисуется пейзаж, на другой получается его отражение в озере, реке (отпечаток). Пейзаж выполняется быстро, чтобы краска не успела высохнуть. Половина листа, предназначенная для отпечатка, протирается влажной губкой. Исходный рисунок, после того как с него сделан оттиск, оживляется красками, чтобы он сильнее отличался от отпечатка. Для монотипии также можно использовать лист бумаги и кафельную плитку. На последнюю наносится рисунок краской, затем она накрывается листом бумаги. Пейзаж получается размытым.</a:t>
            </a:r>
            <a:br>
              <a:rPr lang="ru-RU" b="1" i="1" dirty="0">
                <a:latin typeface="Segoe Print" pitchFamily="2" charset="0"/>
              </a:rPr>
            </a:br>
            <a:endParaRPr lang="ru-RU" b="1" i="1" dirty="0">
              <a:latin typeface="Segoe Print" pitchFamily="2" charset="0"/>
            </a:endParaRPr>
          </a:p>
        </p:txBody>
      </p:sp>
    </p:spTree>
    <p:extLst>
      <p:ext uri="{BB962C8B-B14F-4D97-AF65-F5344CB8AC3E}">
        <p14:creationId xmlns:p14="http://schemas.microsoft.com/office/powerpoint/2010/main" val="255912003"/>
      </p:ext>
    </p:extLst>
  </p:cSld>
  <p:clrMapOvr>
    <a:masterClrMapping/>
  </p:clrMapOvr>
  <p:transition>
    <p:wheel spokes="8"/>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0" y="0"/>
            <a:ext cx="5148065" cy="3861048"/>
          </a:xfrm>
          <a:prstGeom prst="rect">
            <a:avLst/>
          </a:prstGeom>
          <a:noFill/>
        </p:spPr>
      </p:pic>
      <p:pic>
        <p:nvPicPr>
          <p:cNvPr id="5123" name="Picture 3" descr="D:\СЕМЬЯ\мамина папка\фото работа\нетрадиционные техники фото\DSC05618.JPG"/>
          <p:cNvPicPr>
            <a:picLocks noChangeAspect="1" noChangeArrowheads="1"/>
          </p:cNvPicPr>
          <p:nvPr/>
        </p:nvPicPr>
        <p:blipFill>
          <a:blip r:embed="rId3" cstate="print"/>
          <a:srcRect/>
          <a:stretch>
            <a:fillRect/>
          </a:stretch>
        </p:blipFill>
        <p:spPr bwMode="auto">
          <a:xfrm>
            <a:off x="5147556" y="548680"/>
            <a:ext cx="3996444" cy="5328592"/>
          </a:xfrm>
          <a:prstGeom prst="rect">
            <a:avLst/>
          </a:prstGeom>
          <a:noFill/>
        </p:spPr>
      </p:pic>
    </p:spTree>
    <p:extLst>
      <p:ext uri="{BB962C8B-B14F-4D97-AF65-F5344CB8AC3E}">
        <p14:creationId xmlns:p14="http://schemas.microsoft.com/office/powerpoint/2010/main" val="6711468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890666"/>
          </a:xfrm>
        </p:spPr>
        <p:txBody>
          <a:bodyPr>
            <a:normAutofit/>
          </a:bodyPr>
          <a:lstStyle/>
          <a:p>
            <a:pPr algn="l"/>
            <a:r>
              <a:rPr lang="ru-RU" sz="4200" b="1" dirty="0">
                <a:solidFill>
                  <a:srgbClr val="FFFF00"/>
                </a:solidFill>
                <a:latin typeface="DoloresCyr Black" pitchFamily="82" charset="0"/>
              </a:rPr>
              <a:t> </a:t>
            </a:r>
            <a:r>
              <a:rPr lang="ru-RU" sz="4200" b="1" dirty="0" err="1">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Кляксография</a:t>
            </a:r>
            <a:r>
              <a:rPr lang="ru-RU" sz="42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 обычная</a:t>
            </a:r>
            <a:br>
              <a:rPr lang="ru-RU" sz="42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br>
            <a:br>
              <a:rPr lang="ru-RU" sz="2400" b="1" dirty="0"/>
            </a:br>
            <a:r>
              <a:rPr lang="ru-RU" sz="2400" b="1" u="sng" dirty="0">
                <a:latin typeface="Segoe Print" pitchFamily="2" charset="0"/>
              </a:rPr>
              <a:t>Возраст:</a:t>
            </a:r>
            <a:r>
              <a:rPr lang="ru-RU" sz="2400" b="1" i="1" dirty="0">
                <a:latin typeface="Segoe Print" pitchFamily="2" charset="0"/>
              </a:rPr>
              <a:t> от пяти лет.</a:t>
            </a:r>
            <a:br>
              <a:rPr lang="ru-RU" sz="2400" b="1" i="1" dirty="0">
                <a:latin typeface="Segoe Print" pitchFamily="2" charset="0"/>
              </a:rPr>
            </a:br>
            <a:r>
              <a:rPr lang="ru-RU" sz="2400" b="1" u="sng" dirty="0">
                <a:latin typeface="Segoe Print" pitchFamily="2" charset="0"/>
              </a:rPr>
              <a:t>Способ получения изображения: </a:t>
            </a:r>
            <a:r>
              <a:rPr lang="ru-RU" sz="2400" b="1" i="1" dirty="0">
                <a:latin typeface="Segoe Print" pitchFamily="2" charset="0"/>
              </a:rPr>
              <a:t>ребенок зачерпывает гуашь пластиковой ложкой и выливает на бумагу. В результате получаются пятна в произвольном порядке. Затем лист накрывается другим листом и прижимается (можно согнуть исходный лист пополам, на одну половину капнуть тушь, а другой его прикрыть). Далее верхний лист снимается, изображение рассматривается: определяется, на что оно похоже. Недостающие детали дорисовываются.</a:t>
            </a:r>
            <a:br>
              <a:rPr lang="ru-RU" sz="2400" b="1" dirty="0">
                <a:latin typeface="Segoe Print" pitchFamily="2" charset="0"/>
              </a:rPr>
            </a:br>
            <a:endParaRPr lang="ru-RU" sz="2200" dirty="0">
              <a:latin typeface="Segoe Print" pitchFamily="2" charset="0"/>
            </a:endParaRPr>
          </a:p>
        </p:txBody>
      </p:sp>
    </p:spTree>
    <p:extLst>
      <p:ext uri="{BB962C8B-B14F-4D97-AF65-F5344CB8AC3E}">
        <p14:creationId xmlns:p14="http://schemas.microsoft.com/office/powerpoint/2010/main" val="323897710"/>
      </p:ext>
    </p:extLst>
  </p:cSld>
  <p:clrMapOvr>
    <a:masterClrMapping/>
  </p:clrMapOvr>
  <p:transition>
    <p:split dir="in"/>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СЕМЬЯ\мамина папка\podelki_detskie_204.jpg"/>
          <p:cNvPicPr>
            <a:picLocks noChangeAspect="1" noChangeArrowheads="1"/>
          </p:cNvPicPr>
          <p:nvPr/>
        </p:nvPicPr>
        <p:blipFill>
          <a:blip r:embed="rId2" cstate="print"/>
          <a:srcRect/>
          <a:stretch>
            <a:fillRect/>
          </a:stretch>
        </p:blipFill>
        <p:spPr bwMode="auto">
          <a:xfrm>
            <a:off x="611560" y="1412776"/>
            <a:ext cx="5936023" cy="3960440"/>
          </a:xfrm>
          <a:prstGeom prst="rect">
            <a:avLst/>
          </a:prstGeom>
          <a:noFill/>
        </p:spPr>
      </p:pic>
      <p:pic>
        <p:nvPicPr>
          <p:cNvPr id="3075" name="Picture 3" descr="D:\СЕМЬЯ\мамина папка\zanatia250_clip_image001.jpg"/>
          <p:cNvPicPr>
            <a:picLocks noChangeAspect="1" noChangeArrowheads="1"/>
          </p:cNvPicPr>
          <p:nvPr/>
        </p:nvPicPr>
        <p:blipFill>
          <a:blip r:embed="rId3" cstate="print"/>
          <a:srcRect/>
          <a:stretch>
            <a:fillRect/>
          </a:stretch>
        </p:blipFill>
        <p:spPr bwMode="auto">
          <a:xfrm>
            <a:off x="6876256" y="4725144"/>
            <a:ext cx="1770928" cy="1800200"/>
          </a:xfrm>
          <a:prstGeom prst="rect">
            <a:avLst/>
          </a:prstGeom>
          <a:noFill/>
        </p:spPr>
      </p:pic>
      <p:pic>
        <p:nvPicPr>
          <p:cNvPr id="3076" name="Picture 4" descr="D:\СЕМЬЯ\мамина папка\zanatia250_clip_image004.jpg"/>
          <p:cNvPicPr>
            <a:picLocks noChangeAspect="1" noChangeArrowheads="1"/>
          </p:cNvPicPr>
          <p:nvPr/>
        </p:nvPicPr>
        <p:blipFill>
          <a:blip r:embed="rId4" cstate="print"/>
          <a:srcRect/>
          <a:stretch>
            <a:fillRect/>
          </a:stretch>
        </p:blipFill>
        <p:spPr bwMode="auto">
          <a:xfrm>
            <a:off x="6804248" y="548680"/>
            <a:ext cx="1909432" cy="1512168"/>
          </a:xfrm>
          <a:prstGeom prst="rect">
            <a:avLst/>
          </a:prstGeom>
          <a:noFill/>
        </p:spPr>
      </p:pic>
      <p:pic>
        <p:nvPicPr>
          <p:cNvPr id="3077" name="Picture 5" descr="D:\СЕМЬЯ\мамина папка\zanatia250_clip_image003.jpg"/>
          <p:cNvPicPr>
            <a:picLocks noChangeAspect="1" noChangeArrowheads="1"/>
          </p:cNvPicPr>
          <p:nvPr/>
        </p:nvPicPr>
        <p:blipFill>
          <a:blip r:embed="rId5" cstate="print"/>
          <a:srcRect/>
          <a:stretch>
            <a:fillRect/>
          </a:stretch>
        </p:blipFill>
        <p:spPr bwMode="auto">
          <a:xfrm>
            <a:off x="6948264" y="2420888"/>
            <a:ext cx="1619447" cy="2089086"/>
          </a:xfrm>
          <a:prstGeom prst="rect">
            <a:avLst/>
          </a:prstGeom>
          <a:noFill/>
        </p:spPr>
      </p:pic>
    </p:spTree>
    <p:extLst>
      <p:ext uri="{BB962C8B-B14F-4D97-AF65-F5344CB8AC3E}">
        <p14:creationId xmlns:p14="http://schemas.microsoft.com/office/powerpoint/2010/main" val="12333238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666530"/>
          </a:xfrm>
        </p:spPr>
        <p:txBody>
          <a:bodyPr>
            <a:normAutofit/>
          </a:bodyPr>
          <a:lstStyle/>
          <a:p>
            <a:pPr algn="l"/>
            <a:br>
              <a:rPr lang="ru-RU" sz="2400" b="1" dirty="0"/>
            </a:br>
            <a:endParaRPr lang="ru-RU" sz="2200" dirty="0"/>
          </a:p>
        </p:txBody>
      </p:sp>
      <p:sp>
        <p:nvSpPr>
          <p:cNvPr id="5" name="Прямоугольник 4"/>
          <p:cNvSpPr/>
          <p:nvPr/>
        </p:nvSpPr>
        <p:spPr>
          <a:xfrm>
            <a:off x="395536" y="332656"/>
            <a:ext cx="8136904" cy="3570208"/>
          </a:xfrm>
          <a:prstGeom prst="rect">
            <a:avLst/>
          </a:prstGeom>
        </p:spPr>
        <p:txBody>
          <a:bodyPr wrap="square">
            <a:spAutoFit/>
          </a:bodyPr>
          <a:lstStyle/>
          <a:p>
            <a:r>
              <a:rPr lang="ru-RU" sz="32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 </a:t>
            </a:r>
            <a:r>
              <a:rPr lang="ru-RU" sz="3200" b="1" dirty="0" err="1">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Кляксография</a:t>
            </a:r>
            <a:r>
              <a:rPr lang="ru-RU" sz="32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 с трубочкой</a:t>
            </a:r>
            <a:br>
              <a:rPr lang="ru-RU" sz="36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br>
            <a:br>
              <a:rPr lang="ru-RU" b="1" dirty="0"/>
            </a:br>
            <a:r>
              <a:rPr lang="ru-RU" sz="2200" b="1" u="sng" dirty="0">
                <a:latin typeface="Segoe Print" pitchFamily="2" charset="0"/>
              </a:rPr>
              <a:t>Возраст:</a:t>
            </a:r>
            <a:r>
              <a:rPr lang="ru-RU" sz="2200" b="1" i="1" dirty="0">
                <a:latin typeface="Segoe Print" pitchFamily="2" charset="0"/>
              </a:rPr>
              <a:t> от пяти лет.</a:t>
            </a:r>
            <a:br>
              <a:rPr lang="ru-RU" sz="2200" b="1" i="1" dirty="0">
                <a:latin typeface="Segoe Print" pitchFamily="2" charset="0"/>
              </a:rPr>
            </a:br>
            <a:r>
              <a:rPr lang="ru-RU" sz="2200" b="1" i="1" dirty="0">
                <a:latin typeface="Segoe Print" pitchFamily="2" charset="0"/>
              </a:rPr>
              <a:t> </a:t>
            </a:r>
            <a:r>
              <a:rPr lang="ru-RU" sz="2200" b="1" u="sng" dirty="0">
                <a:latin typeface="Segoe Print" pitchFamily="2" charset="0"/>
              </a:rPr>
              <a:t>Способ получения изображения: </a:t>
            </a:r>
            <a:r>
              <a:rPr lang="ru-RU" sz="2200" b="1" i="1" dirty="0">
                <a:latin typeface="Segoe Print" pitchFamily="2" charset="0"/>
              </a:rPr>
              <a:t>ребенок зачерпывает гуашь пластиковой ложкой и выливает на лист, делая небольшое пятно (капельку). Затем на это пятно дует из трубочки так, чтобы ее конец не касался ни пятна, ни бумаги. При необходимости процедура повторяется. Недостающие детали дорисовываются. </a:t>
            </a:r>
            <a:endParaRPr lang="ru-RU" sz="2200" dirty="0"/>
          </a:p>
        </p:txBody>
      </p:sp>
    </p:spTree>
    <p:extLst>
      <p:ext uri="{BB962C8B-B14F-4D97-AF65-F5344CB8AC3E}">
        <p14:creationId xmlns:p14="http://schemas.microsoft.com/office/powerpoint/2010/main" val="1856958982"/>
      </p:ext>
    </p:extLst>
  </p:cSld>
  <p:clrMapOvr>
    <a:masterClrMapping/>
  </p:clrMapOvr>
  <p:transition>
    <p:split dir="in"/>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 y="-13693"/>
            <a:ext cx="5100307" cy="3825230"/>
          </a:xfrm>
          <a:prstGeom prst="rect">
            <a:avLst/>
          </a:prstGeom>
          <a:noFill/>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899876" y="2924944"/>
            <a:ext cx="5244074" cy="3933056"/>
          </a:xfrm>
          <a:prstGeom prst="rect">
            <a:avLst/>
          </a:prstGeom>
          <a:noFill/>
        </p:spPr>
      </p:pic>
    </p:spTree>
    <p:extLst>
      <p:ext uri="{BB962C8B-B14F-4D97-AF65-F5344CB8AC3E}">
        <p14:creationId xmlns:p14="http://schemas.microsoft.com/office/powerpoint/2010/main" val="1477575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666530"/>
          </a:xfrm>
        </p:spPr>
        <p:txBody>
          <a:bodyPr>
            <a:normAutofit/>
          </a:bodyPr>
          <a:lstStyle/>
          <a:p>
            <a:pPr algn="l"/>
            <a:br>
              <a:rPr lang="ru-RU" sz="2400" b="1" dirty="0"/>
            </a:br>
            <a:endParaRPr lang="ru-RU" sz="2200" dirty="0"/>
          </a:p>
        </p:txBody>
      </p:sp>
      <p:sp>
        <p:nvSpPr>
          <p:cNvPr id="5" name="Прямоугольник 4"/>
          <p:cNvSpPr/>
          <p:nvPr/>
        </p:nvSpPr>
        <p:spPr>
          <a:xfrm>
            <a:off x="467544" y="332656"/>
            <a:ext cx="8280920" cy="3570208"/>
          </a:xfrm>
          <a:prstGeom prst="rect">
            <a:avLst/>
          </a:prstGeom>
        </p:spPr>
        <p:txBody>
          <a:bodyPr wrap="square">
            <a:spAutoFit/>
          </a:bodyPr>
          <a:lstStyle/>
          <a:p>
            <a:r>
              <a:rPr lang="ru-RU" sz="32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 </a:t>
            </a:r>
            <a:r>
              <a:rPr lang="ru-RU" sz="3200" b="1" dirty="0" err="1">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Ниткография</a:t>
            </a:r>
            <a:br>
              <a:rPr lang="ru-RU" sz="32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br>
            <a:br>
              <a:rPr lang="ru-RU" b="1" dirty="0"/>
            </a:br>
            <a:r>
              <a:rPr lang="ru-RU" sz="2200" b="1" u="sng" dirty="0">
                <a:latin typeface="Segoe Print" pitchFamily="2" charset="0"/>
              </a:rPr>
              <a:t>Возраст:</a:t>
            </a:r>
            <a:r>
              <a:rPr lang="ru-RU" sz="2200" b="1" i="1" dirty="0">
                <a:latin typeface="Segoe Print" pitchFamily="2" charset="0"/>
              </a:rPr>
              <a:t> от пяти лет.</a:t>
            </a:r>
            <a:br>
              <a:rPr lang="ru-RU" sz="2200" b="1" i="1" dirty="0">
                <a:latin typeface="Segoe Print" pitchFamily="2" charset="0"/>
              </a:rPr>
            </a:br>
            <a:r>
              <a:rPr lang="ru-RU" sz="2200" b="1" u="sng" dirty="0">
                <a:latin typeface="Segoe Print" pitchFamily="2" charset="0"/>
              </a:rPr>
              <a:t>Способ получения изображения: </a:t>
            </a:r>
            <a:r>
              <a:rPr lang="ru-RU" sz="2200" b="1" i="1" dirty="0">
                <a:latin typeface="Segoe Print" pitchFamily="2" charset="0"/>
              </a:rPr>
              <a:t>ребенок опускает нитку в краску, отжимает ее. Затем на листе бумаги выкладывает из нитки изображение, оставляя один ее конец свободным. После этого сверху накладывает другой  лист, прижимает, придерживая рукой, и вытягивает нитку за кончик. Недостающие детали дорисовываются.</a:t>
            </a:r>
            <a:endParaRPr lang="ru-RU" sz="2200" dirty="0"/>
          </a:p>
        </p:txBody>
      </p:sp>
    </p:spTree>
    <p:extLst>
      <p:ext uri="{BB962C8B-B14F-4D97-AF65-F5344CB8AC3E}">
        <p14:creationId xmlns:p14="http://schemas.microsoft.com/office/powerpoint/2010/main" val="537940357"/>
      </p:ext>
    </p:extLst>
  </p:cSld>
  <p:clrMapOvr>
    <a:masterClrMapping/>
  </p:clrMapOvr>
  <p:transition>
    <p:split dir="in"/>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513" y="188640"/>
            <a:ext cx="4752529" cy="6336704"/>
          </a:xfrm>
          <a:prstGeom prst="rect">
            <a:avLst/>
          </a:prstGeom>
          <a:noFill/>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391471" y="192038"/>
            <a:ext cx="4752529" cy="6336704"/>
          </a:xfrm>
          <a:prstGeom prst="rect">
            <a:avLst/>
          </a:prstGeom>
          <a:noFill/>
        </p:spPr>
      </p:pic>
    </p:spTree>
    <p:extLst>
      <p:ext uri="{BB962C8B-B14F-4D97-AF65-F5344CB8AC3E}">
        <p14:creationId xmlns:p14="http://schemas.microsoft.com/office/powerpoint/2010/main" val="31273134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15416"/>
            <a:ext cx="8229600" cy="5400600"/>
          </a:xfrm>
        </p:spPr>
        <p:txBody>
          <a:bodyPr>
            <a:normAutofit/>
          </a:bodyPr>
          <a:lstStyle/>
          <a:p>
            <a:pPr algn="l"/>
            <a:r>
              <a:rPr lang="ru-RU" sz="3800" b="1" dirty="0">
                <a:ln w="12700">
                  <a:solidFill>
                    <a:schemeClr val="tx1"/>
                  </a:solidFill>
                  <a:prstDash val="solid"/>
                </a:ln>
                <a:solidFill>
                  <a:srgbClr val="FFFF00"/>
                </a:solidFill>
                <a:effectLst>
                  <a:outerShdw blurRad="41275" dist="20320" dir="1800000" algn="tl" rotWithShape="0">
                    <a:srgbClr val="000000">
                      <a:alpha val="40000"/>
                    </a:srgbClr>
                  </a:outerShdw>
                </a:effectLst>
              </a:rPr>
              <a:t>                     </a:t>
            </a:r>
            <a:r>
              <a:rPr lang="ru-RU" sz="3800" b="1" dirty="0" err="1">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Набрызг</a:t>
            </a:r>
            <a:br>
              <a:rPr lang="ru-RU" sz="38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br>
            <a:br>
              <a:rPr lang="ru-RU" sz="2400" b="1" dirty="0"/>
            </a:br>
            <a:r>
              <a:rPr lang="ru-RU" sz="2200" b="1" u="sng" dirty="0">
                <a:latin typeface="Segoe Print" pitchFamily="2" charset="0"/>
              </a:rPr>
              <a:t>Возраст:</a:t>
            </a:r>
            <a:r>
              <a:rPr lang="ru-RU" sz="2200" b="1" i="1" dirty="0">
                <a:latin typeface="Segoe Print" pitchFamily="2" charset="0"/>
              </a:rPr>
              <a:t> от пяти лет.</a:t>
            </a:r>
            <a:br>
              <a:rPr lang="ru-RU" sz="2200" b="1" i="1" dirty="0">
                <a:latin typeface="Segoe Print" pitchFamily="2" charset="0"/>
              </a:rPr>
            </a:br>
            <a:r>
              <a:rPr lang="ru-RU" sz="2200" b="1" u="sng" dirty="0">
                <a:latin typeface="Segoe Print" pitchFamily="2" charset="0"/>
              </a:rPr>
              <a:t>Способ получения изображения: </a:t>
            </a:r>
            <a:r>
              <a:rPr lang="ru-RU" sz="2200" b="1" i="1" dirty="0">
                <a:latin typeface="Segoe Print" pitchFamily="2" charset="0"/>
              </a:rPr>
              <a:t>ребенок набирает краску на кисть и ударяет кистью о картон, который держит над бумагой. Краска разбрызгивается на бумагу</a:t>
            </a:r>
            <a:r>
              <a:rPr lang="ru-RU" sz="2200" b="1" i="1" dirty="0"/>
              <a:t>.</a:t>
            </a:r>
            <a:br>
              <a:rPr lang="ru-RU" sz="2200" b="1" dirty="0"/>
            </a:br>
            <a:endParaRPr lang="ru-RU" sz="2200" dirty="0"/>
          </a:p>
        </p:txBody>
      </p:sp>
    </p:spTree>
    <p:extLst>
      <p:ext uri="{BB962C8B-B14F-4D97-AF65-F5344CB8AC3E}">
        <p14:creationId xmlns:p14="http://schemas.microsoft.com/office/powerpoint/2010/main" val="1232442812"/>
      </p:ext>
    </p:extLst>
  </p:cSld>
  <p:clrMapOvr>
    <a:masterClrMapping/>
  </p:clrMapOvr>
  <p:transition>
    <p:split orient="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СЕМЬЯ\мамина папка\P1080710.JPG"/>
          <p:cNvPicPr>
            <a:picLocks noChangeAspect="1" noChangeArrowheads="1"/>
          </p:cNvPicPr>
          <p:nvPr/>
        </p:nvPicPr>
        <p:blipFill>
          <a:blip r:embed="rId2" cstate="print"/>
          <a:srcRect/>
          <a:stretch>
            <a:fillRect/>
          </a:stretch>
        </p:blipFill>
        <p:spPr bwMode="auto">
          <a:xfrm>
            <a:off x="611560" y="260648"/>
            <a:ext cx="3559578" cy="4746104"/>
          </a:xfrm>
          <a:prstGeom prst="rect">
            <a:avLst/>
          </a:prstGeom>
          <a:noFill/>
        </p:spPr>
      </p:pic>
      <p:pic>
        <p:nvPicPr>
          <p:cNvPr id="2051" name="Picture 3" descr="D:\СЕМЬЯ\мамина папка\P1080987.JPG"/>
          <p:cNvPicPr>
            <a:picLocks noChangeAspect="1" noChangeArrowheads="1"/>
          </p:cNvPicPr>
          <p:nvPr/>
        </p:nvPicPr>
        <p:blipFill>
          <a:blip r:embed="rId3" cstate="print"/>
          <a:srcRect/>
          <a:stretch>
            <a:fillRect/>
          </a:stretch>
        </p:blipFill>
        <p:spPr bwMode="auto">
          <a:xfrm>
            <a:off x="4283968" y="2348880"/>
            <a:ext cx="4630020" cy="3252589"/>
          </a:xfrm>
          <a:prstGeom prst="rect">
            <a:avLst/>
          </a:prstGeom>
          <a:noFill/>
        </p:spPr>
      </p:pic>
    </p:spTree>
    <p:extLst>
      <p:ext uri="{BB962C8B-B14F-4D97-AF65-F5344CB8AC3E}">
        <p14:creationId xmlns:p14="http://schemas.microsoft.com/office/powerpoint/2010/main" val="3632504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0716" y="336331"/>
            <a:ext cx="8271641" cy="4578561"/>
          </a:xfrm>
          <a:prstGeom prst="rect">
            <a:avLst/>
          </a:prstGeom>
        </p:spPr>
        <p:txBody>
          <a:bodyPr wrap="square">
            <a:spAutoFit/>
          </a:bodyPr>
          <a:lstStyle/>
          <a:p>
            <a:pPr>
              <a:lnSpc>
                <a:spcPct val="107000"/>
              </a:lnSpc>
              <a:spcAft>
                <a:spcPts val="800"/>
              </a:spcAft>
            </a:pPr>
            <a:r>
              <a:rPr lang="ru-RU" sz="4400" b="1" i="1" dirty="0">
                <a:solidFill>
                  <a:srgbClr val="FF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Цель: </a:t>
            </a:r>
          </a:p>
          <a:p>
            <a:pPr>
              <a:lnSpc>
                <a:spcPct val="107000"/>
              </a:lnSpc>
              <a:spcAft>
                <a:spcPts val="800"/>
              </a:spcAft>
            </a:pPr>
            <a:r>
              <a:rPr lang="ru-RU" sz="2400" b="1" i="1" dirty="0">
                <a:latin typeface="Arial" panose="020B0604020202020204" pitchFamily="34" charset="0"/>
                <a:ea typeface="Calibri" panose="020F0502020204030204" pitchFamily="34" charset="0"/>
                <a:cs typeface="Arial" panose="020B0604020202020204" pitchFamily="34" charset="0"/>
              </a:rPr>
              <a:t>-   формирование у детей дошкольного возраста художественно-творческих способностей через творческие задания с использованием в работе интересной и необычной изобразительной техники, неизвестного материала.</a:t>
            </a:r>
          </a:p>
          <a:p>
            <a:pPr>
              <a:lnSpc>
                <a:spcPct val="107000"/>
              </a:lnSpc>
              <a:spcAft>
                <a:spcPts val="800"/>
              </a:spcAft>
            </a:pPr>
            <a:r>
              <a:rPr lang="ru-RU" sz="2400" b="1" i="1" dirty="0">
                <a:latin typeface="Arial" panose="020B0604020202020204" pitchFamily="34" charset="0"/>
                <a:ea typeface="Calibri" panose="020F0502020204030204" pitchFamily="34" charset="0"/>
                <a:cs typeface="Arial" panose="020B0604020202020204" pitchFamily="34" charset="0"/>
              </a:rPr>
              <a:t>-   познакомить педагогов с использованием нетрадиционных техник рисования на занятиях по изобразительной деятельности для детей дошкольного возраста. </a:t>
            </a:r>
            <a:endParaRPr lang="ru-RU" sz="2400" b="1" i="1"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877449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71400"/>
            <a:ext cx="8604448" cy="6264696"/>
          </a:xfrm>
        </p:spPr>
        <p:txBody>
          <a:bodyPr>
            <a:normAutofit/>
          </a:bodyPr>
          <a:lstStyle/>
          <a:p>
            <a:pPr algn="l"/>
            <a:br>
              <a:rPr lang="ru-RU" sz="4200" b="1" i="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br>
            <a:r>
              <a:rPr lang="ru-RU" sz="4200" b="1" i="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  Рисование расчёской,   </a:t>
            </a:r>
            <a:br>
              <a:rPr lang="ru-RU" sz="4200" b="1" i="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br>
            <a:r>
              <a:rPr lang="ru-RU" sz="4200" b="1" i="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      зубной щеткой</a:t>
            </a:r>
            <a:br>
              <a:rPr lang="ru-RU" sz="4200" b="1" i="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br>
            <a:br>
              <a:rPr lang="ru-RU" sz="2400" dirty="0"/>
            </a:br>
            <a:r>
              <a:rPr lang="ru-RU" sz="2200" b="1" u="sng" dirty="0">
                <a:latin typeface="Segoe Print" pitchFamily="2" charset="0"/>
              </a:rPr>
              <a:t> Возраст:</a:t>
            </a:r>
            <a:r>
              <a:rPr lang="ru-RU" sz="2200" b="1" i="1" dirty="0">
                <a:latin typeface="Segoe Print" pitchFamily="2" charset="0"/>
              </a:rPr>
              <a:t> с 4-х лет</a:t>
            </a:r>
            <a:br>
              <a:rPr lang="ru-RU" sz="2200" b="1" i="1" dirty="0">
                <a:latin typeface="Segoe Print" pitchFamily="2" charset="0"/>
              </a:rPr>
            </a:br>
            <a:r>
              <a:rPr lang="ru-RU" sz="2200" b="1" u="sng" dirty="0">
                <a:latin typeface="Segoe Print" pitchFamily="2" charset="0"/>
              </a:rPr>
              <a:t>Способ получения изображения: </a:t>
            </a:r>
            <a:r>
              <a:rPr lang="ru-RU" sz="2200" b="1" i="1" dirty="0">
                <a:latin typeface="Segoe Print" pitchFamily="2" charset="0"/>
              </a:rPr>
              <a:t>Благодаря жестковатым, густым, ровно расположенным щетинкам она позволяет быстро и легко тонировать бумагу или наносить элементы рисунка с разной плотностью густоты краски. Щетку нельзя сильно мочить, то есть полусухую зубную щетку окунаем в гуашь, консистенции кашицы и можно приступать к работе.</a:t>
            </a:r>
            <a:br>
              <a:rPr lang="ru-RU" sz="2200" b="1" i="1" dirty="0">
                <a:latin typeface="Segoe Print" pitchFamily="2" charset="0"/>
              </a:rPr>
            </a:br>
            <a:endParaRPr lang="ru-RU" sz="2200" b="1" i="1" dirty="0">
              <a:latin typeface="Segoe Print" pitchFamily="2" charset="0"/>
            </a:endParaRPr>
          </a:p>
        </p:txBody>
      </p:sp>
    </p:spTree>
    <p:extLst>
      <p:ext uri="{BB962C8B-B14F-4D97-AF65-F5344CB8AC3E}">
        <p14:creationId xmlns:p14="http://schemas.microsoft.com/office/powerpoint/2010/main" val="3800184160"/>
      </p:ext>
    </p:extLst>
  </p:cSld>
  <p:clrMapOvr>
    <a:masterClrMapping/>
  </p:clrMapOvr>
  <p:transition>
    <p:strips/>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СЕМЬЯ\мамина папка\фото работа\нетрадиционные техники программа и фото\DSC05842.JPG"/>
          <p:cNvPicPr>
            <a:picLocks noChangeAspect="1" noChangeArrowheads="1"/>
          </p:cNvPicPr>
          <p:nvPr/>
        </p:nvPicPr>
        <p:blipFill>
          <a:blip r:embed="rId2" cstate="print"/>
          <a:srcRect/>
          <a:stretch>
            <a:fillRect/>
          </a:stretch>
        </p:blipFill>
        <p:spPr bwMode="auto">
          <a:xfrm>
            <a:off x="971600" y="764704"/>
            <a:ext cx="7160562" cy="5370422"/>
          </a:xfrm>
          <a:prstGeom prst="rect">
            <a:avLst/>
          </a:prstGeom>
          <a:noFill/>
        </p:spPr>
      </p:pic>
    </p:spTree>
    <p:extLst>
      <p:ext uri="{BB962C8B-B14F-4D97-AF65-F5344CB8AC3E}">
        <p14:creationId xmlns:p14="http://schemas.microsoft.com/office/powerpoint/2010/main" val="25865419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410816"/>
            <a:ext cx="8229600" cy="5538463"/>
          </a:xfrm>
        </p:spPr>
        <p:txBody>
          <a:bodyPr>
            <a:normAutofit/>
          </a:bodyPr>
          <a:lstStyle/>
          <a:p>
            <a:pPr algn="l"/>
            <a:r>
              <a:rPr lang="en-US" sz="4200" dirty="0">
                <a:solidFill>
                  <a:srgbClr val="C00000"/>
                </a:solidFill>
                <a:latin typeface="DoloresCyr Black" pitchFamily="82" charset="0"/>
              </a:rPr>
              <a:t>      </a:t>
            </a:r>
            <a:br>
              <a:rPr lang="ru-RU" sz="4200" dirty="0">
                <a:solidFill>
                  <a:srgbClr val="C00000"/>
                </a:solidFill>
                <a:latin typeface="DoloresCyr Black" pitchFamily="82" charset="0"/>
              </a:rPr>
            </a:br>
            <a:r>
              <a:rPr lang="ru-RU" sz="42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Цветной </a:t>
            </a:r>
            <a:r>
              <a:rPr lang="ru-RU" sz="4200" b="1" dirty="0" err="1">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граттаж</a:t>
            </a:r>
            <a:br>
              <a:rPr lang="ru-RU" dirty="0"/>
            </a:br>
            <a:r>
              <a:rPr lang="ru-RU" sz="2400" b="1" u="sng" dirty="0">
                <a:latin typeface="Segoe Print" pitchFamily="2" charset="0"/>
              </a:rPr>
              <a:t>Возраст:</a:t>
            </a:r>
            <a:r>
              <a:rPr lang="ru-RU" sz="2400" b="1" i="1" dirty="0">
                <a:latin typeface="Segoe Print" pitchFamily="2" charset="0"/>
              </a:rPr>
              <a:t> от 6 лет</a:t>
            </a:r>
            <a:br>
              <a:rPr lang="ru-RU" sz="2400" b="1" i="1" dirty="0">
                <a:latin typeface="Segoe Print" pitchFamily="2" charset="0"/>
              </a:rPr>
            </a:br>
            <a:r>
              <a:rPr lang="ru-RU" sz="2400" b="1" u="sng" dirty="0">
                <a:latin typeface="Segoe Print" pitchFamily="2" charset="0"/>
              </a:rPr>
              <a:t>Способ получения изображения: </a:t>
            </a:r>
            <a:r>
              <a:rPr lang="ru-RU" sz="2400" b="1" i="1" dirty="0">
                <a:latin typeface="Segoe Print" pitchFamily="2" charset="0"/>
              </a:rPr>
              <a:t>ребёнок натирает свечой лист так, чтобы он весь был покрыт слоем воска. Затем лист закрашиваются гуашью, смешанной с жидким мылом. После высыхания палочкой процарапывается рисунок. Далее возможно </a:t>
            </a:r>
            <a:r>
              <a:rPr lang="ru-RU" sz="2400" b="1" i="1" dirty="0" err="1">
                <a:latin typeface="Segoe Print" pitchFamily="2" charset="0"/>
              </a:rPr>
              <a:t>дорисовывание</a:t>
            </a:r>
            <a:r>
              <a:rPr lang="ru-RU" sz="2400" b="1" i="1" dirty="0">
                <a:latin typeface="Segoe Print" pitchFamily="2" charset="0"/>
              </a:rPr>
              <a:t> недостающих деталей гуашью.</a:t>
            </a:r>
          </a:p>
        </p:txBody>
      </p:sp>
    </p:spTree>
    <p:extLst>
      <p:ext uri="{BB962C8B-B14F-4D97-AF65-F5344CB8AC3E}">
        <p14:creationId xmlns:p14="http://schemas.microsoft.com/office/powerpoint/2010/main" val="2781250993"/>
      </p:ext>
    </p:extLst>
  </p:cSld>
  <p:clrMapOvr>
    <a:masterClrMapping/>
  </p:clrMapOvr>
  <p:transition>
    <p:checke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СЕМЬЯ\мамина папка\фото работа\нетрадиционные техники программа и фото\DSC05572.JPG"/>
          <p:cNvPicPr>
            <a:picLocks noChangeAspect="1" noChangeArrowheads="1"/>
          </p:cNvPicPr>
          <p:nvPr/>
        </p:nvPicPr>
        <p:blipFill>
          <a:blip r:embed="rId2" cstate="print"/>
          <a:srcRect/>
          <a:stretch>
            <a:fillRect/>
          </a:stretch>
        </p:blipFill>
        <p:spPr bwMode="auto">
          <a:xfrm>
            <a:off x="179512" y="764704"/>
            <a:ext cx="3984268" cy="5312357"/>
          </a:xfrm>
          <a:prstGeom prst="rect">
            <a:avLst/>
          </a:prstGeom>
          <a:noFill/>
        </p:spPr>
      </p:pic>
      <p:pic>
        <p:nvPicPr>
          <p:cNvPr id="9219" name="Picture 3" descr="D:\СЕМЬЯ\мамина папка\фото работа\нетрадиционные техники программа и фото\DSC05554.JPG"/>
          <p:cNvPicPr>
            <a:picLocks noChangeAspect="1" noChangeArrowheads="1"/>
          </p:cNvPicPr>
          <p:nvPr/>
        </p:nvPicPr>
        <p:blipFill>
          <a:blip r:embed="rId3" cstate="print"/>
          <a:srcRect/>
          <a:stretch>
            <a:fillRect/>
          </a:stretch>
        </p:blipFill>
        <p:spPr bwMode="auto">
          <a:xfrm>
            <a:off x="4739844" y="764704"/>
            <a:ext cx="3996444" cy="5328592"/>
          </a:xfrm>
          <a:prstGeom prst="rect">
            <a:avLst/>
          </a:prstGeom>
          <a:noFill/>
        </p:spPr>
      </p:pic>
    </p:spTree>
    <p:extLst>
      <p:ext uri="{BB962C8B-B14F-4D97-AF65-F5344CB8AC3E}">
        <p14:creationId xmlns:p14="http://schemas.microsoft.com/office/powerpoint/2010/main" val="17274642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4869160"/>
          </a:xfrm>
        </p:spPr>
        <p:txBody>
          <a:bodyPr>
            <a:normAutofit/>
          </a:bodyPr>
          <a:lstStyle/>
          <a:p>
            <a:pPr algn="l"/>
            <a:r>
              <a:rPr lang="ru-RU" sz="3800" b="1" dirty="0">
                <a:ln w="12700">
                  <a:solidFill>
                    <a:schemeClr val="tx1"/>
                  </a:solidFill>
                  <a:prstDash val="solid"/>
                </a:ln>
                <a:solidFill>
                  <a:srgbClr val="FFFF00"/>
                </a:solidFill>
                <a:effectLst>
                  <a:outerShdw blurRad="41275" dist="20320" dir="1800000" algn="tl" rotWithShape="0">
                    <a:srgbClr val="000000">
                      <a:alpha val="40000"/>
                    </a:srgbClr>
                  </a:outerShdw>
                </a:effectLst>
                <a:latin typeface="DoloresCyr Black" pitchFamily="82" charset="0"/>
              </a:rPr>
              <a:t>           </a:t>
            </a:r>
            <a:r>
              <a:rPr lang="ru-RU" sz="38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Рисование </a:t>
            </a:r>
            <a:br>
              <a:rPr lang="ru-RU" sz="38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br>
            <a:r>
              <a:rPr lang="ru-RU" sz="38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     капустным листом</a:t>
            </a:r>
            <a:br>
              <a:rPr lang="ru-RU" sz="38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br>
            <a:br>
              <a:rPr lang="ru-RU" sz="2200" b="1" dirty="0"/>
            </a:br>
            <a:r>
              <a:rPr lang="ru-RU" sz="2400" b="1" u="sng" dirty="0">
                <a:latin typeface="Segoe Print" pitchFamily="2" charset="0"/>
              </a:rPr>
              <a:t>Возраст:</a:t>
            </a:r>
            <a:r>
              <a:rPr lang="ru-RU" sz="2400" b="1" i="1" dirty="0">
                <a:latin typeface="Segoe Print" pitchFamily="2" charset="0"/>
              </a:rPr>
              <a:t> от пяти лет.</a:t>
            </a:r>
            <a:br>
              <a:rPr lang="ru-RU" sz="2400" b="1" i="1" dirty="0">
                <a:latin typeface="Segoe Print" pitchFamily="2" charset="0"/>
              </a:rPr>
            </a:br>
            <a:r>
              <a:rPr lang="ru-RU" sz="2400" b="1" u="sng" dirty="0">
                <a:latin typeface="Segoe Print" pitchFamily="2" charset="0"/>
              </a:rPr>
              <a:t>Способ получения изображения: </a:t>
            </a:r>
            <a:r>
              <a:rPr lang="ru-RU" sz="2400" b="1" i="1" dirty="0">
                <a:latin typeface="Segoe Print" pitchFamily="2" charset="0"/>
              </a:rPr>
              <a:t>ребенок  покрывает капустный лист  красками  разных  цветов,  затем  прикладывает  его  к  бумаге  окрашенной стороной  для  получения  отпечатка.   Каждый  раз  берется  новый  лист. Недостающие детали дорисовываются кистью.</a:t>
            </a:r>
            <a:endParaRPr lang="ru-RU" sz="2400" dirty="0">
              <a:latin typeface="Segoe Print" pitchFamily="2" charset="0"/>
            </a:endParaRPr>
          </a:p>
        </p:txBody>
      </p:sp>
    </p:spTree>
    <p:extLst>
      <p:ext uri="{BB962C8B-B14F-4D97-AF65-F5344CB8AC3E}">
        <p14:creationId xmlns:p14="http://schemas.microsoft.com/office/powerpoint/2010/main" val="720365991"/>
      </p:ext>
    </p:extLst>
  </p:cSld>
  <p:clrMapOvr>
    <a:masterClrMapping/>
  </p:clrMapOvr>
  <p:transition>
    <p:checke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СЕМЬЯ\мамина папка\60e00738f1dc5c00e5c822a51facef23.jpg.jpg"/>
          <p:cNvPicPr>
            <a:picLocks noChangeAspect="1" noChangeArrowheads="1"/>
          </p:cNvPicPr>
          <p:nvPr/>
        </p:nvPicPr>
        <p:blipFill>
          <a:blip r:embed="rId2" cstate="print"/>
          <a:srcRect/>
          <a:stretch>
            <a:fillRect/>
          </a:stretch>
        </p:blipFill>
        <p:spPr bwMode="auto">
          <a:xfrm>
            <a:off x="3995936" y="2996952"/>
            <a:ext cx="4731419" cy="3546433"/>
          </a:xfrm>
          <a:prstGeom prst="rect">
            <a:avLst/>
          </a:prstGeom>
          <a:noFill/>
        </p:spPr>
      </p:pic>
      <p:pic>
        <p:nvPicPr>
          <p:cNvPr id="1026" name="Picture 2" descr="D:\СЕМЬЯ\мамина папка\48f82273159f45def456e6f4be251b7d.jpg.jpg"/>
          <p:cNvPicPr>
            <a:picLocks noChangeAspect="1" noChangeArrowheads="1"/>
          </p:cNvPicPr>
          <p:nvPr/>
        </p:nvPicPr>
        <p:blipFill>
          <a:blip r:embed="rId3" cstate="print"/>
          <a:srcRect/>
          <a:stretch>
            <a:fillRect/>
          </a:stretch>
        </p:blipFill>
        <p:spPr bwMode="auto">
          <a:xfrm>
            <a:off x="611560" y="548680"/>
            <a:ext cx="4084213" cy="3061320"/>
          </a:xfrm>
          <a:prstGeom prst="rect">
            <a:avLst/>
          </a:prstGeom>
          <a:noFill/>
        </p:spPr>
      </p:pic>
    </p:spTree>
    <p:extLst>
      <p:ext uri="{BB962C8B-B14F-4D97-AF65-F5344CB8AC3E}">
        <p14:creationId xmlns:p14="http://schemas.microsoft.com/office/powerpoint/2010/main" val="36640924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4869160"/>
          </a:xfrm>
        </p:spPr>
        <p:txBody>
          <a:bodyPr>
            <a:normAutofit/>
          </a:bodyPr>
          <a:lstStyle/>
          <a:p>
            <a:pPr algn="l"/>
            <a:r>
              <a:rPr lang="ru-RU" sz="3800" b="1" dirty="0">
                <a:ln w="12700">
                  <a:solidFill>
                    <a:schemeClr val="tx1"/>
                  </a:solidFill>
                  <a:prstDash val="solid"/>
                </a:ln>
                <a:solidFill>
                  <a:srgbClr val="FFFF00"/>
                </a:solidFill>
                <a:effectLst>
                  <a:outerShdw blurRad="41275" dist="20320" dir="1800000" algn="tl" rotWithShape="0">
                    <a:srgbClr val="000000">
                      <a:alpha val="40000"/>
                    </a:srgbClr>
                  </a:outerShdw>
                </a:effectLst>
                <a:latin typeface="DoloresCyr Black" pitchFamily="82" charset="0"/>
              </a:rPr>
              <a:t>           </a:t>
            </a:r>
            <a:r>
              <a:rPr lang="ru-RU" sz="38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Фроттаж </a:t>
            </a:r>
            <a:br>
              <a:rPr lang="ru-RU" sz="38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br>
            <a:r>
              <a:rPr lang="ru-RU" sz="38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 </a:t>
            </a:r>
            <a:br>
              <a:rPr lang="ru-RU" sz="38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br>
            <a:br>
              <a:rPr lang="ru-RU" sz="2200" b="1" dirty="0"/>
            </a:br>
            <a:r>
              <a:rPr lang="ru-RU" sz="2400" b="1" u="sng" dirty="0">
                <a:latin typeface="Segoe Print" pitchFamily="2" charset="0"/>
              </a:rPr>
              <a:t>Возраст:</a:t>
            </a:r>
            <a:r>
              <a:rPr lang="ru-RU" sz="2400" b="1" i="1" dirty="0">
                <a:latin typeface="Segoe Print" pitchFamily="2" charset="0"/>
              </a:rPr>
              <a:t> от пяти лет.</a:t>
            </a:r>
            <a:br>
              <a:rPr lang="ru-RU" sz="2400" b="1" i="1" dirty="0">
                <a:latin typeface="Segoe Print" pitchFamily="2" charset="0"/>
              </a:rPr>
            </a:br>
            <a:r>
              <a:rPr lang="ru-RU" sz="2400" b="1" u="sng" dirty="0">
                <a:latin typeface="Segoe Print" pitchFamily="2" charset="0"/>
              </a:rPr>
              <a:t>Способ получения изображения: </a:t>
            </a:r>
            <a:r>
              <a:rPr lang="ru-RU" sz="2400" b="1" i="1" dirty="0">
                <a:latin typeface="Segoe Print" pitchFamily="2" charset="0"/>
              </a:rPr>
              <a:t>ребенок  покрывает трафарет или  рельефную картинку чистым листом бумаги,  и заштриховывает бумагу в этом месте карандашом. Недостающие детали дорисовываются.</a:t>
            </a:r>
            <a:endParaRPr lang="ru-RU" sz="2400" dirty="0">
              <a:latin typeface="Segoe Print" pitchFamily="2" charset="0"/>
            </a:endParaRPr>
          </a:p>
        </p:txBody>
      </p:sp>
    </p:spTree>
    <p:extLst>
      <p:ext uri="{BB962C8B-B14F-4D97-AF65-F5344CB8AC3E}">
        <p14:creationId xmlns:p14="http://schemas.microsoft.com/office/powerpoint/2010/main" val="1280333234"/>
      </p:ext>
    </p:extLst>
  </p:cSld>
  <p:clrMapOvr>
    <a:masterClrMapping/>
  </p:clrMapOvr>
  <p:transition>
    <p:checker dir="ver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3639" y="116632"/>
            <a:ext cx="5211474" cy="3126884"/>
          </a:xfrm>
          <a:prstGeom prst="rect">
            <a:avLst/>
          </a:prstGeom>
          <a:noFill/>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645205" y="3243516"/>
            <a:ext cx="5499937" cy="3497852"/>
          </a:xfrm>
          <a:prstGeom prst="rect">
            <a:avLst/>
          </a:prstGeom>
          <a:noFill/>
        </p:spPr>
      </p:pic>
      <p:pic>
        <p:nvPicPr>
          <p:cNvPr id="2050" name="Picture 2" descr="http://im1-tub-ru.yandex.net/i?id=c129dd17a1aff58dd0b827175932f4af-65-144&amp;n=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2159" y="656690"/>
            <a:ext cx="2640296" cy="1980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3934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5" name="Прямоугольник 4"/>
          <p:cNvSpPr/>
          <p:nvPr/>
        </p:nvSpPr>
        <p:spPr>
          <a:xfrm>
            <a:off x="251520" y="1305342"/>
            <a:ext cx="8568952" cy="2862322"/>
          </a:xfrm>
          <a:prstGeom prst="rect">
            <a:avLst/>
          </a:prstGeom>
        </p:spPr>
        <p:txBody>
          <a:bodyPr wrap="square">
            <a:spAutoFit/>
          </a:bodyPr>
          <a:lstStyle/>
          <a:p>
            <a:r>
              <a:rPr lang="en-US" sz="3600" dirty="0">
                <a:solidFill>
                  <a:srgbClr val="C00000"/>
                </a:solidFill>
                <a:latin typeface="DoloresCyr Black" pitchFamily="82" charset="0"/>
              </a:rPr>
              <a:t> </a:t>
            </a:r>
            <a:br>
              <a:rPr lang="ru-RU" dirty="0"/>
            </a:br>
            <a:r>
              <a:rPr lang="ru-RU" sz="2400" b="1" u="sng" dirty="0">
                <a:latin typeface="Segoe Print" pitchFamily="2" charset="0"/>
              </a:rPr>
              <a:t>Возраст:</a:t>
            </a:r>
            <a:r>
              <a:rPr lang="ru-RU" sz="2400" b="1" i="1" dirty="0">
                <a:latin typeface="Segoe Print" pitchFamily="2" charset="0"/>
              </a:rPr>
              <a:t> от 6 лет</a:t>
            </a:r>
            <a:br>
              <a:rPr lang="ru-RU" sz="2400" b="1" i="1" dirty="0">
                <a:latin typeface="Segoe Print" pitchFamily="2" charset="0"/>
              </a:rPr>
            </a:br>
            <a:r>
              <a:rPr lang="ru-RU" sz="2400" b="1" u="sng" dirty="0">
                <a:latin typeface="Segoe Print" pitchFamily="2" charset="0"/>
              </a:rPr>
              <a:t>Способ получения изображения: </a:t>
            </a:r>
            <a:r>
              <a:rPr lang="ru-RU" sz="2400" b="1" i="1" dirty="0">
                <a:latin typeface="Segoe Print" pitchFamily="2" charset="0"/>
              </a:rPr>
              <a:t>ребёнок «раскрашивает» черно-белое изображение, используя  пластилин нужных цветов. В результате картинка получается очень оригинальная и рельефная.</a:t>
            </a:r>
            <a:endParaRPr lang="ru-RU" sz="2400" dirty="0"/>
          </a:p>
        </p:txBody>
      </p:sp>
      <p:sp>
        <p:nvSpPr>
          <p:cNvPr id="6" name="Прямоугольник 5"/>
          <p:cNvSpPr/>
          <p:nvPr/>
        </p:nvSpPr>
        <p:spPr>
          <a:xfrm>
            <a:off x="2699792" y="764704"/>
            <a:ext cx="3240360" cy="369332"/>
          </a:xfrm>
          <a:prstGeom prst="rect">
            <a:avLst/>
          </a:prstGeom>
        </p:spPr>
        <p:txBody>
          <a:bodyPr wrap="square">
            <a:spAutoFit/>
          </a:bodyPr>
          <a:lstStyle/>
          <a:p>
            <a:endParaRPr lang="ru-RU" dirty="0"/>
          </a:p>
        </p:txBody>
      </p:sp>
      <p:sp>
        <p:nvSpPr>
          <p:cNvPr id="7" name="Прямоугольник 6"/>
          <p:cNvSpPr/>
          <p:nvPr/>
        </p:nvSpPr>
        <p:spPr>
          <a:xfrm>
            <a:off x="899592" y="332656"/>
            <a:ext cx="4032448" cy="769441"/>
          </a:xfrm>
          <a:prstGeom prst="rect">
            <a:avLst/>
          </a:prstGeom>
        </p:spPr>
        <p:txBody>
          <a:bodyPr wrap="square">
            <a:spAutoFit/>
          </a:bodyPr>
          <a:lstStyle/>
          <a:p>
            <a:r>
              <a:rPr lang="ru-RU" sz="4400" b="1" dirty="0" err="1">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Пластилинография</a:t>
            </a:r>
            <a:endParaRPr lang="ru-RU" sz="4400" dirty="0"/>
          </a:p>
        </p:txBody>
      </p:sp>
      <p:sp>
        <p:nvSpPr>
          <p:cNvPr id="8" name="Объект 7">
            <a:extLst>
              <a:ext uri="{FF2B5EF4-FFF2-40B4-BE49-F238E27FC236}">
                <a16:creationId xmlns:a16="http://schemas.microsoft.com/office/drawing/2014/main" id="{3F48D187-E070-4C44-81DE-DCB74FCF2984}"/>
              </a:ext>
            </a:extLst>
          </p:cNvPr>
          <p:cNvSpPr>
            <a:spLocks noGrp="1"/>
          </p:cNvSpPr>
          <p:nvPr>
            <p:ph idx="1"/>
          </p:nvPr>
        </p:nvSpPr>
        <p:spPr/>
        <p:txBody>
          <a:bodyPr/>
          <a:lstStyle/>
          <a:p>
            <a:endParaRPr lang="ru-RU"/>
          </a:p>
        </p:txBody>
      </p:sp>
    </p:spTree>
    <p:extLst>
      <p:ext uri="{BB962C8B-B14F-4D97-AF65-F5344CB8AC3E}">
        <p14:creationId xmlns:p14="http://schemas.microsoft.com/office/powerpoint/2010/main" val="39497039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WallpapersMania.nnm.ru]_vol51-008.jpg"/>
          <p:cNvPicPr>
            <a:picLocks noChangeAspect="1"/>
          </p:cNvPicPr>
          <p:nvPr/>
        </p:nvPicPr>
        <p:blipFill>
          <a:blip r:embed="rId2" cstate="print"/>
          <a:stretch>
            <a:fillRect/>
          </a:stretch>
        </p:blipFill>
        <p:spPr>
          <a:xfrm>
            <a:off x="0" y="-1"/>
            <a:ext cx="9144000" cy="6858001"/>
          </a:xfrm>
          <a:prstGeom prst="rect">
            <a:avLst/>
          </a:prstGeom>
        </p:spPr>
      </p:pic>
      <p:pic>
        <p:nvPicPr>
          <p:cNvPr id="2050" name="Picture 2" descr="H:\DCIM\101MSDCF\DSC052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8440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225973" y="621480"/>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sz="3200" b="1" i="0" u="none" strike="noStrike" kern="1200" cap="none" spc="0" normalizeH="0" baseline="0" noProof="0" dirty="0">
              <a:ln w="12700">
                <a:solidFill>
                  <a:sysClr val="windowText" lastClr="000000"/>
                </a:solidFill>
                <a:prstDash val="solid"/>
              </a:ln>
              <a:solidFill>
                <a:srgbClr val="FFFF00"/>
              </a:solidFill>
              <a:effectLst>
                <a:outerShdw blurRad="41275" dist="20320" dir="1800000" algn="tl" rotWithShape="0">
                  <a:srgbClr val="000000">
                    <a:alpha val="40000"/>
                  </a:srgbClr>
                </a:outerShdw>
              </a:effectLst>
              <a:uLnTx/>
              <a:uFillTx/>
              <a:latin typeface="Segoe Print" pitchFamily="2" charset="0"/>
              <a:ea typeface="+mj-ea"/>
              <a:cs typeface="+mj-cs"/>
            </a:endParaRPr>
          </a:p>
        </p:txBody>
      </p:sp>
      <p:sp>
        <p:nvSpPr>
          <p:cNvPr id="3" name="Прямоугольник 2"/>
          <p:cNvSpPr/>
          <p:nvPr/>
        </p:nvSpPr>
        <p:spPr>
          <a:xfrm>
            <a:off x="-110633" y="235252"/>
            <a:ext cx="7026439" cy="1200329"/>
          </a:xfrm>
          <a:prstGeom prst="rect">
            <a:avLst/>
          </a:prstGeom>
        </p:spPr>
        <p:txBody>
          <a:bodyPr wrap="square">
            <a:spAutoFit/>
          </a:bodyPr>
          <a:lstStyle/>
          <a:p>
            <a:pPr lvl="0" algn="ctr">
              <a:spcBef>
                <a:spcPct val="0"/>
              </a:spcBef>
              <a:defRPr/>
            </a:pPr>
            <a:r>
              <a:rPr lang="ru-RU" sz="3600" b="1" dirty="0">
                <a:ln w="12700">
                  <a:solidFill>
                    <a:sysClr val="windowText" lastClr="000000"/>
                  </a:solidFill>
                  <a:prstDash val="solid"/>
                </a:ln>
                <a:solidFill>
                  <a:srgbClr val="FF6600"/>
                </a:solidFill>
                <a:effectLst>
                  <a:outerShdw blurRad="50800" dist="38100" dir="2700000" algn="tl" rotWithShape="0">
                    <a:prstClr val="black">
                      <a:alpha val="40000"/>
                    </a:prstClr>
                  </a:outerShdw>
                </a:effectLst>
                <a:latin typeface="Segoe Print" pitchFamily="2" charset="0"/>
                <a:ea typeface="+mj-ea"/>
                <a:cs typeface="+mj-cs"/>
              </a:rPr>
              <a:t>Рисование с использованием нетрадиционной техники </a:t>
            </a:r>
            <a:r>
              <a:rPr lang="ru-RU" sz="3600" b="1" dirty="0">
                <a:ln w="12700">
                  <a:solidFill>
                    <a:sysClr val="windowText" lastClr="000000"/>
                  </a:solidFill>
                  <a:prstDash val="solid"/>
                </a:ln>
                <a:solidFill>
                  <a:srgbClr val="FF3300"/>
                </a:solidFill>
                <a:effectLst>
                  <a:outerShdw blurRad="50800" dist="38100" dir="2700000" algn="tl" rotWithShape="0">
                    <a:prstClr val="black">
                      <a:alpha val="40000"/>
                    </a:prstClr>
                  </a:outerShdw>
                </a:effectLst>
                <a:latin typeface="Segoe Print" pitchFamily="2" charset="0"/>
                <a:ea typeface="+mj-ea"/>
                <a:cs typeface="+mj-cs"/>
              </a:rPr>
              <a:t>– </a:t>
            </a:r>
          </a:p>
        </p:txBody>
      </p:sp>
      <p:sp>
        <p:nvSpPr>
          <p:cNvPr id="4" name="Прямоугольник 3"/>
          <p:cNvSpPr/>
          <p:nvPr/>
        </p:nvSpPr>
        <p:spPr>
          <a:xfrm>
            <a:off x="1" y="1764480"/>
            <a:ext cx="8439806" cy="353943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2800" b="1" kern="0" noProof="0" dirty="0">
                <a:ln w="12700">
                  <a:solidFill>
                    <a:prstClr val="black"/>
                  </a:solidFill>
                  <a:prstDash val="solid"/>
                </a:ln>
                <a:solidFill>
                  <a:srgbClr val="0033CC"/>
                </a:solidFill>
                <a:effectLst>
                  <a:outerShdw blurRad="41275" dist="20320" dir="1800000" algn="tl" rotWithShape="0">
                    <a:srgbClr val="000000">
                      <a:alpha val="40000"/>
                    </a:srgbClr>
                  </a:outerShdw>
                </a:effectLst>
                <a:latin typeface="Segoe Print" pitchFamily="2" charset="0"/>
              </a:rPr>
              <a:t>э</a:t>
            </a:r>
            <a:r>
              <a:rPr kumimoji="0" lang="ru-RU" sz="2800" b="1" i="0" u="none" strike="noStrike" kern="0" cap="none" spc="0" normalizeH="0" baseline="0" noProof="0" dirty="0">
                <a:ln w="12700">
                  <a:solidFill>
                    <a:prstClr val="black"/>
                  </a:solidFill>
                  <a:prstDash val="solid"/>
                </a:ln>
                <a:solidFill>
                  <a:srgbClr val="0033CC"/>
                </a:solidFill>
                <a:effectLst>
                  <a:outerShdw blurRad="41275" dist="20320" dir="1800000" algn="tl" rotWithShape="0">
                    <a:srgbClr val="000000">
                      <a:alpha val="40000"/>
                    </a:srgbClr>
                  </a:outerShdw>
                </a:effectLst>
                <a:uLnTx/>
                <a:uFillTx/>
                <a:latin typeface="Segoe Print" pitchFamily="2" charset="0"/>
              </a:rPr>
              <a:t>то рисование направленное на умение отходить от стандарта.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800" b="1" i="0" u="none" strike="noStrike" kern="0" cap="none" spc="0" normalizeH="0" baseline="0" noProof="0" dirty="0">
                <a:ln w="12700">
                  <a:solidFill>
                    <a:prstClr val="black"/>
                  </a:solidFill>
                  <a:prstDash val="solid"/>
                </a:ln>
                <a:solidFill>
                  <a:srgbClr val="FFC000"/>
                </a:solidFill>
                <a:effectLst>
                  <a:outerShdw blurRad="41275" dist="20320" dir="1800000" algn="tl" rotWithShape="0">
                    <a:srgbClr val="000000">
                      <a:alpha val="40000"/>
                    </a:srgbClr>
                  </a:outerShdw>
                </a:effectLst>
                <a:uLnTx/>
                <a:uFillTx/>
                <a:latin typeface="Segoe Print" pitchFamily="2" charset="0"/>
              </a:rPr>
              <a:t>Главное условие: </a:t>
            </a:r>
            <a:r>
              <a:rPr kumimoji="0" lang="ru-RU" sz="2800" b="1" i="0" u="none" strike="noStrike" kern="0" cap="none" spc="0" normalizeH="0" baseline="0" noProof="0" dirty="0">
                <a:ln w="12700">
                  <a:solidFill>
                    <a:prstClr val="black"/>
                  </a:solidFill>
                  <a:prstDash val="solid"/>
                </a:ln>
                <a:solidFill>
                  <a:srgbClr val="0033CC"/>
                </a:solidFill>
                <a:effectLst>
                  <a:outerShdw blurRad="41275" dist="20320" dir="1800000" algn="tl" rotWithShape="0">
                    <a:srgbClr val="000000">
                      <a:alpha val="40000"/>
                    </a:srgbClr>
                  </a:outerShdw>
                </a:effectLst>
                <a:uLnTx/>
                <a:uFillTx/>
                <a:latin typeface="Segoe Print" pitchFamily="2" charset="0"/>
              </a:rPr>
              <a:t>самостоятельно мыслить и получение неограниченных возможностей выразить в рисунке свои чувства и мысли, погрузиться в удивительный мир творчества.</a:t>
            </a:r>
            <a:endParaRPr kumimoji="0" lang="ru-RU" sz="2800" b="0" i="0" u="none" strike="noStrike" kern="0" cap="none" spc="0" normalizeH="0" baseline="0" noProof="0" dirty="0">
              <a:ln w="12700">
                <a:solidFill>
                  <a:prstClr val="black"/>
                </a:solidFill>
                <a:prstDash val="solid"/>
              </a:ln>
              <a:solidFill>
                <a:srgbClr val="0033CC"/>
              </a:solidFill>
              <a:effectLst>
                <a:outerShdw blurRad="38100" dist="38100" dir="2700000" algn="tl">
                  <a:srgbClr val="000000">
                    <a:alpha val="43137"/>
                  </a:srgbClr>
                </a:outerShdw>
              </a:effectLst>
              <a:uLnTx/>
              <a:uFillTx/>
              <a:latin typeface="Segoe Print" pitchFamily="2"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2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69463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642194"/>
          </a:xfrm>
        </p:spPr>
        <p:txBody>
          <a:bodyPr>
            <a:normAutofit/>
          </a:bodyPr>
          <a:lstStyle/>
          <a:p>
            <a:r>
              <a:rPr lang="ru-RU"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Рекомендации педагогам</a:t>
            </a:r>
            <a:br>
              <a:rPr lang="ru-RU"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br>
            <a:endParaRPr lang="ru-RU"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endParaRPr>
          </a:p>
        </p:txBody>
      </p:sp>
      <p:sp>
        <p:nvSpPr>
          <p:cNvPr id="5" name="Содержимое 4"/>
          <p:cNvSpPr>
            <a:spLocks noGrp="1"/>
          </p:cNvSpPr>
          <p:nvPr>
            <p:ph idx="1"/>
          </p:nvPr>
        </p:nvSpPr>
        <p:spPr>
          <a:xfrm>
            <a:off x="457200" y="1600200"/>
            <a:ext cx="8229600" cy="4853136"/>
          </a:xfrm>
        </p:spPr>
        <p:txBody>
          <a:bodyPr>
            <a:normAutofit/>
          </a:bodyPr>
          <a:lstStyle/>
          <a:p>
            <a:pPr algn="just">
              <a:buClr>
                <a:srgbClr val="FFFF00"/>
              </a:buClr>
              <a:buFont typeface="Wingdings" pitchFamily="2" charset="2"/>
              <a:buChar char="v"/>
              <a:defRPr/>
            </a:pPr>
            <a:r>
              <a:rPr lang="ru-RU" sz="2200" b="1" i="1" dirty="0">
                <a:solidFill>
                  <a:schemeClr val="tx1">
                    <a:lumMod val="95000"/>
                    <a:lumOff val="5000"/>
                  </a:schemeClr>
                </a:solidFill>
                <a:latin typeface="Segoe Print" pitchFamily="2" charset="0"/>
              </a:rPr>
              <a:t>используйте разные формы художественной деятельности: коллективное творчество, самостоятельную и игровую деятельность детей по освоению нетрадиционных техник изображения;</a:t>
            </a:r>
          </a:p>
          <a:p>
            <a:pPr algn="just">
              <a:buClr>
                <a:srgbClr val="FFFF00"/>
              </a:buClr>
              <a:buFont typeface="Wingdings" pitchFamily="2" charset="2"/>
              <a:buChar char="v"/>
              <a:defRPr/>
            </a:pPr>
            <a:r>
              <a:rPr lang="ru-RU" sz="2200" b="1" i="1" dirty="0">
                <a:solidFill>
                  <a:schemeClr val="tx1">
                    <a:lumMod val="95000"/>
                    <a:lumOff val="5000"/>
                  </a:schemeClr>
                </a:solidFill>
                <a:latin typeface="Segoe Print" pitchFamily="2" charset="0"/>
              </a:rPr>
              <a:t>в планировании занятий по изобразительной деятельности соблюдайте систему и преемственность использования нетрадиционных изобразительных техник, учитывая возрастные и индивидуальные способности детей;</a:t>
            </a:r>
          </a:p>
          <a:p>
            <a:pPr algn="just">
              <a:buClr>
                <a:srgbClr val="FFFF00"/>
              </a:buClr>
              <a:buFont typeface="Wingdings" pitchFamily="2" charset="2"/>
              <a:buChar char="v"/>
              <a:defRPr/>
            </a:pPr>
            <a:r>
              <a:rPr lang="ru-RU" sz="2200" b="1" i="1" dirty="0">
                <a:solidFill>
                  <a:schemeClr val="tx1">
                    <a:lumMod val="95000"/>
                    <a:lumOff val="5000"/>
                  </a:schemeClr>
                </a:solidFill>
                <a:latin typeface="Segoe Print" pitchFamily="2" charset="0"/>
              </a:rPr>
              <a:t>повышайте свой профессиональный уровень и мастерство через ознакомление, и овладение новыми нетрадиционными способами и приемами изображения</a:t>
            </a:r>
            <a:r>
              <a:rPr lang="ru-RU" sz="2200" b="1" i="1" dirty="0">
                <a:solidFill>
                  <a:schemeClr val="tx1">
                    <a:lumMod val="95000"/>
                    <a:lumOff val="5000"/>
                  </a:schemeClr>
                </a:solidFill>
                <a:effectLst>
                  <a:outerShdw blurRad="38100" dist="38100" dir="2700000" algn="tl">
                    <a:srgbClr val="000000">
                      <a:alpha val="43137"/>
                    </a:srgbClr>
                  </a:outerShdw>
                </a:effectLst>
                <a:latin typeface="Segoe Print" pitchFamily="2" charset="0"/>
              </a:rPr>
              <a:t>.</a:t>
            </a:r>
          </a:p>
          <a:p>
            <a:endParaRPr lang="ru-RU" dirty="0"/>
          </a:p>
        </p:txBody>
      </p:sp>
    </p:spTree>
    <p:extLst>
      <p:ext uri="{BB962C8B-B14F-4D97-AF65-F5344CB8AC3E}">
        <p14:creationId xmlns:p14="http://schemas.microsoft.com/office/powerpoint/2010/main" val="4045689781"/>
      </p:ext>
    </p:extLst>
  </p:cSld>
  <p:clrMapOvr>
    <a:masterClrMapping/>
  </p:clrMapOvr>
  <p:transition>
    <p:comb/>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67862" y="604932"/>
            <a:ext cx="8271642" cy="5533759"/>
          </a:xfrm>
          <a:prstGeom prst="rect">
            <a:avLst/>
          </a:prstGeom>
        </p:spPr>
        <p:txBody>
          <a:bodyPr wrap="square">
            <a:spAutoFit/>
            <a:scene3d>
              <a:camera prst="orthographicFront"/>
              <a:lightRig rig="threePt" dir="t"/>
            </a:scene3d>
            <a:sp3d extrusionH="57150">
              <a:bevelT w="38100" h="38100" prst="angle"/>
            </a:sp3d>
          </a:bodyPr>
          <a:lstStyle/>
          <a:p>
            <a:pPr algn="ctr">
              <a:lnSpc>
                <a:spcPct val="107000"/>
              </a:lnSpc>
              <a:spcAft>
                <a:spcPts val="800"/>
              </a:spcAft>
            </a:pPr>
            <a:r>
              <a:rPr lang="ru-RU" sz="3200" b="1" dirty="0">
                <a:solidFill>
                  <a:srgbClr val="333300"/>
                </a:solidFill>
                <a:effectLst>
                  <a:outerShdw blurRad="38100" dist="38100" dir="2700000" algn="tl">
                    <a:srgbClr val="000000">
                      <a:alpha val="43137"/>
                    </a:srgbClr>
                  </a:outerShdw>
                  <a:reflection blurRad="6350" stA="55000" endA="300" endPos="45500" dir="5400000" sy="-100000" algn="bl" rotWithShape="0"/>
                </a:effectLst>
                <a:latin typeface="Monotype Corsiva" panose="03010101010201010101" pitchFamily="66" charset="0"/>
                <a:ea typeface="Calibri" panose="020F0502020204030204" pitchFamily="34" charset="0"/>
                <a:cs typeface="FrankRuehl" panose="020E0503060101010101" pitchFamily="34" charset="-79"/>
              </a:rPr>
              <a:t>Проведение НОД с использованием </a:t>
            </a:r>
          </a:p>
          <a:p>
            <a:pPr algn="ctr">
              <a:lnSpc>
                <a:spcPct val="107000"/>
              </a:lnSpc>
              <a:spcAft>
                <a:spcPts val="800"/>
              </a:spcAft>
            </a:pPr>
            <a:r>
              <a:rPr lang="ru-RU" sz="3200" b="1" dirty="0">
                <a:solidFill>
                  <a:srgbClr val="333300"/>
                </a:solidFill>
                <a:effectLst>
                  <a:outerShdw blurRad="38100" dist="38100" dir="2700000" algn="tl">
                    <a:srgbClr val="000000">
                      <a:alpha val="43137"/>
                    </a:srgbClr>
                  </a:outerShdw>
                  <a:reflection blurRad="6350" stA="55000" endA="300" endPos="45500" dir="5400000" sy="-100000" algn="bl" rotWithShape="0"/>
                </a:effectLst>
                <a:latin typeface="Monotype Corsiva" panose="03010101010201010101" pitchFamily="66" charset="0"/>
                <a:ea typeface="Calibri" panose="020F0502020204030204" pitchFamily="34" charset="0"/>
                <a:cs typeface="FrankRuehl" panose="020E0503060101010101" pitchFamily="34" charset="-79"/>
              </a:rPr>
              <a:t>нетрадиционных техник:</a:t>
            </a:r>
          </a:p>
          <a:p>
            <a:pPr marL="342900" lvl="0" indent="-342900">
              <a:lnSpc>
                <a:spcPct val="107000"/>
              </a:lnSpc>
              <a:spcAft>
                <a:spcPts val="0"/>
              </a:spcAft>
              <a:buFont typeface="Symbol" panose="05050102010706020507" pitchFamily="18" charset="2"/>
              <a:buChar char=""/>
              <a:tabLst>
                <a:tab pos="457200" algn="l"/>
              </a:tabLst>
            </a:pPr>
            <a:r>
              <a:rPr lang="ru-RU" sz="2000" b="1" dirty="0">
                <a:solidFill>
                  <a:srgbClr val="00206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Способствует снятию детских страхов; </a:t>
            </a:r>
          </a:p>
          <a:p>
            <a:pPr marL="342900" lvl="0" indent="-342900">
              <a:lnSpc>
                <a:spcPct val="107000"/>
              </a:lnSpc>
              <a:spcAft>
                <a:spcPts val="0"/>
              </a:spcAft>
              <a:buFont typeface="Symbol" panose="05050102010706020507" pitchFamily="18" charset="2"/>
              <a:buChar char=""/>
              <a:tabLst>
                <a:tab pos="457200" algn="l"/>
              </a:tabLst>
            </a:pPr>
            <a:r>
              <a:rPr lang="ru-RU" sz="2000" b="1" dirty="0">
                <a:solidFill>
                  <a:srgbClr val="00206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Развивает уверенность в своих силах; </a:t>
            </a:r>
          </a:p>
          <a:p>
            <a:pPr marL="342900" lvl="0" indent="-342900">
              <a:lnSpc>
                <a:spcPct val="107000"/>
              </a:lnSpc>
              <a:spcAft>
                <a:spcPts val="0"/>
              </a:spcAft>
              <a:buFont typeface="Symbol" panose="05050102010706020507" pitchFamily="18" charset="2"/>
              <a:buChar char=""/>
              <a:tabLst>
                <a:tab pos="457200" algn="l"/>
              </a:tabLst>
            </a:pPr>
            <a:r>
              <a:rPr lang="ru-RU" sz="2000" b="1" dirty="0">
                <a:solidFill>
                  <a:srgbClr val="00206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Развивает пространственное мышление; </a:t>
            </a:r>
          </a:p>
          <a:p>
            <a:pPr marL="342900" lvl="0" indent="-342900">
              <a:lnSpc>
                <a:spcPct val="107000"/>
              </a:lnSpc>
              <a:spcAft>
                <a:spcPts val="0"/>
              </a:spcAft>
              <a:buFont typeface="Symbol" panose="05050102010706020507" pitchFamily="18" charset="2"/>
              <a:buChar char=""/>
              <a:tabLst>
                <a:tab pos="457200" algn="l"/>
              </a:tabLst>
            </a:pPr>
            <a:r>
              <a:rPr lang="ru-RU" sz="2000" b="1" dirty="0">
                <a:solidFill>
                  <a:srgbClr val="00206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Учит детей свободно выражать свой замысел; </a:t>
            </a:r>
          </a:p>
          <a:p>
            <a:pPr marL="342900" lvl="0" indent="-342900">
              <a:lnSpc>
                <a:spcPct val="107000"/>
              </a:lnSpc>
              <a:spcAft>
                <a:spcPts val="0"/>
              </a:spcAft>
              <a:buFont typeface="Symbol" panose="05050102010706020507" pitchFamily="18" charset="2"/>
              <a:buChar char=""/>
              <a:tabLst>
                <a:tab pos="457200" algn="l"/>
              </a:tabLst>
            </a:pPr>
            <a:r>
              <a:rPr lang="ru-RU" sz="2000" b="1" dirty="0">
                <a:solidFill>
                  <a:srgbClr val="00206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Побуждает детей к творческим поискам и решениям; </a:t>
            </a:r>
          </a:p>
          <a:p>
            <a:pPr marL="342900" lvl="0" indent="-342900">
              <a:lnSpc>
                <a:spcPct val="107000"/>
              </a:lnSpc>
              <a:spcAft>
                <a:spcPts val="0"/>
              </a:spcAft>
              <a:buFont typeface="Symbol" panose="05050102010706020507" pitchFamily="18" charset="2"/>
              <a:buChar char=""/>
              <a:tabLst>
                <a:tab pos="457200" algn="l"/>
              </a:tabLst>
            </a:pPr>
            <a:r>
              <a:rPr lang="ru-RU" sz="2000" b="1" dirty="0">
                <a:solidFill>
                  <a:srgbClr val="00206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Учит детей работать с разнообразным материалом; </a:t>
            </a:r>
          </a:p>
          <a:p>
            <a:pPr marL="342900" lvl="0" indent="-342900">
              <a:lnSpc>
                <a:spcPct val="107000"/>
              </a:lnSpc>
              <a:spcAft>
                <a:spcPts val="0"/>
              </a:spcAft>
              <a:buFont typeface="Symbol" panose="05050102010706020507" pitchFamily="18" charset="2"/>
              <a:buChar char=""/>
              <a:tabLst>
                <a:tab pos="457200" algn="l"/>
              </a:tabLst>
            </a:pPr>
            <a:r>
              <a:rPr lang="ru-RU" sz="2000" b="1" dirty="0">
                <a:solidFill>
                  <a:srgbClr val="00206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Развивает чувство композиции, ритма, колорита, </a:t>
            </a:r>
            <a:r>
              <a:rPr lang="ru-RU" sz="2000" b="1" dirty="0" err="1">
                <a:solidFill>
                  <a:srgbClr val="00206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цветовосприятия</a:t>
            </a:r>
            <a:r>
              <a:rPr lang="ru-RU" sz="2000" b="1" dirty="0">
                <a:solidFill>
                  <a:srgbClr val="00206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чувство фактурности и объёмности; </a:t>
            </a:r>
          </a:p>
          <a:p>
            <a:pPr marL="342900" lvl="0" indent="-342900">
              <a:lnSpc>
                <a:spcPct val="107000"/>
              </a:lnSpc>
              <a:spcAft>
                <a:spcPts val="0"/>
              </a:spcAft>
              <a:buFont typeface="Symbol" panose="05050102010706020507" pitchFamily="18" charset="2"/>
              <a:buChar char=""/>
              <a:tabLst>
                <a:tab pos="457200" algn="l"/>
              </a:tabLst>
            </a:pPr>
            <a:r>
              <a:rPr lang="ru-RU" sz="2000" b="1" dirty="0">
                <a:solidFill>
                  <a:srgbClr val="00206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Развивает мелкую моторику рук; </a:t>
            </a:r>
          </a:p>
          <a:p>
            <a:pPr marL="342900" lvl="0" indent="-342900">
              <a:lnSpc>
                <a:spcPct val="107000"/>
              </a:lnSpc>
              <a:spcAft>
                <a:spcPts val="0"/>
              </a:spcAft>
              <a:buFont typeface="Symbol" panose="05050102010706020507" pitchFamily="18" charset="2"/>
              <a:buChar char=""/>
              <a:tabLst>
                <a:tab pos="457200" algn="l"/>
              </a:tabLst>
            </a:pPr>
            <a:r>
              <a:rPr lang="ru-RU" sz="2000" b="1" dirty="0">
                <a:solidFill>
                  <a:srgbClr val="00206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Развивает творческие способности, воображение и полёт фантазии.</a:t>
            </a:r>
          </a:p>
          <a:p>
            <a:pPr>
              <a:lnSpc>
                <a:spcPct val="107000"/>
              </a:lnSpc>
              <a:spcAft>
                <a:spcPts val="800"/>
              </a:spcAft>
            </a:pPr>
            <a:r>
              <a:rPr lang="ru-RU" sz="1400" dirty="0">
                <a:solidFill>
                  <a:srgbClr val="002060"/>
                </a:solidFill>
                <a:effectLst>
                  <a:reflection blurRad="6350" stA="55000" endA="300" endPos="45500" dir="5400000" sy="-100000" algn="bl" rotWithShape="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100" dirty="0">
              <a:solidFill>
                <a:srgbClr val="002060"/>
              </a:solidFill>
              <a:effectLst>
                <a:reflection blurRad="6350" stA="55000" endA="300" endPos="45500" dir="5400000" sy="-100000" algn="bl" rotWithShape="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72454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2"/>
          <p:cNvSpPr>
            <a:spLocks noChangeArrowheads="1"/>
          </p:cNvSpPr>
          <p:nvPr/>
        </p:nvSpPr>
        <p:spPr bwMode="gray">
          <a:xfrm>
            <a:off x="3300513" y="3044756"/>
            <a:ext cx="2013578" cy="1179779"/>
          </a:xfrm>
          <a:prstGeom prst="ellipse">
            <a:avLst/>
          </a:prstGeom>
          <a:solidFill>
            <a:srgbClr val="FFFFFF">
              <a:alpha val="80000"/>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rgbClr val="292929"/>
                  </a:outerShdw>
                </a:effectLst>
              </a14:hiddenEffects>
            </a:ext>
          </a:extLst>
        </p:spPr>
        <p:txBody>
          <a:bodyPr wrap="none" anchor="ctr"/>
          <a:lstStyle/>
          <a:p>
            <a:pPr algn="ctr" fontAlgn="base">
              <a:spcBef>
                <a:spcPct val="0"/>
              </a:spcBef>
              <a:spcAft>
                <a:spcPct val="0"/>
              </a:spcAft>
            </a:pPr>
            <a:r>
              <a:rPr lang="ru-RU" b="1" dirty="0">
                <a:solidFill>
                  <a:srgbClr val="002060"/>
                </a:solidFill>
                <a:latin typeface="Arial" panose="020B0604020202020204" pitchFamily="34" charset="0"/>
              </a:rPr>
              <a:t>Способы </a:t>
            </a:r>
          </a:p>
          <a:p>
            <a:pPr algn="ctr" fontAlgn="base">
              <a:spcBef>
                <a:spcPct val="0"/>
              </a:spcBef>
              <a:spcAft>
                <a:spcPct val="0"/>
              </a:spcAft>
            </a:pPr>
            <a:r>
              <a:rPr lang="ru-RU" b="1" dirty="0">
                <a:solidFill>
                  <a:srgbClr val="002060"/>
                </a:solidFill>
                <a:latin typeface="Arial" panose="020B0604020202020204" pitchFamily="34" charset="0"/>
              </a:rPr>
              <a:t>изображения</a:t>
            </a:r>
          </a:p>
        </p:txBody>
      </p:sp>
      <p:grpSp>
        <p:nvGrpSpPr>
          <p:cNvPr id="6" name="Group 11"/>
          <p:cNvGrpSpPr>
            <a:grpSpLocks/>
          </p:cNvGrpSpPr>
          <p:nvPr/>
        </p:nvGrpSpPr>
        <p:grpSpPr bwMode="auto">
          <a:xfrm>
            <a:off x="-21197" y="1856044"/>
            <a:ext cx="3550061" cy="1763125"/>
            <a:chOff x="2085" y="1031"/>
            <a:chExt cx="722" cy="849"/>
          </a:xfrm>
        </p:grpSpPr>
        <p:sp>
          <p:nvSpPr>
            <p:cNvPr id="7" name="Oval 12"/>
            <p:cNvSpPr>
              <a:spLocks noChangeArrowheads="1"/>
            </p:cNvSpPr>
            <p:nvPr/>
          </p:nvSpPr>
          <p:spPr bwMode="gray">
            <a:xfrm>
              <a:off x="2085" y="1047"/>
              <a:ext cx="722" cy="727"/>
            </a:xfrm>
            <a:prstGeom prst="ellipse">
              <a:avLst/>
            </a:prstGeom>
            <a:solidFill>
              <a:srgbClr val="EAEAEA">
                <a:alpha val="50000"/>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grpSp>
          <p:nvGrpSpPr>
            <p:cNvPr id="8" name="Group 13"/>
            <p:cNvGrpSpPr>
              <a:grpSpLocks/>
            </p:cNvGrpSpPr>
            <p:nvPr/>
          </p:nvGrpSpPr>
          <p:grpSpPr bwMode="auto">
            <a:xfrm>
              <a:off x="2086" y="1031"/>
              <a:ext cx="680" cy="849"/>
              <a:chOff x="3975" y="1593"/>
              <a:chExt cx="931" cy="1163"/>
            </a:xfrm>
          </p:grpSpPr>
          <p:pic>
            <p:nvPicPr>
              <p:cNvPr id="21" name="Picture 14" descr="circuler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3975" y="1593"/>
                <a:ext cx="925" cy="935"/>
              </a:xfrm>
              <a:prstGeom prst="rect">
                <a:avLst/>
              </a:prstGeom>
              <a:noFill/>
              <a:extLst>
                <a:ext uri="{909E8E84-426E-40DD-AFC4-6F175D3DCCD1}">
                  <a14:hiddenFill xmlns:a14="http://schemas.microsoft.com/office/drawing/2010/main">
                    <a:solidFill>
                      <a:srgbClr val="FFFFFF"/>
                    </a:solidFill>
                  </a14:hiddenFill>
                </a:ext>
              </a:extLst>
            </p:spPr>
          </p:pic>
          <p:sp>
            <p:nvSpPr>
              <p:cNvPr id="22" name="Oval 15"/>
              <p:cNvSpPr>
                <a:spLocks noChangeArrowheads="1"/>
              </p:cNvSpPr>
              <p:nvPr/>
            </p:nvSpPr>
            <p:spPr bwMode="gray">
              <a:xfrm>
                <a:off x="3975" y="1593"/>
                <a:ext cx="931" cy="937"/>
              </a:xfrm>
              <a:prstGeom prst="ellipse">
                <a:avLst/>
              </a:prstGeom>
              <a:solidFill>
                <a:srgbClr val="A8D02A">
                  <a:alpha val="50000"/>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pic>
            <p:nvPicPr>
              <p:cNvPr id="23" name="Picture 16" descr="light_shadow1"/>
              <p:cNvPicPr>
                <a:picLocks noChangeAspect="1" noChangeArrowheads="1"/>
              </p:cNvPicPr>
              <p:nvPr/>
            </p:nvPicPr>
            <p:blipFill>
              <a:blip r:embed="rId3">
                <a:extLst>
                  <a:ext uri="{28A0092B-C50C-407E-A947-70E740481C1C}">
                    <a14:useLocalDpi xmlns:a14="http://schemas.microsoft.com/office/drawing/2010/main" val="0"/>
                  </a:ext>
                </a:extLst>
              </a:blip>
              <a:srcRect b="46"/>
              <a:stretch>
                <a:fillRect/>
              </a:stretch>
            </p:blipFill>
            <p:spPr bwMode="gray">
              <a:xfrm>
                <a:off x="3984" y="1632"/>
                <a:ext cx="682" cy="585"/>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17"/>
              <p:cNvGrpSpPr>
                <a:grpSpLocks/>
              </p:cNvGrpSpPr>
              <p:nvPr/>
            </p:nvGrpSpPr>
            <p:grpSpPr bwMode="auto">
              <a:xfrm rot="-3733502" flipH="1" flipV="1">
                <a:off x="4256" y="2247"/>
                <a:ext cx="820" cy="198"/>
                <a:chOff x="2532" y="1051"/>
                <a:chExt cx="893" cy="246"/>
              </a:xfrm>
            </p:grpSpPr>
            <p:grpSp>
              <p:nvGrpSpPr>
                <p:cNvPr id="25" name="Group 18"/>
                <p:cNvGrpSpPr>
                  <a:grpSpLocks/>
                </p:cNvGrpSpPr>
                <p:nvPr/>
              </p:nvGrpSpPr>
              <p:grpSpPr bwMode="auto">
                <a:xfrm>
                  <a:off x="2532" y="1051"/>
                  <a:ext cx="743" cy="185"/>
                  <a:chOff x="1565" y="2568"/>
                  <a:chExt cx="1118" cy="279"/>
                </a:xfrm>
              </p:grpSpPr>
              <p:sp>
                <p:nvSpPr>
                  <p:cNvPr id="31" name="AutoShape 19"/>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32" name="AutoShape 20"/>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33" name="AutoShape 21"/>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34" name="AutoShape 22"/>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grpSp>
            <p:grpSp>
              <p:nvGrpSpPr>
                <p:cNvPr id="26" name="Group 23"/>
                <p:cNvGrpSpPr>
                  <a:grpSpLocks/>
                </p:cNvGrpSpPr>
                <p:nvPr/>
              </p:nvGrpSpPr>
              <p:grpSpPr bwMode="auto">
                <a:xfrm rot="1353540">
                  <a:off x="2682" y="1111"/>
                  <a:ext cx="743" cy="186"/>
                  <a:chOff x="1565" y="2568"/>
                  <a:chExt cx="1118" cy="279"/>
                </a:xfrm>
              </p:grpSpPr>
              <p:sp>
                <p:nvSpPr>
                  <p:cNvPr id="27" name="AutoShape 24"/>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8" name="AutoShape 25"/>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9" name="AutoShape 26"/>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30" name="AutoShape 27"/>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grpSp>
          </p:grpSp>
        </p:grpSp>
        <p:grpSp>
          <p:nvGrpSpPr>
            <p:cNvPr id="9" name="Group 28"/>
            <p:cNvGrpSpPr>
              <a:grpSpLocks/>
            </p:cNvGrpSpPr>
            <p:nvPr/>
          </p:nvGrpSpPr>
          <p:grpSpPr bwMode="auto">
            <a:xfrm rot="-3733502" flipH="1" flipV="1">
              <a:off x="2362" y="1505"/>
              <a:ext cx="527" cy="128"/>
              <a:chOff x="2532" y="1051"/>
              <a:chExt cx="893" cy="246"/>
            </a:xfrm>
          </p:grpSpPr>
          <p:grpSp>
            <p:nvGrpSpPr>
              <p:cNvPr id="11" name="Group 29"/>
              <p:cNvGrpSpPr>
                <a:grpSpLocks/>
              </p:cNvGrpSpPr>
              <p:nvPr/>
            </p:nvGrpSpPr>
            <p:grpSpPr bwMode="auto">
              <a:xfrm>
                <a:off x="2532" y="1051"/>
                <a:ext cx="743" cy="185"/>
                <a:chOff x="1565" y="2568"/>
                <a:chExt cx="1118" cy="279"/>
              </a:xfrm>
            </p:grpSpPr>
            <p:sp>
              <p:nvSpPr>
                <p:cNvPr id="17" name="AutoShape 30"/>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8" name="AutoShape 31"/>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9" name="AutoShape 32"/>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0" name="AutoShape 33"/>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grpSp>
          <p:grpSp>
            <p:nvGrpSpPr>
              <p:cNvPr id="12" name="Group 34"/>
              <p:cNvGrpSpPr>
                <a:grpSpLocks/>
              </p:cNvGrpSpPr>
              <p:nvPr/>
            </p:nvGrpSpPr>
            <p:grpSpPr bwMode="auto">
              <a:xfrm rot="1353540">
                <a:off x="2682" y="1111"/>
                <a:ext cx="743" cy="186"/>
                <a:chOff x="1565" y="2568"/>
                <a:chExt cx="1118" cy="279"/>
              </a:xfrm>
            </p:grpSpPr>
            <p:sp>
              <p:nvSpPr>
                <p:cNvPr id="13" name="AutoShape 35"/>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4" name="AutoShape 36"/>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5" name="AutoShape 37"/>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6" name="AutoShape 38"/>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grpSp>
        </p:grpSp>
        <p:sp>
          <p:nvSpPr>
            <p:cNvPr id="10" name="Rectangle 39"/>
            <p:cNvSpPr>
              <a:spLocks noChangeArrowheads="1"/>
            </p:cNvSpPr>
            <p:nvPr/>
          </p:nvSpPr>
          <p:spPr bwMode="gray">
            <a:xfrm>
              <a:off x="2373" y="1272"/>
              <a:ext cx="116" cy="213"/>
            </a:xfrm>
            <a:prstGeom prst="rect">
              <a:avLst/>
            </a:prstGeom>
            <a:noFill/>
            <a:ln>
              <a:noFill/>
            </a:ln>
            <a:effectLst/>
            <a:extLst>
              <a:ext uri="{909E8E84-426E-40DD-AFC4-6F175D3DCCD1}">
                <a14:hiddenFill xmlns:a14="http://schemas.microsoft.com/office/drawing/2010/main">
                  <a:gradFill rotWithShape="1">
                    <a:gsLst>
                      <a:gs pos="0">
                        <a:schemeClr val="accent1">
                          <a:gamma/>
                          <a:shade val="72549"/>
                          <a:invGamma/>
                        </a:schemeClr>
                      </a:gs>
                      <a:gs pos="100000">
                        <a:schemeClr val="accent1"/>
                      </a:gs>
                    </a:gsLst>
                    <a:lin ang="189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92929"/>
                    </a:outerShdw>
                  </a:effectLst>
                </a14:hiddenEffects>
              </a:ext>
            </a:extLst>
          </p:spPr>
          <p:txBody>
            <a:bodyPr wrap="none">
              <a:spAutoFit/>
              <a:flatTx/>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ru-RU" sz="1600" b="1" i="0" u="none" strike="noStrike" kern="0" cap="none" spc="0" normalizeH="0" baseline="0" noProof="0" dirty="0">
                <a:ln>
                  <a:noFill/>
                </a:ln>
                <a:solidFill>
                  <a:srgbClr val="000000"/>
                </a:solidFill>
                <a:effectLst/>
                <a:uLnTx/>
                <a:uFillTx/>
                <a:latin typeface="Arial" panose="020B0604020202020204" pitchFamily="34" charset="0"/>
              </a:endParaRPr>
            </a:p>
          </p:txBody>
        </p:sp>
      </p:grpSp>
      <p:grpSp>
        <p:nvGrpSpPr>
          <p:cNvPr id="36" name="Group 127"/>
          <p:cNvGrpSpPr>
            <a:grpSpLocks/>
          </p:cNvGrpSpPr>
          <p:nvPr/>
        </p:nvGrpSpPr>
        <p:grpSpPr bwMode="auto">
          <a:xfrm>
            <a:off x="2631898" y="1599785"/>
            <a:ext cx="2211248" cy="1169136"/>
            <a:chOff x="2064" y="1008"/>
            <a:chExt cx="722" cy="873"/>
          </a:xfrm>
        </p:grpSpPr>
        <p:sp>
          <p:nvSpPr>
            <p:cNvPr id="37" name="Oval 128"/>
            <p:cNvSpPr>
              <a:spLocks noChangeArrowheads="1"/>
            </p:cNvSpPr>
            <p:nvPr/>
          </p:nvSpPr>
          <p:spPr bwMode="gray">
            <a:xfrm>
              <a:off x="2064" y="1008"/>
              <a:ext cx="722" cy="727"/>
            </a:xfrm>
            <a:prstGeom prst="ellipse">
              <a:avLst/>
            </a:prstGeom>
            <a:solidFill>
              <a:srgbClr val="EAEAEA">
                <a:alpha val="50000"/>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grpSp>
          <p:nvGrpSpPr>
            <p:cNvPr id="38" name="Group 129"/>
            <p:cNvGrpSpPr>
              <a:grpSpLocks/>
            </p:cNvGrpSpPr>
            <p:nvPr/>
          </p:nvGrpSpPr>
          <p:grpSpPr bwMode="auto">
            <a:xfrm>
              <a:off x="2086" y="1031"/>
              <a:ext cx="683" cy="850"/>
              <a:chOff x="3975" y="1592"/>
              <a:chExt cx="935" cy="1164"/>
            </a:xfrm>
          </p:grpSpPr>
          <p:pic>
            <p:nvPicPr>
              <p:cNvPr id="51" name="Picture 130" descr="circuler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3985" y="1592"/>
                <a:ext cx="925" cy="935"/>
              </a:xfrm>
              <a:prstGeom prst="rect">
                <a:avLst/>
              </a:prstGeom>
              <a:noFill/>
              <a:extLst>
                <a:ext uri="{909E8E84-426E-40DD-AFC4-6F175D3DCCD1}">
                  <a14:hiddenFill xmlns:a14="http://schemas.microsoft.com/office/drawing/2010/main">
                    <a:solidFill>
                      <a:srgbClr val="FFFFFF"/>
                    </a:solidFill>
                  </a14:hiddenFill>
                </a:ext>
              </a:extLst>
            </p:spPr>
          </p:pic>
          <p:sp>
            <p:nvSpPr>
              <p:cNvPr id="52" name="Oval 131"/>
              <p:cNvSpPr>
                <a:spLocks noChangeArrowheads="1"/>
              </p:cNvSpPr>
              <p:nvPr/>
            </p:nvSpPr>
            <p:spPr bwMode="gray">
              <a:xfrm>
                <a:off x="3975" y="1593"/>
                <a:ext cx="931" cy="937"/>
              </a:xfrm>
              <a:prstGeom prst="ellipse">
                <a:avLst/>
              </a:prstGeom>
              <a:solidFill>
                <a:srgbClr val="5CB1FE">
                  <a:alpha val="50000"/>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pic>
            <p:nvPicPr>
              <p:cNvPr id="53" name="Picture 132" descr="light_shadow1"/>
              <p:cNvPicPr>
                <a:picLocks noChangeAspect="1" noChangeArrowheads="1"/>
              </p:cNvPicPr>
              <p:nvPr/>
            </p:nvPicPr>
            <p:blipFill>
              <a:blip r:embed="rId3">
                <a:extLst>
                  <a:ext uri="{28A0092B-C50C-407E-A947-70E740481C1C}">
                    <a14:useLocalDpi xmlns:a14="http://schemas.microsoft.com/office/drawing/2010/main" val="0"/>
                  </a:ext>
                </a:extLst>
              </a:blip>
              <a:srcRect b="46"/>
              <a:stretch>
                <a:fillRect/>
              </a:stretch>
            </p:blipFill>
            <p:spPr bwMode="gray">
              <a:xfrm>
                <a:off x="4176" y="1742"/>
                <a:ext cx="682" cy="585"/>
              </a:xfrm>
              <a:prstGeom prst="rect">
                <a:avLst/>
              </a:prstGeom>
              <a:noFill/>
              <a:extLst>
                <a:ext uri="{909E8E84-426E-40DD-AFC4-6F175D3DCCD1}">
                  <a14:hiddenFill xmlns:a14="http://schemas.microsoft.com/office/drawing/2010/main">
                    <a:solidFill>
                      <a:srgbClr val="FFFFFF"/>
                    </a:solidFill>
                  </a14:hiddenFill>
                </a:ext>
              </a:extLst>
            </p:spPr>
          </p:pic>
          <p:grpSp>
            <p:nvGrpSpPr>
              <p:cNvPr id="54" name="Group 133"/>
              <p:cNvGrpSpPr>
                <a:grpSpLocks/>
              </p:cNvGrpSpPr>
              <p:nvPr/>
            </p:nvGrpSpPr>
            <p:grpSpPr bwMode="auto">
              <a:xfrm rot="-3733502" flipH="1" flipV="1">
                <a:off x="4256" y="2247"/>
                <a:ext cx="820" cy="198"/>
                <a:chOff x="2532" y="1051"/>
                <a:chExt cx="893" cy="246"/>
              </a:xfrm>
            </p:grpSpPr>
            <p:grpSp>
              <p:nvGrpSpPr>
                <p:cNvPr id="55" name="Group 134"/>
                <p:cNvGrpSpPr>
                  <a:grpSpLocks/>
                </p:cNvGrpSpPr>
                <p:nvPr/>
              </p:nvGrpSpPr>
              <p:grpSpPr bwMode="auto">
                <a:xfrm>
                  <a:off x="2532" y="1051"/>
                  <a:ext cx="743" cy="185"/>
                  <a:chOff x="1565" y="2568"/>
                  <a:chExt cx="1118" cy="279"/>
                </a:xfrm>
              </p:grpSpPr>
              <p:sp>
                <p:nvSpPr>
                  <p:cNvPr id="61" name="AutoShape 135"/>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62" name="AutoShape 136"/>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63" name="AutoShape 137"/>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64" name="AutoShape 138"/>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grpSp>
            <p:grpSp>
              <p:nvGrpSpPr>
                <p:cNvPr id="56" name="Group 139"/>
                <p:cNvGrpSpPr>
                  <a:grpSpLocks/>
                </p:cNvGrpSpPr>
                <p:nvPr/>
              </p:nvGrpSpPr>
              <p:grpSpPr bwMode="auto">
                <a:xfrm rot="1353540">
                  <a:off x="2682" y="1111"/>
                  <a:ext cx="743" cy="186"/>
                  <a:chOff x="1565" y="2568"/>
                  <a:chExt cx="1118" cy="279"/>
                </a:xfrm>
              </p:grpSpPr>
              <p:sp>
                <p:nvSpPr>
                  <p:cNvPr id="57" name="AutoShape 140"/>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58" name="AutoShape 141"/>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59" name="AutoShape 142"/>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60" name="AutoShape 143"/>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grpSp>
          </p:grpSp>
        </p:grpSp>
        <p:grpSp>
          <p:nvGrpSpPr>
            <p:cNvPr id="39" name="Group 144"/>
            <p:cNvGrpSpPr>
              <a:grpSpLocks/>
            </p:cNvGrpSpPr>
            <p:nvPr/>
          </p:nvGrpSpPr>
          <p:grpSpPr bwMode="auto">
            <a:xfrm rot="-3733502" flipH="1" flipV="1">
              <a:off x="2362" y="1505"/>
              <a:ext cx="527" cy="128"/>
              <a:chOff x="2532" y="1051"/>
              <a:chExt cx="893" cy="246"/>
            </a:xfrm>
          </p:grpSpPr>
          <p:grpSp>
            <p:nvGrpSpPr>
              <p:cNvPr id="41" name="Group 145"/>
              <p:cNvGrpSpPr>
                <a:grpSpLocks/>
              </p:cNvGrpSpPr>
              <p:nvPr/>
            </p:nvGrpSpPr>
            <p:grpSpPr bwMode="auto">
              <a:xfrm>
                <a:off x="2532" y="1051"/>
                <a:ext cx="743" cy="185"/>
                <a:chOff x="1565" y="2568"/>
                <a:chExt cx="1118" cy="279"/>
              </a:xfrm>
            </p:grpSpPr>
            <p:sp>
              <p:nvSpPr>
                <p:cNvPr id="47" name="AutoShape 146"/>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48" name="AutoShape 147"/>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49" name="AutoShape 148"/>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50" name="AutoShape 149"/>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grpSp>
          <p:grpSp>
            <p:nvGrpSpPr>
              <p:cNvPr id="42" name="Group 150"/>
              <p:cNvGrpSpPr>
                <a:grpSpLocks/>
              </p:cNvGrpSpPr>
              <p:nvPr/>
            </p:nvGrpSpPr>
            <p:grpSpPr bwMode="auto">
              <a:xfrm rot="1353540">
                <a:off x="2682" y="1111"/>
                <a:ext cx="743" cy="186"/>
                <a:chOff x="1565" y="2568"/>
                <a:chExt cx="1118" cy="279"/>
              </a:xfrm>
            </p:grpSpPr>
            <p:sp>
              <p:nvSpPr>
                <p:cNvPr id="43" name="AutoShape 151"/>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44" name="AutoShape 152"/>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45" name="AutoShape 153"/>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46" name="AutoShape 154"/>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grpSp>
        </p:grpSp>
        <p:sp>
          <p:nvSpPr>
            <p:cNvPr id="40" name="Rectangle 155"/>
            <p:cNvSpPr>
              <a:spLocks noChangeArrowheads="1"/>
            </p:cNvSpPr>
            <p:nvPr/>
          </p:nvSpPr>
          <p:spPr bwMode="gray">
            <a:xfrm>
              <a:off x="2373" y="1272"/>
              <a:ext cx="116" cy="213"/>
            </a:xfrm>
            <a:prstGeom prst="rect">
              <a:avLst/>
            </a:prstGeom>
            <a:noFill/>
            <a:ln>
              <a:noFill/>
            </a:ln>
            <a:effectLst/>
            <a:extLst>
              <a:ext uri="{909E8E84-426E-40DD-AFC4-6F175D3DCCD1}">
                <a14:hiddenFill xmlns:a14="http://schemas.microsoft.com/office/drawing/2010/main">
                  <a:gradFill rotWithShape="1">
                    <a:gsLst>
                      <a:gs pos="0">
                        <a:schemeClr val="accent1">
                          <a:gamma/>
                          <a:shade val="72549"/>
                          <a:invGamma/>
                        </a:schemeClr>
                      </a:gs>
                      <a:gs pos="100000">
                        <a:schemeClr val="accent1"/>
                      </a:gs>
                    </a:gsLst>
                    <a:lin ang="189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92929"/>
                    </a:outerShdw>
                  </a:effectLst>
                </a14:hiddenEffects>
              </a:ext>
            </a:extLst>
          </p:spPr>
          <p:txBody>
            <a:bodyPr wrap="none">
              <a:spAutoFit/>
              <a:flatTx/>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ru-RU" sz="1600" b="1" i="0" u="none" strike="noStrike" kern="0" cap="none" spc="0" normalizeH="0" baseline="0" noProof="0" dirty="0">
                <a:ln>
                  <a:noFill/>
                </a:ln>
                <a:solidFill>
                  <a:srgbClr val="000000"/>
                </a:solidFill>
                <a:effectLst/>
                <a:uLnTx/>
                <a:uFillTx/>
                <a:latin typeface="Arial" panose="020B0604020202020204" pitchFamily="34" charset="0"/>
              </a:endParaRPr>
            </a:p>
          </p:txBody>
        </p:sp>
      </p:grpSp>
      <p:grpSp>
        <p:nvGrpSpPr>
          <p:cNvPr id="65" name="Group 40"/>
          <p:cNvGrpSpPr>
            <a:grpSpLocks/>
          </p:cNvGrpSpPr>
          <p:nvPr/>
        </p:nvGrpSpPr>
        <p:grpSpPr bwMode="auto">
          <a:xfrm>
            <a:off x="352052" y="3169720"/>
            <a:ext cx="2338978" cy="1668283"/>
            <a:chOff x="1833" y="1008"/>
            <a:chExt cx="1300" cy="873"/>
          </a:xfrm>
        </p:grpSpPr>
        <p:sp>
          <p:nvSpPr>
            <p:cNvPr id="66" name="Oval 41"/>
            <p:cNvSpPr>
              <a:spLocks noChangeArrowheads="1"/>
            </p:cNvSpPr>
            <p:nvPr/>
          </p:nvSpPr>
          <p:spPr bwMode="gray">
            <a:xfrm>
              <a:off x="2064" y="1008"/>
              <a:ext cx="722" cy="727"/>
            </a:xfrm>
            <a:prstGeom prst="ellipse">
              <a:avLst/>
            </a:prstGeom>
            <a:solidFill>
              <a:srgbClr val="EAEAEA">
                <a:alpha val="50000"/>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grpSp>
          <p:nvGrpSpPr>
            <p:cNvPr id="67" name="Group 42"/>
            <p:cNvGrpSpPr>
              <a:grpSpLocks/>
            </p:cNvGrpSpPr>
            <p:nvPr/>
          </p:nvGrpSpPr>
          <p:grpSpPr bwMode="auto">
            <a:xfrm>
              <a:off x="1833" y="1057"/>
              <a:ext cx="1300" cy="824"/>
              <a:chOff x="3631" y="1628"/>
              <a:chExt cx="1781" cy="1128"/>
            </a:xfrm>
          </p:grpSpPr>
          <p:sp>
            <p:nvSpPr>
              <p:cNvPr id="81" name="Oval 44"/>
              <p:cNvSpPr>
                <a:spLocks noChangeArrowheads="1"/>
              </p:cNvSpPr>
              <p:nvPr/>
            </p:nvSpPr>
            <p:spPr bwMode="gray">
              <a:xfrm>
                <a:off x="3631" y="1628"/>
                <a:ext cx="1781" cy="937"/>
              </a:xfrm>
              <a:prstGeom prst="ellipse">
                <a:avLst/>
              </a:prstGeom>
              <a:solidFill>
                <a:srgbClr val="FFC319">
                  <a:alpha val="50000"/>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pic>
            <p:nvPicPr>
              <p:cNvPr id="82" name="Picture 45" descr="light_shadow1"/>
              <p:cNvPicPr>
                <a:picLocks noChangeAspect="1" noChangeArrowheads="1"/>
              </p:cNvPicPr>
              <p:nvPr/>
            </p:nvPicPr>
            <p:blipFill>
              <a:blip r:embed="rId3">
                <a:extLst>
                  <a:ext uri="{28A0092B-C50C-407E-A947-70E740481C1C}">
                    <a14:useLocalDpi xmlns:a14="http://schemas.microsoft.com/office/drawing/2010/main" val="0"/>
                  </a:ext>
                </a:extLst>
              </a:blip>
              <a:srcRect b="46"/>
              <a:stretch>
                <a:fillRect/>
              </a:stretch>
            </p:blipFill>
            <p:spPr bwMode="gray">
              <a:xfrm>
                <a:off x="3984" y="1632"/>
                <a:ext cx="682" cy="585"/>
              </a:xfrm>
              <a:prstGeom prst="rect">
                <a:avLst/>
              </a:prstGeom>
              <a:noFill/>
              <a:extLst>
                <a:ext uri="{909E8E84-426E-40DD-AFC4-6F175D3DCCD1}">
                  <a14:hiddenFill xmlns:a14="http://schemas.microsoft.com/office/drawing/2010/main">
                    <a:solidFill>
                      <a:srgbClr val="FFFFFF"/>
                    </a:solidFill>
                  </a14:hiddenFill>
                </a:ext>
              </a:extLst>
            </p:spPr>
          </p:pic>
          <p:grpSp>
            <p:nvGrpSpPr>
              <p:cNvPr id="83" name="Group 46"/>
              <p:cNvGrpSpPr>
                <a:grpSpLocks/>
              </p:cNvGrpSpPr>
              <p:nvPr/>
            </p:nvGrpSpPr>
            <p:grpSpPr bwMode="auto">
              <a:xfrm rot="-3733502" flipH="1" flipV="1">
                <a:off x="4256" y="2247"/>
                <a:ext cx="820" cy="198"/>
                <a:chOff x="2532" y="1051"/>
                <a:chExt cx="893" cy="246"/>
              </a:xfrm>
            </p:grpSpPr>
            <p:grpSp>
              <p:nvGrpSpPr>
                <p:cNvPr id="84" name="Group 47"/>
                <p:cNvGrpSpPr>
                  <a:grpSpLocks/>
                </p:cNvGrpSpPr>
                <p:nvPr/>
              </p:nvGrpSpPr>
              <p:grpSpPr bwMode="auto">
                <a:xfrm>
                  <a:off x="2532" y="1051"/>
                  <a:ext cx="743" cy="185"/>
                  <a:chOff x="1565" y="2568"/>
                  <a:chExt cx="1118" cy="279"/>
                </a:xfrm>
              </p:grpSpPr>
              <p:sp>
                <p:nvSpPr>
                  <p:cNvPr id="90"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91"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92"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93"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grpSp>
            <p:grpSp>
              <p:nvGrpSpPr>
                <p:cNvPr id="85" name="Group 52"/>
                <p:cNvGrpSpPr>
                  <a:grpSpLocks/>
                </p:cNvGrpSpPr>
                <p:nvPr/>
              </p:nvGrpSpPr>
              <p:grpSpPr bwMode="auto">
                <a:xfrm rot="1353540">
                  <a:off x="2682" y="1111"/>
                  <a:ext cx="743" cy="186"/>
                  <a:chOff x="1565" y="2568"/>
                  <a:chExt cx="1118" cy="279"/>
                </a:xfrm>
              </p:grpSpPr>
              <p:sp>
                <p:nvSpPr>
                  <p:cNvPr id="86"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87"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88"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89"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grpSp>
          </p:grpSp>
        </p:grpSp>
        <p:grpSp>
          <p:nvGrpSpPr>
            <p:cNvPr id="68" name="Group 57"/>
            <p:cNvGrpSpPr>
              <a:grpSpLocks/>
            </p:cNvGrpSpPr>
            <p:nvPr/>
          </p:nvGrpSpPr>
          <p:grpSpPr bwMode="auto">
            <a:xfrm rot="-3733502" flipH="1" flipV="1">
              <a:off x="2362" y="1505"/>
              <a:ext cx="527" cy="128"/>
              <a:chOff x="2532" y="1051"/>
              <a:chExt cx="893" cy="246"/>
            </a:xfrm>
          </p:grpSpPr>
          <p:grpSp>
            <p:nvGrpSpPr>
              <p:cNvPr id="70" name="Group 58"/>
              <p:cNvGrpSpPr>
                <a:grpSpLocks/>
              </p:cNvGrpSpPr>
              <p:nvPr/>
            </p:nvGrpSpPr>
            <p:grpSpPr bwMode="auto">
              <a:xfrm>
                <a:off x="2532" y="1051"/>
                <a:ext cx="743" cy="185"/>
                <a:chOff x="1565" y="2568"/>
                <a:chExt cx="1118" cy="279"/>
              </a:xfrm>
            </p:grpSpPr>
            <p:sp>
              <p:nvSpPr>
                <p:cNvPr id="76"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77"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78"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79"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grpSp>
          <p:grpSp>
            <p:nvGrpSpPr>
              <p:cNvPr id="71" name="Group 63"/>
              <p:cNvGrpSpPr>
                <a:grpSpLocks/>
              </p:cNvGrpSpPr>
              <p:nvPr/>
            </p:nvGrpSpPr>
            <p:grpSpPr bwMode="auto">
              <a:xfrm rot="1353540">
                <a:off x="2682" y="1111"/>
                <a:ext cx="743" cy="186"/>
                <a:chOff x="1565" y="2568"/>
                <a:chExt cx="1118" cy="279"/>
              </a:xfrm>
            </p:grpSpPr>
            <p:sp>
              <p:nvSpPr>
                <p:cNvPr id="72"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73"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74"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75"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grpSp>
        </p:grpSp>
        <p:sp>
          <p:nvSpPr>
            <p:cNvPr id="69" name="Rectangle 68"/>
            <p:cNvSpPr>
              <a:spLocks noChangeArrowheads="1"/>
            </p:cNvSpPr>
            <p:nvPr/>
          </p:nvSpPr>
          <p:spPr bwMode="gray">
            <a:xfrm>
              <a:off x="2438" y="1244"/>
              <a:ext cx="103" cy="177"/>
            </a:xfrm>
            <a:prstGeom prst="rect">
              <a:avLst/>
            </a:prstGeom>
            <a:noFill/>
            <a:ln>
              <a:noFill/>
            </a:ln>
            <a:effectLst/>
            <a:extLst>
              <a:ext uri="{909E8E84-426E-40DD-AFC4-6F175D3DCCD1}">
                <a14:hiddenFill xmlns:a14="http://schemas.microsoft.com/office/drawing/2010/main">
                  <a:gradFill rotWithShape="1">
                    <a:gsLst>
                      <a:gs pos="0">
                        <a:schemeClr val="accent1">
                          <a:gamma/>
                          <a:shade val="72549"/>
                          <a:invGamma/>
                        </a:schemeClr>
                      </a:gs>
                      <a:gs pos="100000">
                        <a:schemeClr val="accent1"/>
                      </a:gs>
                    </a:gsLst>
                    <a:lin ang="189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92929"/>
                    </a:outerShdw>
                  </a:effectLst>
                </a14:hiddenEffects>
              </a:ext>
            </a:extLst>
          </p:spPr>
          <p:txBody>
            <a:bodyPr wrap="none">
              <a:spAutoFit/>
              <a:flatTx/>
            </a:bodyPr>
            <a:lstStyle/>
            <a:p>
              <a:pPr lvl="0" algn="ctr" fontAlgn="base">
                <a:spcBef>
                  <a:spcPct val="0"/>
                </a:spcBef>
                <a:spcAft>
                  <a:spcPct val="0"/>
                </a:spcAft>
              </a:pPr>
              <a:endParaRPr lang="ru-RU" altLang="ru-RU" sz="1600" b="1" kern="0" dirty="0">
                <a:solidFill>
                  <a:srgbClr val="000000"/>
                </a:solidFill>
                <a:latin typeface="Arial" panose="020B0604020202020204" pitchFamily="34" charset="0"/>
              </a:endParaRPr>
            </a:p>
          </p:txBody>
        </p:sp>
      </p:grpSp>
      <p:grpSp>
        <p:nvGrpSpPr>
          <p:cNvPr id="94" name="Group 69"/>
          <p:cNvGrpSpPr>
            <a:grpSpLocks/>
          </p:cNvGrpSpPr>
          <p:nvPr/>
        </p:nvGrpSpPr>
        <p:grpSpPr bwMode="auto">
          <a:xfrm>
            <a:off x="3587350" y="4644618"/>
            <a:ext cx="3695803" cy="1477541"/>
            <a:chOff x="2064" y="1008"/>
            <a:chExt cx="722" cy="872"/>
          </a:xfrm>
        </p:grpSpPr>
        <p:sp>
          <p:nvSpPr>
            <p:cNvPr id="95" name="Oval 70"/>
            <p:cNvSpPr>
              <a:spLocks noChangeArrowheads="1"/>
            </p:cNvSpPr>
            <p:nvPr/>
          </p:nvSpPr>
          <p:spPr bwMode="gray">
            <a:xfrm>
              <a:off x="2064" y="1008"/>
              <a:ext cx="722" cy="727"/>
            </a:xfrm>
            <a:prstGeom prst="ellipse">
              <a:avLst/>
            </a:prstGeom>
            <a:solidFill>
              <a:srgbClr val="EAEAEA">
                <a:alpha val="50000"/>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grpSp>
          <p:nvGrpSpPr>
            <p:cNvPr id="96" name="Group 71"/>
            <p:cNvGrpSpPr>
              <a:grpSpLocks/>
            </p:cNvGrpSpPr>
            <p:nvPr/>
          </p:nvGrpSpPr>
          <p:grpSpPr bwMode="auto">
            <a:xfrm>
              <a:off x="2086" y="1031"/>
              <a:ext cx="680" cy="849"/>
              <a:chOff x="3975" y="1593"/>
              <a:chExt cx="931" cy="1163"/>
            </a:xfrm>
          </p:grpSpPr>
          <p:pic>
            <p:nvPicPr>
              <p:cNvPr id="109" name="Picture 72" descr="circuler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3975" y="1593"/>
                <a:ext cx="925" cy="935"/>
              </a:xfrm>
              <a:prstGeom prst="rect">
                <a:avLst/>
              </a:prstGeom>
              <a:noFill/>
              <a:extLst>
                <a:ext uri="{909E8E84-426E-40DD-AFC4-6F175D3DCCD1}">
                  <a14:hiddenFill xmlns:a14="http://schemas.microsoft.com/office/drawing/2010/main">
                    <a:solidFill>
                      <a:srgbClr val="FFFFFF"/>
                    </a:solidFill>
                  </a14:hiddenFill>
                </a:ext>
              </a:extLst>
            </p:spPr>
          </p:pic>
          <p:sp>
            <p:nvSpPr>
              <p:cNvPr id="110" name="Oval 73"/>
              <p:cNvSpPr>
                <a:spLocks noChangeArrowheads="1"/>
              </p:cNvSpPr>
              <p:nvPr/>
            </p:nvSpPr>
            <p:spPr bwMode="gray">
              <a:xfrm>
                <a:off x="3975" y="1593"/>
                <a:ext cx="931" cy="937"/>
              </a:xfrm>
              <a:prstGeom prst="ellipse">
                <a:avLst/>
              </a:prstGeom>
              <a:solidFill>
                <a:srgbClr val="FF6161">
                  <a:alpha val="50000"/>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pic>
            <p:nvPicPr>
              <p:cNvPr id="111" name="Picture 74" descr="light_shadow1"/>
              <p:cNvPicPr>
                <a:picLocks noChangeAspect="1" noChangeArrowheads="1"/>
              </p:cNvPicPr>
              <p:nvPr/>
            </p:nvPicPr>
            <p:blipFill>
              <a:blip r:embed="rId3">
                <a:extLst>
                  <a:ext uri="{28A0092B-C50C-407E-A947-70E740481C1C}">
                    <a14:useLocalDpi xmlns:a14="http://schemas.microsoft.com/office/drawing/2010/main" val="0"/>
                  </a:ext>
                </a:extLst>
              </a:blip>
              <a:srcRect b="46"/>
              <a:stretch>
                <a:fillRect/>
              </a:stretch>
            </p:blipFill>
            <p:spPr bwMode="gray">
              <a:xfrm>
                <a:off x="3984" y="1632"/>
                <a:ext cx="682" cy="585"/>
              </a:xfrm>
              <a:prstGeom prst="rect">
                <a:avLst/>
              </a:prstGeom>
              <a:noFill/>
              <a:extLst>
                <a:ext uri="{909E8E84-426E-40DD-AFC4-6F175D3DCCD1}">
                  <a14:hiddenFill xmlns:a14="http://schemas.microsoft.com/office/drawing/2010/main">
                    <a:solidFill>
                      <a:srgbClr val="FFFFFF"/>
                    </a:solidFill>
                  </a14:hiddenFill>
                </a:ext>
              </a:extLst>
            </p:spPr>
          </p:pic>
          <p:grpSp>
            <p:nvGrpSpPr>
              <p:cNvPr id="112" name="Group 75"/>
              <p:cNvGrpSpPr>
                <a:grpSpLocks/>
              </p:cNvGrpSpPr>
              <p:nvPr/>
            </p:nvGrpSpPr>
            <p:grpSpPr bwMode="auto">
              <a:xfrm rot="-3733502" flipH="1" flipV="1">
                <a:off x="4256" y="2247"/>
                <a:ext cx="820" cy="198"/>
                <a:chOff x="2532" y="1051"/>
                <a:chExt cx="893" cy="246"/>
              </a:xfrm>
            </p:grpSpPr>
            <p:grpSp>
              <p:nvGrpSpPr>
                <p:cNvPr id="113" name="Group 76"/>
                <p:cNvGrpSpPr>
                  <a:grpSpLocks/>
                </p:cNvGrpSpPr>
                <p:nvPr/>
              </p:nvGrpSpPr>
              <p:grpSpPr bwMode="auto">
                <a:xfrm>
                  <a:off x="2532" y="1051"/>
                  <a:ext cx="743" cy="185"/>
                  <a:chOff x="1565" y="2568"/>
                  <a:chExt cx="1118" cy="279"/>
                </a:xfrm>
              </p:grpSpPr>
              <p:sp>
                <p:nvSpPr>
                  <p:cNvPr id="119" name="AutoShape 77"/>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20" name="AutoShape 78"/>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21" name="AutoShape 79"/>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22" name="AutoShape 80"/>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grpSp>
            <p:grpSp>
              <p:nvGrpSpPr>
                <p:cNvPr id="114" name="Group 81"/>
                <p:cNvGrpSpPr>
                  <a:grpSpLocks/>
                </p:cNvGrpSpPr>
                <p:nvPr/>
              </p:nvGrpSpPr>
              <p:grpSpPr bwMode="auto">
                <a:xfrm rot="1353540">
                  <a:off x="2682" y="1111"/>
                  <a:ext cx="743" cy="186"/>
                  <a:chOff x="1565" y="2568"/>
                  <a:chExt cx="1118" cy="279"/>
                </a:xfrm>
              </p:grpSpPr>
              <p:sp>
                <p:nvSpPr>
                  <p:cNvPr id="115" name="AutoShape 82"/>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16" name="AutoShape 83"/>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17" name="AutoShape 84"/>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18" name="AutoShape 85"/>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grpSp>
          </p:grpSp>
        </p:grpSp>
        <p:grpSp>
          <p:nvGrpSpPr>
            <p:cNvPr id="97" name="Group 86"/>
            <p:cNvGrpSpPr>
              <a:grpSpLocks/>
            </p:cNvGrpSpPr>
            <p:nvPr/>
          </p:nvGrpSpPr>
          <p:grpSpPr bwMode="auto">
            <a:xfrm rot="-3733502" flipH="1" flipV="1">
              <a:off x="2362" y="1505"/>
              <a:ext cx="527" cy="128"/>
              <a:chOff x="2532" y="1051"/>
              <a:chExt cx="893" cy="246"/>
            </a:xfrm>
          </p:grpSpPr>
          <p:grpSp>
            <p:nvGrpSpPr>
              <p:cNvPr id="99" name="Group 87"/>
              <p:cNvGrpSpPr>
                <a:grpSpLocks/>
              </p:cNvGrpSpPr>
              <p:nvPr/>
            </p:nvGrpSpPr>
            <p:grpSpPr bwMode="auto">
              <a:xfrm>
                <a:off x="2532" y="1051"/>
                <a:ext cx="743" cy="185"/>
                <a:chOff x="1565" y="2568"/>
                <a:chExt cx="1118" cy="279"/>
              </a:xfrm>
            </p:grpSpPr>
            <p:sp>
              <p:nvSpPr>
                <p:cNvPr id="105" name="AutoShape 88"/>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06" name="AutoShape 89"/>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07" name="AutoShape 90"/>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08" name="AutoShape 91"/>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grpSp>
          <p:grpSp>
            <p:nvGrpSpPr>
              <p:cNvPr id="100" name="Group 92"/>
              <p:cNvGrpSpPr>
                <a:grpSpLocks/>
              </p:cNvGrpSpPr>
              <p:nvPr/>
            </p:nvGrpSpPr>
            <p:grpSpPr bwMode="auto">
              <a:xfrm rot="1353540">
                <a:off x="2682" y="1111"/>
                <a:ext cx="743" cy="186"/>
                <a:chOff x="1565" y="2568"/>
                <a:chExt cx="1118" cy="279"/>
              </a:xfrm>
            </p:grpSpPr>
            <p:sp>
              <p:nvSpPr>
                <p:cNvPr id="101" name="AutoShape 93"/>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02" name="AutoShape 94"/>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03" name="AutoShape 95"/>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04" name="AutoShape 96"/>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grpSp>
        </p:grpSp>
        <p:sp>
          <p:nvSpPr>
            <p:cNvPr id="98" name="Rectangle 97"/>
            <p:cNvSpPr>
              <a:spLocks noChangeArrowheads="1"/>
            </p:cNvSpPr>
            <p:nvPr/>
          </p:nvSpPr>
          <p:spPr bwMode="gray">
            <a:xfrm>
              <a:off x="2376" y="1272"/>
              <a:ext cx="112" cy="200"/>
            </a:xfrm>
            <a:prstGeom prst="rect">
              <a:avLst/>
            </a:prstGeom>
            <a:noFill/>
            <a:ln>
              <a:noFill/>
            </a:ln>
            <a:effectLst/>
            <a:extLst>
              <a:ext uri="{909E8E84-426E-40DD-AFC4-6F175D3DCCD1}">
                <a14:hiddenFill xmlns:a14="http://schemas.microsoft.com/office/drawing/2010/main">
                  <a:gradFill rotWithShape="1">
                    <a:gsLst>
                      <a:gs pos="0">
                        <a:schemeClr val="accent1">
                          <a:gamma/>
                          <a:shade val="72549"/>
                          <a:invGamma/>
                        </a:schemeClr>
                      </a:gs>
                      <a:gs pos="100000">
                        <a:schemeClr val="accent1"/>
                      </a:gs>
                    </a:gsLst>
                    <a:lin ang="189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92929"/>
                    </a:outerShdw>
                  </a:effectLst>
                </a14:hiddenEffects>
              </a:ext>
            </a:extLst>
          </p:spPr>
          <p:txBody>
            <a:bodyPr wrap="none">
              <a:spAutoFit/>
              <a:flatTx/>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ru-RU" sz="1600" b="1" i="0" u="none" strike="noStrike" kern="0" cap="none" spc="0" normalizeH="0" baseline="0" noProof="0" dirty="0">
                <a:ln>
                  <a:noFill/>
                </a:ln>
                <a:solidFill>
                  <a:srgbClr val="000000"/>
                </a:solidFill>
                <a:effectLst/>
                <a:uLnTx/>
                <a:uFillTx/>
                <a:latin typeface="Arial" panose="020B0604020202020204" pitchFamily="34" charset="0"/>
              </a:endParaRPr>
            </a:p>
          </p:txBody>
        </p:sp>
      </p:grpSp>
      <p:grpSp>
        <p:nvGrpSpPr>
          <p:cNvPr id="123" name="Group 98"/>
          <p:cNvGrpSpPr>
            <a:grpSpLocks/>
          </p:cNvGrpSpPr>
          <p:nvPr/>
        </p:nvGrpSpPr>
        <p:grpSpPr bwMode="auto">
          <a:xfrm>
            <a:off x="220703" y="4306736"/>
            <a:ext cx="3550061" cy="1567637"/>
            <a:chOff x="2064" y="1008"/>
            <a:chExt cx="722" cy="872"/>
          </a:xfrm>
        </p:grpSpPr>
        <p:sp>
          <p:nvSpPr>
            <p:cNvPr id="124" name="Oval 99"/>
            <p:cNvSpPr>
              <a:spLocks noChangeArrowheads="1"/>
            </p:cNvSpPr>
            <p:nvPr/>
          </p:nvSpPr>
          <p:spPr bwMode="gray">
            <a:xfrm>
              <a:off x="2064" y="1008"/>
              <a:ext cx="722" cy="727"/>
            </a:xfrm>
            <a:prstGeom prst="ellipse">
              <a:avLst/>
            </a:prstGeom>
            <a:solidFill>
              <a:srgbClr val="EAEAEA">
                <a:alpha val="50000"/>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grpSp>
          <p:nvGrpSpPr>
            <p:cNvPr id="125" name="Group 100"/>
            <p:cNvGrpSpPr>
              <a:grpSpLocks/>
            </p:cNvGrpSpPr>
            <p:nvPr/>
          </p:nvGrpSpPr>
          <p:grpSpPr bwMode="auto">
            <a:xfrm>
              <a:off x="2086" y="1031"/>
              <a:ext cx="681" cy="849"/>
              <a:chOff x="3974" y="1593"/>
              <a:chExt cx="932" cy="1163"/>
            </a:xfrm>
          </p:grpSpPr>
          <p:pic>
            <p:nvPicPr>
              <p:cNvPr id="138" name="Picture 101" descr="circuler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3974" y="1593"/>
                <a:ext cx="925" cy="935"/>
              </a:xfrm>
              <a:prstGeom prst="rect">
                <a:avLst/>
              </a:prstGeom>
              <a:noFill/>
              <a:extLst>
                <a:ext uri="{909E8E84-426E-40DD-AFC4-6F175D3DCCD1}">
                  <a14:hiddenFill xmlns:a14="http://schemas.microsoft.com/office/drawing/2010/main">
                    <a:solidFill>
                      <a:srgbClr val="FFFFFF"/>
                    </a:solidFill>
                  </a14:hiddenFill>
                </a:ext>
              </a:extLst>
            </p:spPr>
          </p:pic>
          <p:sp>
            <p:nvSpPr>
              <p:cNvPr id="139" name="Oval 102"/>
              <p:cNvSpPr>
                <a:spLocks noChangeArrowheads="1"/>
              </p:cNvSpPr>
              <p:nvPr/>
            </p:nvSpPr>
            <p:spPr bwMode="gray">
              <a:xfrm>
                <a:off x="3975" y="1593"/>
                <a:ext cx="931" cy="937"/>
              </a:xfrm>
              <a:prstGeom prst="ellipse">
                <a:avLst/>
              </a:prstGeom>
              <a:solidFill>
                <a:srgbClr val="808080">
                  <a:alpha val="50000"/>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pic>
            <p:nvPicPr>
              <p:cNvPr id="140" name="Picture 103" descr="light_shadow1"/>
              <p:cNvPicPr>
                <a:picLocks noChangeAspect="1" noChangeArrowheads="1"/>
              </p:cNvPicPr>
              <p:nvPr/>
            </p:nvPicPr>
            <p:blipFill>
              <a:blip r:embed="rId3">
                <a:extLst>
                  <a:ext uri="{28A0092B-C50C-407E-A947-70E740481C1C}">
                    <a14:useLocalDpi xmlns:a14="http://schemas.microsoft.com/office/drawing/2010/main" val="0"/>
                  </a:ext>
                </a:extLst>
              </a:blip>
              <a:srcRect b="46"/>
              <a:stretch>
                <a:fillRect/>
              </a:stretch>
            </p:blipFill>
            <p:spPr bwMode="gray">
              <a:xfrm>
                <a:off x="3984" y="1632"/>
                <a:ext cx="682" cy="585"/>
              </a:xfrm>
              <a:prstGeom prst="rect">
                <a:avLst/>
              </a:prstGeom>
              <a:noFill/>
              <a:extLst>
                <a:ext uri="{909E8E84-426E-40DD-AFC4-6F175D3DCCD1}">
                  <a14:hiddenFill xmlns:a14="http://schemas.microsoft.com/office/drawing/2010/main">
                    <a:solidFill>
                      <a:srgbClr val="FFFFFF"/>
                    </a:solidFill>
                  </a14:hiddenFill>
                </a:ext>
              </a:extLst>
            </p:spPr>
          </p:pic>
          <p:grpSp>
            <p:nvGrpSpPr>
              <p:cNvPr id="141" name="Group 104"/>
              <p:cNvGrpSpPr>
                <a:grpSpLocks/>
              </p:cNvGrpSpPr>
              <p:nvPr/>
            </p:nvGrpSpPr>
            <p:grpSpPr bwMode="auto">
              <a:xfrm rot="-3733502" flipH="1" flipV="1">
                <a:off x="4256" y="2247"/>
                <a:ext cx="820" cy="198"/>
                <a:chOff x="2532" y="1051"/>
                <a:chExt cx="893" cy="246"/>
              </a:xfrm>
            </p:grpSpPr>
            <p:grpSp>
              <p:nvGrpSpPr>
                <p:cNvPr id="142" name="Group 105"/>
                <p:cNvGrpSpPr>
                  <a:grpSpLocks/>
                </p:cNvGrpSpPr>
                <p:nvPr/>
              </p:nvGrpSpPr>
              <p:grpSpPr bwMode="auto">
                <a:xfrm>
                  <a:off x="2532" y="1051"/>
                  <a:ext cx="743" cy="185"/>
                  <a:chOff x="1565" y="2568"/>
                  <a:chExt cx="1118" cy="279"/>
                </a:xfrm>
              </p:grpSpPr>
              <p:sp>
                <p:nvSpPr>
                  <p:cNvPr id="148" name="AutoShape 106"/>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49" name="AutoShape 107"/>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50" name="AutoShape 108"/>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51" name="AutoShape 109"/>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grpSp>
            <p:grpSp>
              <p:nvGrpSpPr>
                <p:cNvPr id="143" name="Group 110"/>
                <p:cNvGrpSpPr>
                  <a:grpSpLocks/>
                </p:cNvGrpSpPr>
                <p:nvPr/>
              </p:nvGrpSpPr>
              <p:grpSpPr bwMode="auto">
                <a:xfrm rot="1353540">
                  <a:off x="2682" y="1111"/>
                  <a:ext cx="743" cy="186"/>
                  <a:chOff x="1565" y="2568"/>
                  <a:chExt cx="1118" cy="279"/>
                </a:xfrm>
              </p:grpSpPr>
              <p:sp>
                <p:nvSpPr>
                  <p:cNvPr id="144" name="AutoShape 111"/>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45" name="AutoShape 112"/>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46" name="AutoShape 113"/>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47" name="AutoShape 114"/>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grpSp>
          </p:grpSp>
        </p:grpSp>
        <p:grpSp>
          <p:nvGrpSpPr>
            <p:cNvPr id="126" name="Group 115"/>
            <p:cNvGrpSpPr>
              <a:grpSpLocks/>
            </p:cNvGrpSpPr>
            <p:nvPr/>
          </p:nvGrpSpPr>
          <p:grpSpPr bwMode="auto">
            <a:xfrm rot="-3733502" flipH="1" flipV="1">
              <a:off x="2362" y="1505"/>
              <a:ext cx="527" cy="128"/>
              <a:chOff x="2532" y="1051"/>
              <a:chExt cx="893" cy="246"/>
            </a:xfrm>
          </p:grpSpPr>
          <p:grpSp>
            <p:nvGrpSpPr>
              <p:cNvPr id="128" name="Group 116"/>
              <p:cNvGrpSpPr>
                <a:grpSpLocks/>
              </p:cNvGrpSpPr>
              <p:nvPr/>
            </p:nvGrpSpPr>
            <p:grpSpPr bwMode="auto">
              <a:xfrm>
                <a:off x="2532" y="1051"/>
                <a:ext cx="743" cy="185"/>
                <a:chOff x="1565" y="2568"/>
                <a:chExt cx="1118" cy="279"/>
              </a:xfrm>
            </p:grpSpPr>
            <p:sp>
              <p:nvSpPr>
                <p:cNvPr id="134" name="AutoShape 117"/>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35" name="AutoShape 118"/>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36" name="AutoShape 119"/>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37" name="AutoShape 120"/>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grpSp>
          <p:grpSp>
            <p:nvGrpSpPr>
              <p:cNvPr id="129" name="Group 121"/>
              <p:cNvGrpSpPr>
                <a:grpSpLocks/>
              </p:cNvGrpSpPr>
              <p:nvPr/>
            </p:nvGrpSpPr>
            <p:grpSpPr bwMode="auto">
              <a:xfrm rot="1353540">
                <a:off x="2682" y="1111"/>
                <a:ext cx="743" cy="186"/>
                <a:chOff x="1565" y="2568"/>
                <a:chExt cx="1118" cy="279"/>
              </a:xfrm>
            </p:grpSpPr>
            <p:sp>
              <p:nvSpPr>
                <p:cNvPr id="130" name="AutoShape 122"/>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31" name="AutoShape 123"/>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32" name="AutoShape 124"/>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33" name="AutoShape 125"/>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ndParaRPr>
                </a:p>
              </p:txBody>
            </p:sp>
          </p:grpSp>
        </p:grpSp>
        <p:sp>
          <p:nvSpPr>
            <p:cNvPr id="127" name="Rectangle 126"/>
            <p:cNvSpPr>
              <a:spLocks noChangeArrowheads="1"/>
            </p:cNvSpPr>
            <p:nvPr/>
          </p:nvSpPr>
          <p:spPr bwMode="gray">
            <a:xfrm>
              <a:off x="2377" y="1272"/>
              <a:ext cx="109" cy="201"/>
            </a:xfrm>
            <a:prstGeom prst="rect">
              <a:avLst/>
            </a:prstGeom>
            <a:noFill/>
            <a:ln>
              <a:noFill/>
            </a:ln>
            <a:effectLst/>
            <a:extLst>
              <a:ext uri="{909E8E84-426E-40DD-AFC4-6F175D3DCCD1}">
                <a14:hiddenFill xmlns:a14="http://schemas.microsoft.com/office/drawing/2010/main">
                  <a:gradFill rotWithShape="1">
                    <a:gsLst>
                      <a:gs pos="0">
                        <a:schemeClr val="accent1">
                          <a:gamma/>
                          <a:shade val="72549"/>
                          <a:invGamma/>
                        </a:schemeClr>
                      </a:gs>
                      <a:gs pos="100000">
                        <a:schemeClr val="accent1"/>
                      </a:gs>
                    </a:gsLst>
                    <a:lin ang="189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92929"/>
                    </a:outerShdw>
                  </a:effectLst>
                </a14:hiddenEffects>
              </a:ext>
            </a:extLst>
          </p:spPr>
          <p:txBody>
            <a:bodyPr wrap="none">
              <a:spAutoFit/>
              <a:flatTx/>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ru-RU" sz="1600" b="1" i="0" u="none" strike="noStrike" kern="0" cap="none" spc="0" normalizeH="0" baseline="0" noProof="0" dirty="0">
                <a:ln>
                  <a:noFill/>
                </a:ln>
                <a:solidFill>
                  <a:srgbClr val="000000"/>
                </a:solidFill>
                <a:effectLst/>
                <a:uLnTx/>
                <a:uFillTx/>
                <a:latin typeface="Arial" panose="020B0604020202020204" pitchFamily="34" charset="0"/>
              </a:endParaRPr>
            </a:p>
          </p:txBody>
        </p:sp>
      </p:grpSp>
      <p:pic>
        <p:nvPicPr>
          <p:cNvPr id="152" name="Рисунок 151"/>
          <p:cNvPicPr>
            <a:picLocks noChangeAspect="1"/>
          </p:cNvPicPr>
          <p:nvPr/>
        </p:nvPicPr>
        <p:blipFill>
          <a:blip r:embed="rId4"/>
          <a:stretch>
            <a:fillRect/>
          </a:stretch>
        </p:blipFill>
        <p:spPr>
          <a:xfrm>
            <a:off x="16042" y="365741"/>
            <a:ext cx="6068844" cy="1162981"/>
          </a:xfrm>
          <a:prstGeom prst="rect">
            <a:avLst/>
          </a:prstGeom>
        </p:spPr>
      </p:pic>
      <p:sp>
        <p:nvSpPr>
          <p:cNvPr id="154" name="Прямоугольник 153"/>
          <p:cNvSpPr/>
          <p:nvPr/>
        </p:nvSpPr>
        <p:spPr>
          <a:xfrm>
            <a:off x="-258307" y="4450075"/>
            <a:ext cx="4572000" cy="923330"/>
          </a:xfrm>
          <a:prstGeom prst="rect">
            <a:avLst/>
          </a:prstGeom>
        </p:spPr>
        <p:txBody>
          <a:bodyPr>
            <a:spAutoFit/>
          </a:bodyPr>
          <a:lstStyle/>
          <a:p>
            <a:pPr algn="ctr"/>
            <a:r>
              <a:rPr lang="ru-RU" b="1" dirty="0"/>
              <a:t>Рисунок своими</a:t>
            </a:r>
          </a:p>
          <a:p>
            <a:pPr algn="ctr"/>
            <a:r>
              <a:rPr lang="ru-RU" b="1" dirty="0"/>
              <a:t>руками (</a:t>
            </a:r>
            <a:r>
              <a:rPr lang="ru-RU" b="1" dirty="0">
                <a:hlinkClick r:id="rId5" action="ppaction://hlinksldjump"/>
              </a:rPr>
              <a:t>рисование</a:t>
            </a:r>
            <a:r>
              <a:rPr lang="ru-RU" b="1" dirty="0"/>
              <a:t> пальцами</a:t>
            </a:r>
          </a:p>
          <a:p>
            <a:pPr algn="ctr"/>
            <a:r>
              <a:rPr lang="ru-RU" b="1" dirty="0"/>
              <a:t> и ладошками</a:t>
            </a:r>
            <a:endParaRPr lang="ru-RU" dirty="0"/>
          </a:p>
        </p:txBody>
      </p:sp>
      <p:sp>
        <p:nvSpPr>
          <p:cNvPr id="155" name="Прямоугольник 154"/>
          <p:cNvSpPr/>
          <p:nvPr/>
        </p:nvSpPr>
        <p:spPr>
          <a:xfrm>
            <a:off x="-712767" y="2148237"/>
            <a:ext cx="4572000" cy="646331"/>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a:ln>
                  <a:noFill/>
                </a:ln>
                <a:solidFill>
                  <a:prstClr val="black"/>
                </a:solidFill>
                <a:effectLst/>
                <a:uLnTx/>
                <a:uFillTx/>
                <a:hlinkClick r:id="rId6" action="ppaction://hlinksldjump"/>
              </a:rPr>
              <a:t>Рисование</a:t>
            </a:r>
            <a:r>
              <a:rPr kumimoji="0" lang="ru-RU" sz="1800" b="1" i="0" u="none" strike="noStrike" kern="0" cap="none" spc="0" normalizeH="0" baseline="0" noProof="0" dirty="0">
                <a:ln>
                  <a:noFill/>
                </a:ln>
                <a:solidFill>
                  <a:prstClr val="black"/>
                </a:solidFill>
                <a:effectLst/>
                <a:uLnTx/>
                <a:uFillTx/>
              </a:rPr>
              <a:t> штампом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a:ln>
                  <a:noFill/>
                </a:ln>
                <a:solidFill>
                  <a:prstClr val="black"/>
                </a:solidFill>
                <a:effectLst/>
                <a:uLnTx/>
                <a:uFillTx/>
              </a:rPr>
              <a:t>тычковое </a:t>
            </a:r>
            <a:r>
              <a:rPr kumimoji="0" lang="ru-RU" sz="1800" b="1" i="0" u="none" strike="noStrike" kern="0" cap="none" spc="0" normalizeH="0" baseline="0" noProof="0" dirty="0" err="1">
                <a:ln>
                  <a:noFill/>
                </a:ln>
                <a:solidFill>
                  <a:prstClr val="black"/>
                </a:solidFill>
                <a:effectLst/>
                <a:uLnTx/>
                <a:uFillTx/>
              </a:rPr>
              <a:t>рисование,оттиск</a:t>
            </a:r>
            <a:endParaRPr kumimoji="0" lang="ru-RU" sz="1800" b="0" i="0" u="none" strike="noStrike" kern="0" cap="none" spc="0" normalizeH="0" baseline="0" noProof="0" dirty="0">
              <a:ln>
                <a:noFill/>
              </a:ln>
              <a:solidFill>
                <a:sysClr val="windowText" lastClr="000000"/>
              </a:solidFill>
              <a:effectLst/>
              <a:uLnTx/>
              <a:uFillTx/>
            </a:endParaRPr>
          </a:p>
        </p:txBody>
      </p:sp>
      <p:sp>
        <p:nvSpPr>
          <p:cNvPr id="157" name="Прямоугольник 156"/>
          <p:cNvSpPr/>
          <p:nvPr/>
        </p:nvSpPr>
        <p:spPr>
          <a:xfrm>
            <a:off x="2770192" y="1783184"/>
            <a:ext cx="1863011" cy="646331"/>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a:ln>
                  <a:noFill/>
                </a:ln>
                <a:solidFill>
                  <a:prstClr val="black"/>
                </a:solidFill>
                <a:effectLst/>
                <a:uLnTx/>
                <a:uFillTx/>
              </a:rPr>
              <a:t>Граттаж</a:t>
            </a:r>
          </a:p>
          <a:p>
            <a:pPr marL="0" marR="0" lvl="0" indent="0" algn="ctr" defTabSz="914400" eaLnBrk="1" fontAlgn="auto" latinLnBrk="0" hangingPunct="1">
              <a:lnSpc>
                <a:spcPct val="100000"/>
              </a:lnSpc>
              <a:spcBef>
                <a:spcPts val="0"/>
              </a:spcBef>
              <a:spcAft>
                <a:spcPts val="0"/>
              </a:spcAft>
              <a:buClrTx/>
              <a:buSzTx/>
              <a:buFontTx/>
              <a:buNone/>
              <a:tabLst/>
              <a:defRPr/>
            </a:pPr>
            <a:r>
              <a:rPr lang="ru-RU" b="1" kern="0" dirty="0">
                <a:solidFill>
                  <a:prstClr val="black"/>
                </a:solidFill>
              </a:rPr>
              <a:t>Восковые </a:t>
            </a:r>
            <a:r>
              <a:rPr lang="ru-RU" b="1" kern="0" dirty="0">
                <a:solidFill>
                  <a:prstClr val="black"/>
                </a:solidFill>
                <a:hlinkClick r:id="rId7" action="ppaction://hlinksldjump"/>
              </a:rPr>
              <a:t>мелки</a:t>
            </a:r>
            <a:endParaRPr kumimoji="0" lang="ru-RU" sz="1800" b="1" i="0" u="none" strike="noStrike" kern="0" cap="none" spc="0" normalizeH="0" baseline="0" noProof="0" dirty="0">
              <a:ln>
                <a:noFill/>
              </a:ln>
              <a:solidFill>
                <a:prstClr val="black"/>
              </a:solidFill>
              <a:effectLst/>
              <a:uLnTx/>
              <a:uFillTx/>
            </a:endParaRPr>
          </a:p>
        </p:txBody>
      </p:sp>
      <p:sp>
        <p:nvSpPr>
          <p:cNvPr id="158" name="TextBox 157"/>
          <p:cNvSpPr txBox="1"/>
          <p:nvPr/>
        </p:nvSpPr>
        <p:spPr>
          <a:xfrm>
            <a:off x="4363229" y="4978929"/>
            <a:ext cx="3330343" cy="646331"/>
          </a:xfrm>
          <a:prstGeom prst="rect">
            <a:avLst/>
          </a:prstGeom>
          <a:noFill/>
        </p:spPr>
        <p:txBody>
          <a:bodyPr wrap="square" rtlCol="0">
            <a:spAutoFit/>
          </a:bodyPr>
          <a:lstStyle/>
          <a:p>
            <a:r>
              <a:rPr lang="ru-RU" b="1" dirty="0"/>
              <a:t>Рисование  солью, пеной, зубной пастой</a:t>
            </a:r>
          </a:p>
        </p:txBody>
      </p:sp>
      <p:pic>
        <p:nvPicPr>
          <p:cNvPr id="159" name="Рисунок 158"/>
          <p:cNvPicPr>
            <a:picLocks noChangeAspect="1"/>
          </p:cNvPicPr>
          <p:nvPr/>
        </p:nvPicPr>
        <p:blipFill>
          <a:blip r:embed="rId8"/>
          <a:stretch>
            <a:fillRect/>
          </a:stretch>
        </p:blipFill>
        <p:spPr>
          <a:xfrm>
            <a:off x="6174940" y="3903978"/>
            <a:ext cx="2881853" cy="981541"/>
          </a:xfrm>
          <a:prstGeom prst="rect">
            <a:avLst/>
          </a:prstGeom>
        </p:spPr>
      </p:pic>
      <p:sp>
        <p:nvSpPr>
          <p:cNvPr id="160" name="TextBox 159"/>
          <p:cNvSpPr txBox="1"/>
          <p:nvPr/>
        </p:nvSpPr>
        <p:spPr>
          <a:xfrm>
            <a:off x="6390739" y="3986209"/>
            <a:ext cx="2278911" cy="1200329"/>
          </a:xfrm>
          <a:prstGeom prst="rect">
            <a:avLst/>
          </a:prstGeom>
          <a:noFill/>
        </p:spPr>
        <p:txBody>
          <a:bodyPr wrap="square" rtlCol="0">
            <a:spAutoFit/>
          </a:bodyPr>
          <a:lstStyle/>
          <a:p>
            <a:pPr lvl="0" algn="ctr"/>
            <a:r>
              <a:rPr lang="ru-RU" b="1" dirty="0">
                <a:solidFill>
                  <a:prstClr val="black"/>
                </a:solidFill>
              </a:rPr>
              <a:t>Пластилинография.</a:t>
            </a:r>
          </a:p>
          <a:p>
            <a:pPr lvl="0" algn="ctr"/>
            <a:r>
              <a:rPr lang="ru-RU" b="1" dirty="0">
                <a:solidFill>
                  <a:prstClr val="black"/>
                </a:solidFill>
              </a:rPr>
              <a:t>Рисование по мокрому</a:t>
            </a:r>
          </a:p>
          <a:p>
            <a:pPr lvl="0" algn="ctr"/>
            <a:endParaRPr lang="ru-RU" b="1" dirty="0">
              <a:solidFill>
                <a:prstClr val="black"/>
              </a:solidFill>
            </a:endParaRPr>
          </a:p>
        </p:txBody>
      </p:sp>
      <p:pic>
        <p:nvPicPr>
          <p:cNvPr id="161" name="Рисунок 160"/>
          <p:cNvPicPr>
            <a:picLocks noChangeAspect="1"/>
          </p:cNvPicPr>
          <p:nvPr/>
        </p:nvPicPr>
        <p:blipFill>
          <a:blip r:embed="rId9"/>
          <a:stretch>
            <a:fillRect/>
          </a:stretch>
        </p:blipFill>
        <p:spPr>
          <a:xfrm>
            <a:off x="4613386" y="1666757"/>
            <a:ext cx="2334970" cy="1402202"/>
          </a:xfrm>
          <a:prstGeom prst="rect">
            <a:avLst/>
          </a:prstGeom>
        </p:spPr>
      </p:pic>
      <p:sp>
        <p:nvSpPr>
          <p:cNvPr id="162" name="Прямоугольник 161"/>
          <p:cNvSpPr/>
          <p:nvPr/>
        </p:nvSpPr>
        <p:spPr>
          <a:xfrm>
            <a:off x="816233" y="3611414"/>
            <a:ext cx="1503938" cy="92333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a:ln>
                  <a:noFill/>
                </a:ln>
                <a:solidFill>
                  <a:prstClr val="black"/>
                </a:solidFill>
                <a:effectLst/>
                <a:uLnTx/>
                <a:uFillTx/>
              </a:rPr>
              <a:t>Ниткография</a:t>
            </a:r>
          </a:p>
          <a:p>
            <a:pPr lvl="0" algn="ctr"/>
            <a:r>
              <a:rPr lang="ru-RU" b="1" dirty="0">
                <a:solidFill>
                  <a:prstClr val="black"/>
                </a:solidFill>
                <a:hlinkClick r:id="rId10" action="ppaction://hlinksldjump"/>
              </a:rPr>
              <a:t>Монотипия</a:t>
            </a:r>
            <a:r>
              <a:rPr lang="ru-RU" dirty="0">
                <a:solidFill>
                  <a:prstClr val="black"/>
                </a:solidFill>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a:ln>
                  <a:noFill/>
                </a:ln>
                <a:solidFill>
                  <a:prstClr val="black"/>
                </a:solidFill>
                <a:effectLst/>
                <a:uLnTx/>
                <a:uFillTx/>
              </a:rPr>
              <a:t> </a:t>
            </a:r>
          </a:p>
        </p:txBody>
      </p:sp>
      <p:pic>
        <p:nvPicPr>
          <p:cNvPr id="163" name="Рисунок 162">
            <a:hlinkClick r:id="rId11" action="ppaction://hlinksldjump"/>
          </p:cNvPr>
          <p:cNvPicPr>
            <a:picLocks noChangeAspect="1"/>
          </p:cNvPicPr>
          <p:nvPr/>
        </p:nvPicPr>
        <p:blipFill>
          <a:blip r:embed="rId12"/>
          <a:stretch>
            <a:fillRect/>
          </a:stretch>
        </p:blipFill>
        <p:spPr>
          <a:xfrm>
            <a:off x="6000587" y="2576178"/>
            <a:ext cx="3075216" cy="1548518"/>
          </a:xfrm>
          <a:prstGeom prst="rect">
            <a:avLst/>
          </a:prstGeom>
        </p:spPr>
      </p:pic>
      <p:sp>
        <p:nvSpPr>
          <p:cNvPr id="165" name="Прямоугольник 164"/>
          <p:cNvSpPr/>
          <p:nvPr/>
        </p:nvSpPr>
        <p:spPr>
          <a:xfrm>
            <a:off x="5348788" y="2901156"/>
            <a:ext cx="4572000" cy="369332"/>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a:ln>
                  <a:noFill/>
                </a:ln>
                <a:solidFill>
                  <a:prstClr val="black"/>
                </a:solidFill>
                <a:effectLst/>
                <a:uLnTx/>
                <a:uFillTx/>
              </a:rPr>
              <a:t>Игры с </a:t>
            </a:r>
            <a:r>
              <a:rPr kumimoji="0" lang="ru-RU" sz="1800" b="1" i="0" u="none" strike="noStrike" kern="0" cap="none" spc="0" normalizeH="0" baseline="0" noProof="0" dirty="0">
                <a:ln>
                  <a:noFill/>
                </a:ln>
                <a:solidFill>
                  <a:prstClr val="black"/>
                </a:solidFill>
                <a:effectLst/>
                <a:uLnTx/>
                <a:uFillTx/>
                <a:hlinkClick r:id="rId11" action="ppaction://hlinksldjump"/>
              </a:rPr>
              <a:t>кляксами</a:t>
            </a:r>
            <a:endParaRPr kumimoji="0" lang="ru-RU" sz="1800" b="1"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4084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340768"/>
            <a:ext cx="8229600" cy="3888432"/>
          </a:xfrm>
        </p:spPr>
        <p:txBody>
          <a:bodyPr>
            <a:normAutofit fontScale="90000"/>
          </a:bodyPr>
          <a:lstStyle/>
          <a:p>
            <a:pPr algn="l"/>
            <a:r>
              <a:rPr lang="ru-RU" sz="42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       </a:t>
            </a:r>
            <a:r>
              <a:rPr lang="ru-RU" sz="3600" b="1" dirty="0">
                <a:ln w="12700">
                  <a:solidFill>
                    <a:schemeClr val="tx2">
                      <a:satMod val="155000"/>
                    </a:schemeClr>
                  </a:solidFill>
                  <a:prstDash val="solid"/>
                </a:ln>
                <a:solidFill>
                  <a:srgbClr val="C00000"/>
                </a:solidFill>
                <a:latin typeface="DoloresCyr Black" pitchFamily="82" charset="0"/>
              </a:rPr>
              <a:t>Рисование пальчиками </a:t>
            </a:r>
            <a:br>
              <a:rPr lang="ru-RU" sz="3600" b="1" dirty="0">
                <a:ln w="12700">
                  <a:solidFill>
                    <a:schemeClr val="tx2">
                      <a:satMod val="155000"/>
                    </a:schemeClr>
                  </a:solidFill>
                  <a:prstDash val="solid"/>
                </a:ln>
                <a:solidFill>
                  <a:srgbClr val="C00000"/>
                </a:solidFill>
                <a:latin typeface="DoloresCyr Black" pitchFamily="82" charset="0"/>
              </a:rPr>
            </a:br>
            <a:r>
              <a:rPr lang="ru-RU" sz="3600" b="1" dirty="0">
                <a:ln w="12700">
                  <a:solidFill>
                    <a:schemeClr val="tx2">
                      <a:satMod val="155000"/>
                    </a:schemeClr>
                  </a:solidFill>
                  <a:prstDash val="solid"/>
                </a:ln>
                <a:solidFill>
                  <a:srgbClr val="C00000"/>
                </a:solidFill>
                <a:latin typeface="DoloresCyr Black" pitchFamily="82" charset="0"/>
              </a:rPr>
              <a:t>            и ладошкой.</a:t>
            </a:r>
            <a:br>
              <a:rPr lang="ru-RU" sz="3600" b="1" dirty="0">
                <a:ln w="12700">
                  <a:solidFill>
                    <a:schemeClr val="tx2">
                      <a:satMod val="155000"/>
                    </a:schemeClr>
                  </a:solidFill>
                  <a:prstDash val="solid"/>
                </a:ln>
                <a:solidFill>
                  <a:srgbClr val="C00000"/>
                </a:solidFill>
                <a:latin typeface="DoloresCyr Black" pitchFamily="82" charset="0"/>
              </a:rPr>
            </a:br>
            <a:br>
              <a:rPr lang="ru-RU" sz="2400" b="1" dirty="0"/>
            </a:br>
            <a:r>
              <a:rPr lang="ru-RU" sz="2400" b="1" u="sng" dirty="0">
                <a:latin typeface="Segoe Print" pitchFamily="2" charset="0"/>
              </a:rPr>
              <a:t>Возраст: </a:t>
            </a:r>
            <a:r>
              <a:rPr lang="ru-RU" sz="2400" b="1" i="1" dirty="0">
                <a:latin typeface="Segoe Print" pitchFamily="2" charset="0"/>
              </a:rPr>
              <a:t>от двух лет.</a:t>
            </a:r>
            <a:br>
              <a:rPr lang="ru-RU" sz="2400" b="1" i="1" dirty="0">
                <a:latin typeface="Segoe Print" pitchFamily="2" charset="0"/>
              </a:rPr>
            </a:br>
            <a:r>
              <a:rPr lang="ru-RU" sz="2400" b="1" i="1" u="sng" dirty="0">
                <a:latin typeface="Segoe Print" pitchFamily="2" charset="0"/>
              </a:rPr>
              <a:t>Способ получения изображения</a:t>
            </a:r>
            <a:r>
              <a:rPr lang="ru-RU" sz="2400" b="1" dirty="0">
                <a:latin typeface="Segoe Print" pitchFamily="2" charset="0"/>
              </a:rPr>
              <a:t>: </a:t>
            </a:r>
            <a:r>
              <a:rPr lang="ru-RU" sz="2400" b="1" i="1" dirty="0">
                <a:latin typeface="Segoe Print" pitchFamily="2" charset="0"/>
              </a:rPr>
              <a:t>ребенок опускает в гуашь ладошку (палец)или окрашивает с помощью кисточки (с двух лет) и делает отпечаток на бумаге. Рисуют и правой и левой руками, окрашенными разными цветами. После работы руки вытираются салфеткой, затем гуашь легко смывается.</a:t>
            </a:r>
            <a:br>
              <a:rPr lang="ru-RU" sz="2400" b="1" dirty="0">
                <a:latin typeface="Segoe Print" pitchFamily="2" charset="0"/>
              </a:rPr>
            </a:br>
            <a:endParaRPr lang="ru-RU" sz="2200" dirty="0">
              <a:latin typeface="Segoe Print" pitchFamily="2" charset="0"/>
            </a:endParaRPr>
          </a:p>
        </p:txBody>
      </p:sp>
    </p:spTree>
    <p:extLst>
      <p:ext uri="{BB962C8B-B14F-4D97-AF65-F5344CB8AC3E}">
        <p14:creationId xmlns:p14="http://schemas.microsoft.com/office/powerpoint/2010/main" val="3659925600"/>
      </p:ext>
    </p:extLst>
  </p:cSld>
  <p:clrMapOvr>
    <a:masterClrMapping/>
  </p:clrMapOvr>
  <p:transition>
    <p:pull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345" y="1284717"/>
            <a:ext cx="5436828" cy="4077622"/>
          </a:xfrm>
          <a:prstGeom prst="rect">
            <a:avLst/>
          </a:prstGeom>
        </p:spPr>
      </p:pic>
      <p:pic>
        <p:nvPicPr>
          <p:cNvPr id="10" name="Рисунок 9" descr="83356878_large_oillica.gif"/>
          <p:cNvPicPr>
            <a:picLocks noChangeAspect="1"/>
          </p:cNvPicPr>
          <p:nvPr/>
        </p:nvPicPr>
        <p:blipFill>
          <a:blip r:embed="rId3" cstate="email"/>
          <a:stretch>
            <a:fillRect/>
          </a:stretch>
        </p:blipFill>
        <p:spPr>
          <a:xfrm>
            <a:off x="6804248" y="116632"/>
            <a:ext cx="2101913" cy="1886314"/>
          </a:xfrm>
          <a:prstGeom prst="rect">
            <a:avLst/>
          </a:prstGeom>
        </p:spPr>
      </p:pic>
    </p:spTree>
    <p:extLst>
      <p:ext uri="{BB962C8B-B14F-4D97-AF65-F5344CB8AC3E}">
        <p14:creationId xmlns:p14="http://schemas.microsoft.com/office/powerpoint/2010/main" val="3118672098"/>
      </p:ext>
    </p:extLst>
  </p:cSld>
  <p:clrMapOvr>
    <a:masterClrMapping/>
  </p:clrMapOvr>
  <p:transition>
    <p:pull dir="r"/>
  </p:transition>
</p:sld>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0</TotalTime>
  <Words>306</Words>
  <Application>Microsoft Office PowerPoint</Application>
  <PresentationFormat>Экран (4:3)</PresentationFormat>
  <Paragraphs>75</Paragraphs>
  <Slides>50</Slides>
  <Notes>0</Notes>
  <HiddenSlides>0</HiddenSlides>
  <MMClips>0</MMClips>
  <ScaleCrop>false</ScaleCrop>
  <HeadingPairs>
    <vt:vector size="6" baseType="variant">
      <vt:variant>
        <vt:lpstr>Использованные шрифты</vt:lpstr>
      </vt:variant>
      <vt:variant>
        <vt:i4>10</vt:i4>
      </vt:variant>
      <vt:variant>
        <vt:lpstr>Тема</vt:lpstr>
      </vt:variant>
      <vt:variant>
        <vt:i4>1</vt:i4>
      </vt:variant>
      <vt:variant>
        <vt:lpstr>Заголовки слайдов</vt:lpstr>
      </vt:variant>
      <vt:variant>
        <vt:i4>50</vt:i4>
      </vt:variant>
    </vt:vector>
  </HeadingPairs>
  <TitlesOfParts>
    <vt:vector size="61" baseType="lpstr">
      <vt:lpstr>Arial</vt:lpstr>
      <vt:lpstr>Calibri</vt:lpstr>
      <vt:lpstr>DoloresCyr Black</vt:lpstr>
      <vt:lpstr>Monotype Corsiva</vt:lpstr>
      <vt:lpstr>Segoe Print</vt:lpstr>
      <vt:lpstr>Symbol</vt:lpstr>
      <vt:lpstr>Times New Roman</vt:lpstr>
      <vt:lpstr>Trebuchet MS</vt:lpstr>
      <vt:lpstr>Wingdings</vt:lpstr>
      <vt:lpstr>Wingdings 3</vt:lpstr>
      <vt:lpstr>Аспект</vt:lpstr>
      <vt:lpstr>Структурное подразделение «Детский сад №8 комбинированного вида»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Рисование пальчиками              и ладошкой.  Возраст: от двух лет. Способ получения изображения: ребенок опускает в гуашь ладошку (палец)или окрашивает с помощью кисточки (с двух лет) и делает отпечаток на бумаге. Рисуют и правой и левой руками, окрашенными разными цветами. После работы руки вытираются салфеткой, затем гуашь легко смывается. </vt:lpstr>
      <vt:lpstr>Презентация PowerPoint</vt:lpstr>
      <vt:lpstr>Презентация PowerPoint</vt:lpstr>
      <vt:lpstr>     Оттиск печатками                        Возраст: от трех лет. Способ получения изображения: ребенок прижимает печатку к штемпельной подушке с краской и наносит оттиск на бумагу. Для получения другого цвета меняются и мисочка и печатка. </vt:lpstr>
      <vt:lpstr>Презентация PowerPoint</vt:lpstr>
      <vt:lpstr>Презентация PowerPoint</vt:lpstr>
      <vt:lpstr>Презентация PowerPoint</vt:lpstr>
      <vt:lpstr>Возраст: от 3 лет. бумага любого цвета и размера, смятая бумага. Способ получения изображения: ребенок прижимает ватную палочку или карандаш к штемпельной подушке с краской и наносит оттиск на бумагу. Чтобы получить другой цвет, меняются и блюдце и смятая бумага.</vt:lpstr>
      <vt:lpstr>Презентация PowerPoint</vt:lpstr>
      <vt:lpstr>              Оттиск     пенопластом, поролоном  Возраст: от четырех лет. Способ   получения   изображения:   ребенок  прижимает  пенопласт , поролон  к штемпельной подушке с краской и наносит оттиск на бумагу. Чтобы получить другой цвет, меняются и мисочка и пенопласт.  </vt:lpstr>
      <vt:lpstr>Презентация PowerPoint</vt:lpstr>
      <vt:lpstr>  Оттиск смятой бумагой  Возраст: от четырех лет. Способ получения изображения: ребенок прижимает смятую бумагу к штемпельной подушке с краской и наносит оттиск на бумагу. Чтобы получить другой цвет, меняются и блюдце и смятая бумага.  </vt:lpstr>
      <vt:lpstr>Презентация PowerPoint</vt:lpstr>
      <vt:lpstr>      Тычок жесткой             полусухой кистью   Возраст: с 4-х лет Способ  получения  изображения: ребенок опускает в гуашь кисть и ударяет ею по бумаге, держа вертикально. При работе кисть в воду не опускается. Таким образом заполняется весь лист, контур или шаблон. Получается имитация фактурности пушистой или колючей поверхности. </vt:lpstr>
      <vt:lpstr>Презентация PowerPoint</vt:lpstr>
      <vt:lpstr>         Отпечатки листьев  Возраст: от пяти лет. Способ  получения  изображения:  ребенок  покрывает листок дерева красками  разных  цветов,  затем  прикладывает  его  к  бумаге  окрашенной стороной  для  получения  отпечатка.   Каждый  раз  берется  новый  листок. Черешки у листьев можно дорисовать кистью.  </vt:lpstr>
      <vt:lpstr>Презентация PowerPoint</vt:lpstr>
      <vt:lpstr>Презентация PowerPoint</vt:lpstr>
      <vt:lpstr>             Восковые мелки        (свеча) + акварель  Возраст: от четырех лет. Способ получения изображения: ребенок рисует восковыми мелками на белой бумаге. Затем закрашивает лист акварелью в один или несколько цветов. Рисунок мелками остается незакрашенным. </vt:lpstr>
      <vt:lpstr>Презентация PowerPoint</vt:lpstr>
      <vt:lpstr> Монотипия предметная  Возраст: от пяти лет. Способ получения изображения: ребенок складывает лист бумаги вдвое и на одной его половине рисует половину изображаемого предмета (предметы выбираются симметричные). После рисования каждой части предмета, пока не высохла краска, лист снова складывается пополам для получения отпечатка. Затем изображение можно украсить, также складывая лист после рисования нескольких украшений. </vt:lpstr>
      <vt:lpstr>Презентация PowerPoint</vt:lpstr>
      <vt:lpstr> Монотипия пейзажная  Возраст: от 6 лет  Способ получения изображения: ребёнок складывает лист бумаги вдвое. На одной его половине рисуется пейзаж, на другой получается его отражение в озере, реке (отпечаток). Пейзаж выполняется быстро, чтобы краска не успела высохнуть. Половина листа, предназначенная для отпечатка, протирается влажной губкой. Исходный рисунок, после того как с него сделан оттиск, оживляется красками, чтобы он сильнее отличался от отпечатка. Для монотипии также можно использовать лист бумаги и кафельную плитку. На последнюю наносится рисунок краской, затем она накрывается листом бумаги. Пейзаж получается размытым. </vt:lpstr>
      <vt:lpstr>Презентация PowerPoint</vt:lpstr>
      <vt:lpstr> Кляксография обычная  Возраст: от пяти лет. Способ получения изображения: ребенок зачерпывает гуашь пластиковой ложкой и выливает на бумагу. В результате получаются пятна в произвольном порядке. Затем лист накрывается другим листом и прижимается (можно согнуть исходный лист пополам, на одну половину капнуть тушь, а другой его прикрыть). Далее верхний лист снимается, изображение рассматривается: определяется, на что оно похоже. Недостающие детали дорисовываются. </vt:lpstr>
      <vt:lpstr>Презентация PowerPoint</vt:lpstr>
      <vt:lpstr> </vt:lpstr>
      <vt:lpstr>Презентация PowerPoint</vt:lpstr>
      <vt:lpstr> </vt:lpstr>
      <vt:lpstr>Презентация PowerPoint</vt:lpstr>
      <vt:lpstr>                     Набрызг  Возраст: от пяти лет. Способ получения изображения: ребенок набирает краску на кисть и ударяет кистью о картон, который держит над бумагой. Краска разбрызгивается на бумагу. </vt:lpstr>
      <vt:lpstr>Презентация PowerPoint</vt:lpstr>
      <vt:lpstr>   Рисование расчёской,          зубной щеткой   Возраст: с 4-х лет Способ получения изображения: Благодаря жестковатым, густым, ровно расположенным щетинкам она позволяет быстро и легко тонировать бумагу или наносить элементы рисунка с разной плотностью густоты краски. Щетку нельзя сильно мочить, то есть полусухую зубную щетку окунаем в гуашь, консистенции кашицы и можно приступать к работе. </vt:lpstr>
      <vt:lpstr>Презентация PowerPoint</vt:lpstr>
      <vt:lpstr>       Цветной граттаж Возраст: от 6 лет Способ получения изображения: ребёнок натирает свечой лист так, чтобы он весь был покрыт слоем воска. Затем лист закрашиваются гуашью, смешанной с жидким мылом. После высыхания палочкой процарапывается рисунок. Далее возможно дорисовывание недостающих деталей гуашью.</vt:lpstr>
      <vt:lpstr>Презентация PowerPoint</vt:lpstr>
      <vt:lpstr>           Рисование       капустным листом  Возраст: от пяти лет. Способ получения изображения: ребенок  покрывает капустный лист  красками  разных  цветов,  затем  прикладывает  его  к  бумаге  окрашенной стороной  для  получения  отпечатка.   Каждый  раз  берется  новый  лист. Недостающие детали дорисовываются кистью.</vt:lpstr>
      <vt:lpstr>Презентация PowerPoint</vt:lpstr>
      <vt:lpstr>           Фроттаж     Возраст: от пяти лет. Способ получения изображения: ребенок  покрывает трафарет или  рельефную картинку чистым листом бумаги,  и заштриховывает бумагу в этом месте карандашом. Недостающие детали дорисовываются.</vt:lpstr>
      <vt:lpstr>Презентация PowerPoint</vt:lpstr>
      <vt:lpstr>Презентация PowerPoint</vt:lpstr>
      <vt:lpstr>Презентация PowerPoint</vt:lpstr>
      <vt:lpstr>Рекомендации педагогам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Артём Кулаков</dc:creator>
  <cp:lastModifiedBy>кц</cp:lastModifiedBy>
  <cp:revision>20</cp:revision>
  <dcterms:created xsi:type="dcterms:W3CDTF">2014-07-03T15:12:48Z</dcterms:created>
  <dcterms:modified xsi:type="dcterms:W3CDTF">2019-04-18T15:49:22Z</dcterms:modified>
</cp:coreProperties>
</file>