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0"/>
  </p:notesMasterIdLst>
  <p:handoutMasterIdLst>
    <p:handoutMasterId r:id="rId61"/>
  </p:handoutMasterIdLst>
  <p:sldIdLst>
    <p:sldId id="266" r:id="rId3"/>
    <p:sldId id="271" r:id="rId4"/>
    <p:sldId id="272" r:id="rId5"/>
    <p:sldId id="273" r:id="rId6"/>
    <p:sldId id="319" r:id="rId7"/>
    <p:sldId id="307" r:id="rId8"/>
    <p:sldId id="305" r:id="rId9"/>
    <p:sldId id="274" r:id="rId10"/>
    <p:sldId id="301" r:id="rId11"/>
    <p:sldId id="306" r:id="rId12"/>
    <p:sldId id="276" r:id="rId13"/>
    <p:sldId id="323" r:id="rId14"/>
    <p:sldId id="275" r:id="rId15"/>
    <p:sldId id="277" r:id="rId16"/>
    <p:sldId id="278" r:id="rId17"/>
    <p:sldId id="325" r:id="rId18"/>
    <p:sldId id="296" r:id="rId19"/>
    <p:sldId id="304" r:id="rId20"/>
    <p:sldId id="295" r:id="rId21"/>
    <p:sldId id="299" r:id="rId22"/>
    <p:sldId id="320" r:id="rId23"/>
    <p:sldId id="279" r:id="rId24"/>
    <p:sldId id="331" r:id="rId25"/>
    <p:sldId id="300" r:id="rId26"/>
    <p:sldId id="329" r:id="rId27"/>
    <p:sldId id="328" r:id="rId28"/>
    <p:sldId id="280" r:id="rId29"/>
    <p:sldId id="308" r:id="rId30"/>
    <p:sldId id="326" r:id="rId31"/>
    <p:sldId id="294" r:id="rId32"/>
    <p:sldId id="292" r:id="rId33"/>
    <p:sldId id="281" r:id="rId34"/>
    <p:sldId id="327" r:id="rId35"/>
    <p:sldId id="302" r:id="rId36"/>
    <p:sldId id="282" r:id="rId37"/>
    <p:sldId id="303" r:id="rId38"/>
    <p:sldId id="283" r:id="rId39"/>
    <p:sldId id="313" r:id="rId40"/>
    <p:sldId id="284" r:id="rId41"/>
    <p:sldId id="312" r:id="rId42"/>
    <p:sldId id="315" r:id="rId43"/>
    <p:sldId id="314" r:id="rId44"/>
    <p:sldId id="317" r:id="rId45"/>
    <p:sldId id="318" r:id="rId46"/>
    <p:sldId id="285" r:id="rId47"/>
    <p:sldId id="316" r:id="rId48"/>
    <p:sldId id="286" r:id="rId49"/>
    <p:sldId id="291" r:id="rId50"/>
    <p:sldId id="289" r:id="rId51"/>
    <p:sldId id="310" r:id="rId52"/>
    <p:sldId id="322" r:id="rId53"/>
    <p:sldId id="287" r:id="rId54"/>
    <p:sldId id="324" r:id="rId55"/>
    <p:sldId id="298" r:id="rId56"/>
    <p:sldId id="290" r:id="rId57"/>
    <p:sldId id="330" r:id="rId58"/>
    <p:sldId id="288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1236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Группа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Полилиния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Строка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3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4" name="Полилиния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20" name="Группа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2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23" name="Полилиния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Строка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Полилиния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3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4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5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6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47" name="Полилиния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Строка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6" name="Группа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Полилиния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58" name="Полилиния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59" name="Полилиния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0" name="Полилиния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grpSp>
          <p:nvGrpSpPr>
            <p:cNvPr id="65" name="Группа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Полилиния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68" name="Полилиния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Строка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Овал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4" name="Овал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Овал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86" name="Группа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Полилиния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8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89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0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91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  <p:sp>
          <p:nvSpPr>
            <p:cNvPr id="92" name="Полилиния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Овал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98" name="Группа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Полилиния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0" name="Полилиния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1" name="Полилиния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02" name="Полилиния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  <p:sp>
            <p:nvSpPr>
              <p:cNvPr id="103" name="Полилиния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36782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073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6431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Группа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Овал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Полилиния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11" name="Полилиния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Овал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олилиния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Полилиния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5" name="Строка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6" name="Полилиния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7" name="Полилиния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8" name="Полилиния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30" name="Полилиния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3" name="Группа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Полилиния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" name="Полилиния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" name="Полилиния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" name="Полилиния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" name="Полилиния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Полилиния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Строка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46" name="Полилиния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Строка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59" name="Группа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Полилиния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6" name="Полилиния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7" name="Полилиния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60" name="Группа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Полилиния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2" name="Полилиния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3" name="Полилиния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4" name="Овал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3316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352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8042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486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498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5536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Полилиния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3148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66000"/>
                <a:lumOff val="34000"/>
              </a:schemeClr>
            </a:gs>
            <a:gs pos="6200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Группа 62"/>
          <p:cNvGrpSpPr/>
          <p:nvPr userDrawn="1"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Полилиния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Строка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2" name="Группа 61"/>
          <p:cNvGrpSpPr/>
          <p:nvPr userDrawn="1"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Полилиния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Строка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Строка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Строка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28" name="Группа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Полилиния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0" name="Полилиния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31" name="Овал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Овал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49" name="Группа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Полилиния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1" name="Строка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2" name="Полилиния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3" name="Полилиния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4" name="Полилиния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5" name="Овал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56" name="Группа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Полилиния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8" name="Полилиния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59" name="Полилиния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0" name="Полилиния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61" name="Полилиния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ru-RU" dirty="0"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17sar.schoolrm.ru/sveden/employees/30121/399232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46000">
              <a:schemeClr val="accent1">
                <a:lumMod val="20000"/>
                <a:lumOff val="80000"/>
              </a:schemeClr>
            </a:gs>
            <a:gs pos="6300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0902" y="0"/>
            <a:ext cx="9950334" cy="6483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2400" b="1" dirty="0" smtClean="0">
                <a:solidFill>
                  <a:srgbClr val="1D52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400" b="1" dirty="0">
              <a:solidFill>
                <a:srgbClr val="1D52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7538" y="867509"/>
            <a:ext cx="11254154" cy="1359876"/>
          </a:xfrm>
        </p:spPr>
        <p:txBody>
          <a:bodyPr>
            <a:normAutofit lnSpcReduction="10000"/>
          </a:bodyPr>
          <a:lstStyle/>
          <a:p>
            <a:pPr>
              <a:spcBef>
                <a:spcPts val="11"/>
              </a:spcBef>
            </a:pPr>
            <a:r>
              <a:rPr lang="ru-RU" sz="2400" b="1" i="0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>
              <a:spcBef>
                <a:spcPts val="11"/>
              </a:spcBef>
            </a:pPr>
            <a:r>
              <a:rPr lang="ru-RU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Уваровой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Светланы Николаевны</a:t>
            </a:r>
          </a:p>
          <a:p>
            <a:pPr>
              <a:spcBef>
                <a:spcPts val="11"/>
              </a:spcBef>
            </a:pPr>
            <a:r>
              <a:rPr lang="ru-RU" b="1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оспитателя </a:t>
            </a:r>
          </a:p>
          <a:p>
            <a:pPr>
              <a:spcBef>
                <a:spcPts val="11"/>
              </a:spcBef>
            </a:pPr>
            <a:r>
              <a:rPr lang="ru-RU" b="1" dirty="0" smtClean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МАДОУ  «Центр развития ребёнка – детский сад №17»</a:t>
            </a:r>
          </a:p>
        </p:txBody>
      </p:sp>
      <p:pic>
        <p:nvPicPr>
          <p:cNvPr id="4" name="Picture 2" descr="Уварова Светлана Николаев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2348994"/>
            <a:ext cx="1992922" cy="303063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160586" y="2121876"/>
            <a:ext cx="9542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рождения: 26.04.1980 г.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Профессиональное образование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Инженер по специальности «Городское строительство и хозяйство» 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МГУ им. Н.П. Огарёва                                                            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 ДВС 1655306</a:t>
            </a:r>
            <a:b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выдачи: 28.06.2002 г.</a:t>
            </a:r>
          </a:p>
          <a:p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Профессиональная переподготовка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Присвоена квалификация </a:t>
            </a:r>
            <a:r>
              <a:rPr lang="en-US" altLang="ru-RU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оспитатель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ГБОУ ДПО  «Мордовский республиканский институт образования»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Диплом 132404937868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дата выдачи:</a:t>
            </a:r>
            <a:r>
              <a:rPr lang="en-US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01.02.2018г.</a:t>
            </a:r>
          </a:p>
          <a:p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  воспитатель):  </a:t>
            </a:r>
            <a:r>
              <a:rPr lang="ru-RU" alt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года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трудовой стаж: 18  лет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75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18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77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20-11-12 Certificate - uvarova-svetlana-nikolaevna18 pd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8444" y="0"/>
            <a:ext cx="4848650" cy="6858000"/>
          </a:xfrm>
          <a:prstGeom prst="rect">
            <a:avLst/>
          </a:prstGeom>
        </p:spPr>
      </p:pic>
      <p:pic>
        <p:nvPicPr>
          <p:cNvPr id="3" name="Рисунок 2" descr="Screenshot_2020-11-12 Certificate - uvarova-svetlana-nikolaevna-spravka88 pd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7644" y="0"/>
            <a:ext cx="48486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пуб мрио1биб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7553" y="0"/>
            <a:ext cx="4863540" cy="6858000"/>
          </a:xfrm>
          <a:prstGeom prst="rect">
            <a:avLst/>
          </a:prstGeom>
        </p:spPr>
      </p:pic>
      <p:pic>
        <p:nvPicPr>
          <p:cNvPr id="3" name="Рисунок 2" descr="2020МРИО2библ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5372" y="0"/>
            <a:ext cx="4823613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64215" y="4349262"/>
            <a:ext cx="3786554" cy="3282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762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2020-11-12 2020-162 pd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5921" y="0"/>
            <a:ext cx="4848650" cy="6858000"/>
          </a:xfrm>
          <a:prstGeom prst="rect">
            <a:avLst/>
          </a:prstGeom>
        </p:spPr>
      </p:pic>
      <p:pic>
        <p:nvPicPr>
          <p:cNvPr id="7" name="Рисунок 6" descr="2020-1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2404" y="0"/>
            <a:ext cx="48483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01200" y="3294185"/>
            <a:ext cx="1172308" cy="369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¦Ф-12778-26976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5385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¦Ф-12778-26976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4585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643596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турнирах;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фестивалях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ети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457" y="0"/>
            <a:ext cx="4851639" cy="6858000"/>
          </a:xfrm>
          <a:prstGeom prst="rect">
            <a:avLst/>
          </a:prstGeom>
        </p:spPr>
      </p:pic>
      <p:pic>
        <p:nvPicPr>
          <p:cNvPr id="3" name="Рисунок 2" descr="дети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6288" y="0"/>
            <a:ext cx="48516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марки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5336" y="0"/>
            <a:ext cx="4848650" cy="6858000"/>
          </a:xfrm>
          <a:prstGeom prst="rect">
            <a:avLst/>
          </a:prstGeom>
        </p:spPr>
      </p:pic>
      <p:pic>
        <p:nvPicPr>
          <p:cNvPr id="4" name="Рисунок 3" descr="Ашумова 03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7998" y="0"/>
            <a:ext cx="48486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1 степен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374" y="0"/>
            <a:ext cx="4849683" cy="6858000"/>
          </a:xfrm>
          <a:prstGeom prst="rect">
            <a:avLst/>
          </a:prstGeom>
        </p:spPr>
      </p:pic>
      <p:pic>
        <p:nvPicPr>
          <p:cNvPr id="4" name="Рисунок 3" descr="мс1 степен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8908" y="0"/>
            <a:ext cx="48399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7287" y="0"/>
            <a:ext cx="4851639" cy="6858000"/>
          </a:xfrm>
          <a:prstGeom prst="rect">
            <a:avLst/>
          </a:prstGeom>
        </p:spPr>
      </p:pic>
      <p:pic>
        <p:nvPicPr>
          <p:cNvPr id="3" name="Рисунок 2" descr="Scan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7872" y="0"/>
            <a:ext cx="48516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6308" y="1711569"/>
            <a:ext cx="6318738" cy="270803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 (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экперементальной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деятельности)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_viber_2020-05-08_16-06-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1915" y="0"/>
            <a:ext cx="4901184" cy="6858000"/>
          </a:xfrm>
          <a:prstGeom prst="rect">
            <a:avLst/>
          </a:prstGeom>
        </p:spPr>
      </p:pic>
      <p:pic>
        <p:nvPicPr>
          <p:cNvPr id="4" name="Рисунок 3" descr="куренкова луч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357173" y="1005254"/>
            <a:ext cx="6858000" cy="4847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ашурин лу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2016711" y="647642"/>
            <a:ext cx="8231694" cy="5818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1817077"/>
            <a:ext cx="7936523" cy="256735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вторство таб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180" y="0"/>
            <a:ext cx="48516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1583" y="0"/>
            <a:ext cx="485163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2309" y="0"/>
            <a:ext cx="484749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19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9876" y="0"/>
            <a:ext cx="484749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2451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858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5046" y="565653"/>
            <a:ext cx="9718432" cy="558896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76678" y="1006434"/>
            <a:ext cx="6866053" cy="4853185"/>
          </a:xfrm>
          <a:prstGeom prst="rect">
            <a:avLst/>
          </a:prstGeom>
        </p:spPr>
      </p:pic>
      <p:pic>
        <p:nvPicPr>
          <p:cNvPr id="5" name="Рисунок 4" descr="выступ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6949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835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иказ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4159" y="0"/>
            <a:ext cx="4851639" cy="6858000"/>
          </a:xfrm>
          <a:prstGeom prst="rect">
            <a:avLst/>
          </a:prstGeom>
        </p:spPr>
      </p:pic>
      <p:pic>
        <p:nvPicPr>
          <p:cNvPr id="4" name="Рисунок 3" descr="приказ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4526" y="0"/>
            <a:ext cx="48516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708" y="1699846"/>
            <a:ext cx="9952892" cy="2965939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Инновационный педагогический опыт представлен на сайте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https://ds17sar.schoolrm.ru/sveden/employees/30121/399232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рум мри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0880" y="0"/>
            <a:ext cx="970109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2E7~1\AppData\Local\Temp\СЕРТИФИКАТ Ува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094" y="0"/>
            <a:ext cx="4848301" cy="6858000"/>
          </a:xfrm>
          <a:prstGeom prst="rect">
            <a:avLst/>
          </a:prstGeom>
          <a:noFill/>
        </p:spPr>
      </p:pic>
      <p:pic>
        <p:nvPicPr>
          <p:cNvPr id="3" name="Рисунок 2" descr="МГПИ03.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5336" y="0"/>
            <a:ext cx="48486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738" y="1723291"/>
            <a:ext cx="7795847" cy="316523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0180" y="0"/>
            <a:ext cx="48516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738" y="1723292"/>
            <a:ext cx="7795847" cy="222738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30" y="738554"/>
            <a:ext cx="8686801" cy="534572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704" y="0"/>
            <a:ext cx="475407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260485" y="1005253"/>
            <a:ext cx="6858000" cy="4847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5262" y="1957753"/>
            <a:ext cx="6869723" cy="257907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643221" y="804202"/>
            <a:ext cx="5486401" cy="3877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450355" y="2116355"/>
            <a:ext cx="5556059" cy="3927231"/>
          </a:xfrm>
          <a:prstGeom prst="rect">
            <a:avLst/>
          </a:prstGeom>
        </p:spPr>
      </p:pic>
      <p:pic>
        <p:nvPicPr>
          <p:cNvPr id="5" name="Рисунок 4" descr="забол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6960" y="527539"/>
            <a:ext cx="387976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747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354" y="2145324"/>
            <a:ext cx="7080738" cy="245012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creenshot_2020-11-12 Вывод отчета на печать- Антиплагиа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3967" y="0"/>
            <a:ext cx="727258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6990" y="1005253"/>
            <a:ext cx="6858000" cy="4847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51686" y="1005254"/>
            <a:ext cx="6858000" cy="4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311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55692" y="1005252"/>
            <a:ext cx="6858000" cy="4847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27973" y="1005254"/>
            <a:ext cx="6858000" cy="4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83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14934" y="1005254"/>
            <a:ext cx="6858000" cy="48474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99823" y="1005252"/>
            <a:ext cx="6858002" cy="48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05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18969" y="1005254"/>
            <a:ext cx="6858000" cy="4847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56801" y="1005252"/>
            <a:ext cx="6858001" cy="48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102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325534" y="1005252"/>
            <a:ext cx="6858000" cy="4847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72180" y="1005251"/>
            <a:ext cx="6858001" cy="48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124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4954" y="2239108"/>
            <a:ext cx="7690338" cy="2368061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36011" y="1006343"/>
            <a:ext cx="6865448" cy="485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479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754" y="2121877"/>
            <a:ext cx="7080738" cy="239150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856760" y="1005254"/>
            <a:ext cx="6858000" cy="4847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 олимп 12.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3614" y="0"/>
            <a:ext cx="4848650" cy="6858000"/>
          </a:xfrm>
          <a:prstGeom prst="rect">
            <a:avLst/>
          </a:prstGeom>
        </p:spPr>
      </p:pic>
      <p:pic>
        <p:nvPicPr>
          <p:cNvPr id="3" name="Рисунок 2" descr="я олимп 01.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4198" y="0"/>
            <a:ext cx="48486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3164" y="0"/>
            <a:ext cx="458506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3470" y="0"/>
            <a:ext cx="484870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¦Ф-12778-26976k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7621" y="0"/>
            <a:ext cx="4572000" cy="6858000"/>
          </a:xfrm>
          <a:prstGeom prst="rect">
            <a:avLst/>
          </a:prstGeom>
        </p:spPr>
      </p:pic>
      <p:pic>
        <p:nvPicPr>
          <p:cNvPr id="4" name="Рисунок 3" descr="Sca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835711" y="635347"/>
            <a:ext cx="3734486" cy="527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4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0730" y="0"/>
            <a:ext cx="484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74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3231" y="1629508"/>
            <a:ext cx="7362092" cy="315350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14. Награды и поощрения педагога в </a:t>
            </a:r>
            <a:r>
              <a:rPr lang="ru-RU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период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2254" y="0"/>
            <a:ext cx="484749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a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457" y="0"/>
            <a:ext cx="4851639" cy="6858000"/>
          </a:xfrm>
          <a:prstGeom prst="rect">
            <a:avLst/>
          </a:prstGeom>
        </p:spPr>
      </p:pic>
      <p:pic>
        <p:nvPicPr>
          <p:cNvPr id="4" name="Рисунок 3" descr="¦Ф-12778-2697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2861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уркина благ 08.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70848" y="0"/>
            <a:ext cx="4848650" cy="6858000"/>
          </a:xfrm>
          <a:prstGeom prst="rect">
            <a:avLst/>
          </a:prstGeom>
        </p:spPr>
      </p:pic>
      <p:pic>
        <p:nvPicPr>
          <p:cNvPr id="7" name="Рисунок 6" descr="ублагодарнос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5157" y="0"/>
            <a:ext cx="484968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7480" y="0"/>
            <a:ext cx="485203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7776" y="0"/>
            <a:ext cx="4847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379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614" y="2636322"/>
            <a:ext cx="8159263" cy="106877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72160" y="1003676"/>
            <a:ext cx="6859847" cy="4848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36990" y="1005252"/>
            <a:ext cx="6858000" cy="48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564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268" y="1005254"/>
            <a:ext cx="6858000" cy="4847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321364" y="1009350"/>
            <a:ext cx="6846146" cy="48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36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892" y="2004645"/>
            <a:ext cx="8018585" cy="174674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892" y="1770185"/>
            <a:ext cx="8018585" cy="2543908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интернет публикации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OWERS 16X9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6CB300F-524B-4030-A6B4-61DED4F505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187</Words>
  <Application>Microsoft Office PowerPoint</Application>
  <PresentationFormat>Произвольный</PresentationFormat>
  <Paragraphs>32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FLOWERS 16X9</vt:lpstr>
      <vt:lpstr>МИНИСТЕРСТВО ОБРАЗОВАНИЯ РЕСПУБЛИКИ МОРДОВИЯ</vt:lpstr>
      <vt:lpstr>1. Участие в инновационной (экперементальной деятельности)</vt:lpstr>
      <vt:lpstr>Инновационный педагогический опыт представлен на сайте https://ds17sar.schoolrm.ru/sveden/employees/30121/399232 </vt:lpstr>
      <vt:lpstr>Слайд 4</vt:lpstr>
      <vt:lpstr>Слайд 5</vt:lpstr>
      <vt:lpstr>Слайд 6</vt:lpstr>
      <vt:lpstr>Слайд 7</vt:lpstr>
      <vt:lpstr>2. Наставничество</vt:lpstr>
      <vt:lpstr>3. Наличие публикаций, включая интернет публикации</vt:lpstr>
      <vt:lpstr>Слайд 10</vt:lpstr>
      <vt:lpstr>Слайд 11</vt:lpstr>
      <vt:lpstr>Слайд 12</vt:lpstr>
      <vt:lpstr>Слайд 13</vt:lpstr>
      <vt:lpstr>Слайд 14</vt:lpstr>
      <vt:lpstr>4. Результаты участия воспитанников в: - конкурсах; - выставках; - турнирах; - соревнованиях; - акциях; - фестивалях</vt:lpstr>
      <vt:lpstr>Слайд 16</vt:lpstr>
      <vt:lpstr>Слайд 17</vt:lpstr>
      <vt:lpstr>Слайд 18</vt:lpstr>
      <vt:lpstr>Слайд 19</vt:lpstr>
      <vt:lpstr>Слайд 20</vt:lpstr>
      <vt:lpstr>Слайд 21</vt:lpstr>
      <vt:lpstr>5. Наличие авторских программ, методических пособий</vt:lpstr>
      <vt:lpstr>Слайд 23</vt:lpstr>
      <vt:lpstr>Слайд 24</vt:lpstr>
      <vt:lpstr>Слайд 25</vt:lpstr>
      <vt:lpstr>Слайд 26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28</vt:lpstr>
      <vt:lpstr>Слайд 29</vt:lpstr>
      <vt:lpstr>Слайд 30</vt:lpstr>
      <vt:lpstr>Слайд 31</vt:lpstr>
      <vt:lpstr>7. Проведение открытых занятий, мастер-классов, мероприятий</vt:lpstr>
      <vt:lpstr>Слайд 33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Слайд 36</vt:lpstr>
      <vt:lpstr>10. Позитивные результаты работы с воспитанниками</vt:lpstr>
      <vt:lpstr>Слайд 38</vt:lpstr>
      <vt:lpstr>11. Качество взаимодействия с родителями</vt:lpstr>
      <vt:lpstr>Слайд 40</vt:lpstr>
      <vt:lpstr>Слайд 41</vt:lpstr>
      <vt:lpstr>Слайд 42</vt:lpstr>
      <vt:lpstr>Слайд 43</vt:lpstr>
      <vt:lpstr>Слайд 44</vt:lpstr>
      <vt:lpstr>12. Работа с детьми из социально-неблагополучных семей</vt:lpstr>
      <vt:lpstr>Слайд 46</vt:lpstr>
      <vt:lpstr>13. Участие педагога в профессиональных конкурсах</vt:lpstr>
      <vt:lpstr>Слайд 48</vt:lpstr>
      <vt:lpstr>Слайд 49</vt:lpstr>
      <vt:lpstr>Слайд 50</vt:lpstr>
      <vt:lpstr>Слайд 51</vt:lpstr>
      <vt:lpstr>14. Награды и поощрения педагога в межаттестационный период</vt:lpstr>
      <vt:lpstr>Слайд 53</vt:lpstr>
      <vt:lpstr>Слайд 54</vt:lpstr>
      <vt:lpstr>Слайд 55</vt:lpstr>
      <vt:lpstr>Слайд 56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2016-02-17T11:04:46Z</dcterms:created>
  <dcterms:modified xsi:type="dcterms:W3CDTF">2021-02-09T13:24:27Z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