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701792"/>
      </p:ext>
    </p:extLst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84223"/>
      </p:ext>
    </p:extLst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907541"/>
      </p:ext>
    </p:extLst>
  </p:cSld>
  <p:clrMapOvr>
    <a:masterClrMapping/>
  </p:clrMapOvr>
  <p:transition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736104"/>
      </p:ext>
    </p:extLst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618081"/>
      </p:ext>
    </p:extLst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09671"/>
      </p:ext>
    </p:extLst>
  </p:cSld>
  <p:clrMapOvr>
    <a:masterClrMapping/>
  </p:clrMapOvr>
  <p:transition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206911"/>
      </p:ext>
    </p:extLst>
  </p:cSld>
  <p:clrMapOvr>
    <a:masterClrMapping/>
  </p:clrMapOvr>
  <p:transition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449603"/>
      </p:ext>
    </p:extLst>
  </p:cSld>
  <p:clrMapOvr>
    <a:masterClrMapping/>
  </p:clrMapOvr>
  <p:transition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136704"/>
      </p:ext>
    </p:extLst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46464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215466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39588"/>
      </p:ext>
    </p:extLst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451747"/>
      </p:ext>
    </p:extLst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274812"/>
      </p:ext>
    </p:extLst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7207"/>
      </p:ext>
    </p:extLst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231713"/>
      </p:ext>
    </p:extLst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153354"/>
      </p:ext>
    </p:extLst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3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transition>
    <p:diamond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5" y="908720"/>
            <a:ext cx="6798735" cy="166390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Развитие творческого потенциала обучающихся в процессе лепки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народной глиняной игрушки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МБУДО </a:t>
            </a:r>
            <a:r>
              <a:rPr lang="ru-RU" sz="2400" b="1" dirty="0">
                <a:solidFill>
                  <a:srgbClr val="FF0000"/>
                </a:solidFill>
              </a:rPr>
              <a:t>«Детская школа искусств №1»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2017 год\школа дети\DSC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7443" y="2100714"/>
            <a:ext cx="6312909" cy="420860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83897" y="5632673"/>
            <a:ext cx="402065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преподаватель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Гаушева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Д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00877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23526"/>
      </p:ext>
    </p:extLst>
  </p:cSld>
  <p:clrMapOvr>
    <a:masterClrMapping/>
  </p:clrMapOvr>
  <p:transition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55686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3451"/>
      </p:ext>
    </p:extLst>
  </p:cSld>
  <p:clrMapOvr>
    <a:masterClrMapping/>
  </p:clrMapOvr>
  <p:transition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746201" cy="516413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4067630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72" y="884951"/>
            <a:ext cx="7452320" cy="4968213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ff240913\Desktop\диссертация\метод обьединение\школа\DSC_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6696745" cy="446449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63776" y="98072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Обожженные изделия</a:t>
            </a:r>
            <a:endParaRPr lang="ru-RU" sz="20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908720"/>
            <a:ext cx="6048672" cy="56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</a:t>
            </a:r>
            <a:r>
              <a:rPr lang="ru-RU" b="1" dirty="0" smtClean="0">
                <a:solidFill>
                  <a:srgbClr val="C00000"/>
                </a:solidFill>
              </a:rPr>
              <a:t>оспись глиняных игрушек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5004556" cy="333637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01008"/>
            <a:ext cx="4320480" cy="28803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ff240913\Desktop\диссертация\метод обьединение\GK6Chggla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072674" cy="4554506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115616" y="692696"/>
            <a:ext cx="7128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Arial" pitchFamily="34" charset="0"/>
              </a:rPr>
              <a:t>Обычно игрушка расписывается простым геометрическим орнаментом – это яркие пятна, круги, зигзаги, полосы, клетка.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61426" y="5839235"/>
            <a:ext cx="3738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3 класс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2784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17 год\школа дети\отборные\распечатать\DSC_0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532304" cy="30243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3" descr="D:\2017 год\школа дети\отборные\распечатать\DSC_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068960"/>
            <a:ext cx="4856040" cy="32403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580112" y="1340768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творческий процесс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4437112"/>
            <a:ext cx="1306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5 класс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3672408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15472"/>
      </p:ext>
    </p:extLst>
  </p:cSld>
  <p:clrMapOvr>
    <a:masterClrMapping/>
  </p:clrMapOvr>
  <p:transition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19"/>
      </p:ext>
    </p:extLst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выявить возможности занятий лепкой народной глиняной игрушки для развития творческого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обучающихся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база: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Всероссийского общества глухих в г. Саранске,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школа искусств № 1» г. Саранск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2706" y="3154759"/>
            <a:ext cx="7605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лепку объёмных игрушек по мотивам народной игрушки из глины;</a:t>
            </a:r>
          </a:p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развивать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моторику, глазомер;  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воспитывать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трудолюбие, усидчивость, стремление к лучшему результату творческой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961749608"/>
      </p:ext>
    </p:extLst>
  </p:cSld>
  <p:clrMapOvr>
    <a:masterClrMapping/>
  </p:clrMapOvr>
  <p:transition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 росписи используем </a:t>
            </a:r>
            <a:r>
              <a:rPr lang="ru-RU" b="1" dirty="0">
                <a:solidFill>
                  <a:srgbClr val="FF0000"/>
                </a:solidFill>
              </a:rPr>
              <a:t>э</a:t>
            </a:r>
            <a:r>
              <a:rPr lang="ru-RU" b="1" dirty="0" smtClean="0">
                <a:solidFill>
                  <a:srgbClr val="FF0000"/>
                </a:solidFill>
              </a:rPr>
              <a:t>лементы геометрического орнамента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geometry-and-art.ru/gallery/geoor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564904"/>
            <a:ext cx="7134225" cy="333375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roff240913\Desktop\диссертация\метод обьединение\3j40s4KtBg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8734245" cy="604867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-243408"/>
            <a:ext cx="6798728" cy="14688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Элементы народной росписи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Proff240913\Desktop\IMG_20180328_002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538" y="1659682"/>
            <a:ext cx="3707802" cy="4464496"/>
          </a:xfrm>
          <a:prstGeom prst="rect">
            <a:avLst/>
          </a:prstGeom>
          <a:noFill/>
        </p:spPr>
      </p:pic>
      <p:pic>
        <p:nvPicPr>
          <p:cNvPr id="1027" name="Picture 3" descr="C:\Users\Proff240913\Desktop\IMG_20180328_002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825" y="1628800"/>
            <a:ext cx="3728869" cy="44644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31840" y="12253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Урало-сибирская роспись</a:t>
            </a:r>
            <a:endParaRPr lang="ru-RU" dirty="0"/>
          </a:p>
        </p:txBody>
      </p:sp>
    </p:spTree>
  </p:cSld>
  <p:clrMapOvr>
    <a:masterClrMapping/>
  </p:clrMapOvr>
  <p:transition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8"/>
            <a:ext cx="6743733" cy="50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4149"/>
      </p:ext>
    </p:extLst>
  </p:cSld>
  <p:clrMapOvr>
    <a:masterClrMapping/>
  </p:clrMapOvr>
  <p:transition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2017 год\школа дети\DSC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848872" cy="5232581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4293096"/>
            <a:ext cx="6798728" cy="14688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4 класс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ff240913\Desktop\IMG_20180328_002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562" y="692696"/>
            <a:ext cx="3942438" cy="5256584"/>
          </a:xfrm>
          <a:prstGeom prst="rect">
            <a:avLst/>
          </a:prstGeom>
          <a:noFill/>
        </p:spPr>
      </p:pic>
      <p:pic>
        <p:nvPicPr>
          <p:cNvPr id="2051" name="Picture 3" descr="C:\Users\Proff240913\Desktop\IMG_20180328_002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010" y="692696"/>
            <a:ext cx="3888432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off240913\Desktop\IMG_20180328_002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4032448" cy="537659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6056" y="836712"/>
            <a:ext cx="2531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cs typeface="Arial" pitchFamily="34" charset="0"/>
              </a:rPr>
              <a:t>Элементы городецкой росписи</a:t>
            </a:r>
          </a:p>
        </p:txBody>
      </p:sp>
    </p:spTree>
  </p:cSld>
  <p:clrMapOvr>
    <a:masterClrMapping/>
  </p:clrMapOvr>
  <p:transition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off240913\Desktop\IMG_20180328_004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761402" y="2087470"/>
            <a:ext cx="3417978" cy="466087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3" descr="C:\Users\Proff240913\Desktop\IMG_20180328_004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87591" y="-15383"/>
            <a:ext cx="3384376" cy="451250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076056" y="1124744"/>
            <a:ext cx="24482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Гжельские мотивы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6798735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Выставка учащихся начальных и средних классов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D:\2017 год\школа дети\отборные\распечатать\DSC_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519137" cy="501740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17 год\школа дети\отборные\распечатать\DSC_0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04" y="404664"/>
            <a:ext cx="8956696" cy="597666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Материалы и инструменты: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69036" y="2492896"/>
            <a:ext cx="5814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i="1" dirty="0">
                <a:solidFill>
                  <a:schemeClr val="accent2">
                    <a:lumMod val="50000"/>
                  </a:schemeClr>
                </a:solidFill>
              </a:rPr>
              <a:t>Для лепки: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 глина, дощечка для лепки, баночка с водой, стеки, губка.</a:t>
            </a:r>
          </a:p>
          <a:p>
            <a:pPr algn="just"/>
            <a:r>
              <a:rPr lang="ru-RU" sz="3600" i="1" dirty="0">
                <a:solidFill>
                  <a:schemeClr val="accent2">
                    <a:lumMod val="50000"/>
                  </a:schemeClr>
                </a:solidFill>
              </a:rPr>
              <a:t>Для росписи изделия: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 гуашь, кисти №5, 2, баночка с водой, губка.</a:t>
            </a:r>
          </a:p>
        </p:txBody>
      </p:sp>
    </p:spTree>
    <p:extLst>
      <p:ext uri="{BB962C8B-B14F-4D97-AF65-F5344CB8AC3E}">
        <p14:creationId xmlns:p14="http://schemas.microsoft.com/office/powerpoint/2010/main" val="1181178151"/>
      </p:ext>
    </p:extLst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344816" cy="1468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Мастер-класс по </a:t>
            </a:r>
            <a:r>
              <a:rPr lang="ru-RU" b="1" dirty="0" err="1" smtClean="0">
                <a:solidFill>
                  <a:srgbClr val="C00000"/>
                </a:solidFill>
              </a:rPr>
              <a:t>абашевской</a:t>
            </a:r>
            <a:r>
              <a:rPr lang="ru-RU" b="1" dirty="0" smtClean="0">
                <a:solidFill>
                  <a:srgbClr val="C00000"/>
                </a:solidFill>
              </a:rPr>
              <a:t> игрушке для взрослых и детей в Саранском клубе ВОГ </a:t>
            </a:r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smtClean="0">
                <a:solidFill>
                  <a:srgbClr val="C00000"/>
                </a:solidFill>
              </a:rPr>
              <a:t>Всероссийское Общество </a:t>
            </a:r>
            <a:r>
              <a:rPr lang="ru-RU" sz="2000" b="1" dirty="0">
                <a:solidFill>
                  <a:srgbClr val="C00000"/>
                </a:solidFill>
              </a:rPr>
              <a:t>Г</a:t>
            </a:r>
            <a:r>
              <a:rPr lang="ru-RU" sz="2000" b="1" smtClean="0">
                <a:solidFill>
                  <a:srgbClr val="C00000"/>
                </a:solidFill>
              </a:rPr>
              <a:t>лухих</a:t>
            </a:r>
            <a:r>
              <a:rPr lang="ru-RU" sz="2000" b="1" dirty="0" smtClean="0">
                <a:solidFill>
                  <a:srgbClr val="C00000"/>
                </a:solidFill>
              </a:rPr>
              <a:t>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Proff240913\Desktop\3qARGEW8K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5520613" cy="381642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Proff240913\Desktop\cELt-rervZ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559362" cy="504056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Proff240913\Desktop\nISNp0zaY9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803511" cy="453656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Proff240913\Desktop\BAabzsvlDH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17" y="836712"/>
            <a:ext cx="7608393" cy="504056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128792" cy="4752528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28384" cy="535225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316924" cy="55446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5616624" cy="37444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36979"/>
            <a:ext cx="4716016" cy="314401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>
    <p:diamond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6885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4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77686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895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87530" y="1772816"/>
            <a:ext cx="6408712" cy="4340331"/>
            <a:chOff x="1170922" y="563052"/>
            <a:chExt cx="7073486" cy="5717653"/>
          </a:xfrm>
        </p:grpSpPr>
        <p:pic>
          <p:nvPicPr>
            <p:cNvPr id="3" name="Picture 2" descr="C:\Users\Alex\Desktop\дымка\lepka_glin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85" b="5484"/>
            <a:stretch/>
          </p:blipFill>
          <p:spPr bwMode="auto">
            <a:xfrm>
              <a:off x="1170922" y="563052"/>
              <a:ext cx="2597723" cy="1422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Alex\Pictures\24_116_bezimeni-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4" t="34552" r="4580" b="6927"/>
            <a:stretch/>
          </p:blipFill>
          <p:spPr bwMode="auto">
            <a:xfrm>
              <a:off x="1227649" y="3411790"/>
              <a:ext cx="2597723" cy="133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Alex\Desktop\дымка\0_4cb6a_cda038c6_XL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3" t="39928" r="32234" b="28548"/>
            <a:stretch/>
          </p:blipFill>
          <p:spPr bwMode="auto">
            <a:xfrm>
              <a:off x="1218222" y="4869160"/>
              <a:ext cx="2563842" cy="1411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796673" y="967709"/>
              <a:ext cx="2294218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ЛЕПКА   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6673" y="3789039"/>
              <a:ext cx="2365776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ПОБЕЛКА 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63330" y="5282544"/>
              <a:ext cx="2360903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РОСПИСЬ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21491" y="2379111"/>
              <a:ext cx="2365776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ОБЖИГ   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4" descr="C:\Users\Alex\Pictures\muf_pech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84" b="13838"/>
            <a:stretch/>
          </p:blipFill>
          <p:spPr bwMode="auto">
            <a:xfrm>
              <a:off x="1238049" y="2033905"/>
              <a:ext cx="2597723" cy="1275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Стрелка вниз 10"/>
            <p:cNvSpPr/>
            <p:nvPr/>
          </p:nvSpPr>
          <p:spPr>
            <a:xfrm>
              <a:off x="6791133" y="4509120"/>
              <a:ext cx="407354" cy="720080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низ 11"/>
            <p:cNvSpPr/>
            <p:nvPr/>
          </p:nvSpPr>
          <p:spPr>
            <a:xfrm>
              <a:off x="6791133" y="3051750"/>
              <a:ext cx="407354" cy="720080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низ 12"/>
            <p:cNvSpPr/>
            <p:nvPr/>
          </p:nvSpPr>
          <p:spPr>
            <a:xfrm>
              <a:off x="6791133" y="1601110"/>
              <a:ext cx="407354" cy="720080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трелка вправо 13"/>
            <p:cNvSpPr/>
            <p:nvPr/>
          </p:nvSpPr>
          <p:spPr>
            <a:xfrm flipH="1">
              <a:off x="3899234" y="1044072"/>
              <a:ext cx="864096" cy="508411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Стрелка вправо 14"/>
            <p:cNvSpPr/>
            <p:nvPr/>
          </p:nvSpPr>
          <p:spPr>
            <a:xfrm flipH="1">
              <a:off x="3939735" y="2417293"/>
              <a:ext cx="864096" cy="508411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Стрелка вправо 15"/>
            <p:cNvSpPr/>
            <p:nvPr/>
          </p:nvSpPr>
          <p:spPr>
            <a:xfrm flipH="1">
              <a:off x="3932577" y="3827220"/>
              <a:ext cx="864096" cy="508411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вправо 16"/>
            <p:cNvSpPr/>
            <p:nvPr/>
          </p:nvSpPr>
          <p:spPr>
            <a:xfrm flipH="1">
              <a:off x="3899234" y="5329881"/>
              <a:ext cx="864096" cy="508411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узел 17"/>
            <p:cNvSpPr/>
            <p:nvPr/>
          </p:nvSpPr>
          <p:spPr>
            <a:xfrm>
              <a:off x="7425514" y="938237"/>
              <a:ext cx="720080" cy="7200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узел 18"/>
            <p:cNvSpPr/>
            <p:nvPr/>
          </p:nvSpPr>
          <p:spPr>
            <a:xfrm>
              <a:off x="7469088" y="2311458"/>
              <a:ext cx="720080" cy="7200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Блок-схема: узел 19"/>
            <p:cNvSpPr/>
            <p:nvPr/>
          </p:nvSpPr>
          <p:spPr>
            <a:xfrm>
              <a:off x="7469088" y="3721387"/>
              <a:ext cx="720080" cy="7200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Блок-схема: узел 20"/>
            <p:cNvSpPr/>
            <p:nvPr/>
          </p:nvSpPr>
          <p:spPr>
            <a:xfrm>
              <a:off x="7524328" y="5214891"/>
              <a:ext cx="720080" cy="7200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90629" y="98508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34203" y="237911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34203" y="375085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89443" y="5248008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834302" y="828828"/>
            <a:ext cx="5515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 ТЕХНОЛОГИЧЕСКОГО ПРОЦЕССА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ИЗГОТОВЛЕНИЯ  ИГРУШЕК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ГЛИНЫ</a:t>
            </a:r>
          </a:p>
        </p:txBody>
      </p:sp>
    </p:spTree>
    <p:extLst>
      <p:ext uri="{BB962C8B-B14F-4D97-AF65-F5344CB8AC3E}">
        <p14:creationId xmlns:p14="http://schemas.microsoft.com/office/powerpoint/2010/main" val="666415995"/>
      </p:ext>
    </p:extLst>
  </p:cSld>
  <p:clrMapOvr>
    <a:masterClrMapping/>
  </p:clrMapOvr>
  <p:transition>
    <p:diamond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66885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883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66885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4709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05430"/>
            <a:ext cx="6480720" cy="43204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24944"/>
            <a:ext cx="4788532" cy="319235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9185371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45282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4656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roff240913\Desktop\sZ-QJKn2F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451372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3600" y="2594909"/>
            <a:ext cx="4831772" cy="1835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Подготовила преподаватель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«Детской школы искусств № 1»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Гаушева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И.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Д.</a:t>
            </a:r>
            <a:endParaRPr lang="ru-RU" sz="28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0457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ff240913\Desktop\диссертация\метод обьединение\школа\DSC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320480" cy="288032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051" name="Picture 3" descr="C:\Users\Proff240913\Desktop\диссертация\метод обьединение\школа\DSC_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852936"/>
            <a:ext cx="5256583" cy="350438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004048" y="1052736"/>
            <a:ext cx="3096344" cy="1366528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latin typeface="Century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изготовления глиняной игрушки выполняется в несколько этапов:</a:t>
            </a:r>
            <a:endParaRPr lang="ru-RU" b="1" dirty="0">
              <a:solidFill>
                <a:srgbClr val="C00000"/>
              </a:solidFill>
              <a:effectLst/>
              <a:latin typeface="Century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501008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1. Создание основы.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2. Изготовление придатков.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3. Соединение придатков с туловищем.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4. Добавление украшений.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700877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16670"/>
      </p:ext>
    </p:extLst>
  </p:cSld>
  <p:clrMapOvr>
    <a:masterClrMapping/>
  </p:clrMapOvr>
  <p:transition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62625"/>
      </p:ext>
    </p:extLst>
  </p:cSld>
  <p:clrMapOvr>
    <a:masterClrMapping/>
  </p:clrMapOvr>
  <p:transition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864763" cy="51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4451"/>
      </p:ext>
    </p:extLst>
  </p:cSld>
  <p:clrMapOvr>
    <a:masterClrMapping/>
  </p:clrMapOvr>
  <p:transition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23693"/>
            <a:ext cx="6054418" cy="45408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744" y="6926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Дымковский индюк</a:t>
            </a:r>
          </a:p>
          <a:p>
            <a:pPr algn="ctr"/>
            <a:r>
              <a:rPr lang="ru-RU" sz="2400" dirty="0" smtClean="0"/>
              <a:t>Работы учащихся 5 класса.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1692644"/>
      </p:ext>
    </p:extLst>
  </p:cSld>
  <p:clrMapOvr>
    <a:masterClrMapping/>
  </p:clrMapOvr>
  <p:transition>
    <p:diamond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Экран (4:3)</PresentationFormat>
  <Paragraphs>43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Century</vt:lpstr>
      <vt:lpstr>Garamond</vt:lpstr>
      <vt:lpstr>Times New Roman</vt:lpstr>
      <vt:lpstr>Натуральные материалы</vt:lpstr>
      <vt:lpstr>Развитие творческого потенциала обучающихся в процессе лепки  народной глиняной игрушки    МБУДО «Детская школа искусств №1» </vt:lpstr>
      <vt:lpstr>Презентация PowerPoint</vt:lpstr>
      <vt:lpstr>Материалы и инструменты: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Роспись глиняных игрушек</vt:lpstr>
      <vt:lpstr>Презентация PowerPoint</vt:lpstr>
      <vt:lpstr>Презентация PowerPoint</vt:lpstr>
      <vt:lpstr>Презентация PowerPoint</vt:lpstr>
      <vt:lpstr>Презентация PowerPoint</vt:lpstr>
      <vt:lpstr>В росписи используем элементы геометрического орнамента</vt:lpstr>
      <vt:lpstr>Презентация PowerPoint</vt:lpstr>
      <vt:lpstr>Элементы народной росписи</vt:lpstr>
      <vt:lpstr>Презентация PowerPoint</vt:lpstr>
      <vt:lpstr>4 класс</vt:lpstr>
      <vt:lpstr>Презентация PowerPoint</vt:lpstr>
      <vt:lpstr>Презентация PowerPoint</vt:lpstr>
      <vt:lpstr>Презентация PowerPoint</vt:lpstr>
      <vt:lpstr>Выставка учащихся начальных и средних классов</vt:lpstr>
      <vt:lpstr>Презентация PowerPoint</vt:lpstr>
      <vt:lpstr>Мастер-класс по абашевской игрушке для взрослых и детей в Саранском клубе ВОГ (Всероссийское Общество Глухих)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творческого потенциала обучающихся в процессе лепки  народной глиняной игрушки    МБУДО «Детская школа искусств №1» </dc:title>
  <dc:creator>Илоночка</dc:creator>
  <cp:lastModifiedBy>Илоночка</cp:lastModifiedBy>
  <cp:revision>1</cp:revision>
  <dcterms:modified xsi:type="dcterms:W3CDTF">2019-12-09T20:11:34Z</dcterms:modified>
</cp:coreProperties>
</file>