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40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83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23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7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11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19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70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09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22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6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12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6CC5-4475-4FF0-B417-49CEEAD6972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3BDF-C459-44FD-9DA1-360F13365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3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img0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1320730"/>
            <a:ext cx="7128792" cy="421653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КАРТОТЕКА</a:t>
            </a:r>
          </a:p>
          <a:p>
            <a:pPr algn="ctr"/>
            <a:r>
              <a:rPr lang="ru-RU" sz="4000" b="1" dirty="0">
                <a:latin typeface="Monotype Corsiva" pitchFamily="66" charset="0"/>
              </a:rPr>
              <a:t>д</a:t>
            </a:r>
            <a:r>
              <a:rPr lang="ru-RU" sz="4000" b="1" dirty="0" smtClean="0">
                <a:latin typeface="Monotype Corsiva" pitchFamily="66" charset="0"/>
              </a:rPr>
              <a:t>идактических игр по математике</a:t>
            </a:r>
          </a:p>
          <a:p>
            <a:pPr algn="ctr"/>
            <a:r>
              <a:rPr lang="ru-RU" sz="4000" b="1" dirty="0">
                <a:latin typeface="Monotype Corsiva" pitchFamily="66" charset="0"/>
              </a:rPr>
              <a:t>д</a:t>
            </a:r>
            <a:r>
              <a:rPr lang="ru-RU" sz="4000" b="1" dirty="0" smtClean="0">
                <a:latin typeface="Monotype Corsiva" pitchFamily="66" charset="0"/>
              </a:rPr>
              <a:t>ля детей старшего дошкольного возраста</a:t>
            </a:r>
          </a:p>
          <a:p>
            <a:pPr algn="ctr"/>
            <a:endParaRPr lang="ru-RU" sz="4000" b="1" dirty="0">
              <a:latin typeface="Monotype Corsiva" pitchFamily="66" charset="0"/>
            </a:endParaRPr>
          </a:p>
          <a:p>
            <a:pPr algn="ctr"/>
            <a:endParaRPr lang="ru-RU" sz="4000" b="1" dirty="0" smtClean="0">
              <a:latin typeface="Monotype Corsiva" pitchFamily="66" charset="0"/>
            </a:endParaRPr>
          </a:p>
          <a:p>
            <a:pPr algn="r"/>
            <a:r>
              <a:rPr lang="ru-RU" sz="2800" b="1" dirty="0" smtClean="0">
                <a:latin typeface="Monotype Corsiva" pitchFamily="66" charset="0"/>
              </a:rPr>
              <a:t>Составитель: </a:t>
            </a:r>
            <a:r>
              <a:rPr lang="ru-RU" sz="2800" b="1" dirty="0" err="1" smtClean="0">
                <a:latin typeface="Monotype Corsiva" pitchFamily="66" charset="0"/>
              </a:rPr>
              <a:t>Чернышова</a:t>
            </a:r>
            <a:r>
              <a:rPr lang="ru-RU" sz="2800" b="1" dirty="0" smtClean="0">
                <a:latin typeface="Monotype Corsiva" pitchFamily="66" charset="0"/>
              </a:rPr>
              <a:t> Ю.В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  <a:endParaRPr lang="ru-RU" sz="2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88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60648"/>
            <a:ext cx="7488832" cy="508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«Живые цифры»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упражнять в нахождении места цифр в числовом ряду, 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последующего и предыдущего числа; закреплять умение уменьшать и увеличивать число на несколько единиц. 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карточки с цифрами или эмблемы цифр.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Каждый ребенок надевает на себя эмблему с цифрой, т.е. превращается в соответствующее ей число. Если де­тей много, можно выбрать судей, которые будут оцени­вать правильность выполнения заданий.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Варианты заданий:</a:t>
            </a:r>
            <a:endParaRPr lang="ru-RU" sz="1100" dirty="0">
              <a:ea typeface="Times New Roman"/>
              <a:cs typeface="Times New Roman"/>
            </a:endParaRPr>
          </a:p>
          <a:p>
            <a:pPr marL="342900" marR="12065" lvl="0" indent="-342900" algn="just">
              <a:buFont typeface="Symbol"/>
              <a:buChar char=""/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предлагает детям-«цифрам» разместиться в возрастающем (или убывающем) порядке;</a:t>
            </a:r>
            <a:endParaRPr lang="ru-RU" sz="1100" dirty="0">
              <a:ea typeface="Times New Roman"/>
              <a:cs typeface="Times New Roman"/>
            </a:endParaRPr>
          </a:p>
          <a:p>
            <a:pPr marL="342900" marR="12065" lvl="0" indent="-342900" algn="just">
              <a:buFont typeface="Symbol"/>
              <a:buChar char=""/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показывает число одним из способов (на карточках </a:t>
            </a:r>
            <a:r>
              <a:rPr lang="ru-RU" sz="1400" dirty="0" err="1" smtClean="0">
                <a:effectLst/>
                <a:latin typeface="Times New Roman"/>
                <a:ea typeface="Times New Roman"/>
                <a:cs typeface="Times New Roman"/>
              </a:rPr>
              <a:t>фланелеграфа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, с помощью игрушек, и т.д.) — к судьям выходит ребенок с соответствующей цифрой;</a:t>
            </a:r>
            <a:endParaRPr lang="ru-RU" sz="1100" dirty="0">
              <a:ea typeface="Times New Roman"/>
              <a:cs typeface="Times New Roman"/>
            </a:endParaRPr>
          </a:p>
          <a:p>
            <a:pPr marL="342900" marR="12065" lvl="0" indent="-342900" algn="just">
              <a:buFont typeface="Symbol"/>
              <a:buChar char=""/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показывает число, а выходит ребенок с цифрой на одну единицу больше или меньше;</a:t>
            </a:r>
            <a:endParaRPr lang="ru-RU" sz="1100" dirty="0">
              <a:ea typeface="Times New Roman"/>
              <a:cs typeface="Times New Roman"/>
            </a:endParaRPr>
          </a:p>
          <a:p>
            <a:pPr marL="342900" marR="12065" lvl="0" indent="-342900" algn="just">
              <a:buFont typeface="Symbol"/>
              <a:buChar char=""/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показывает число, а выходят дети с цифрами-«сосе­дями»;</a:t>
            </a:r>
            <a:endParaRPr lang="ru-RU" sz="1100" dirty="0">
              <a:ea typeface="Times New Roman"/>
              <a:cs typeface="Times New Roman"/>
            </a:endParaRPr>
          </a:p>
          <a:p>
            <a:pPr marL="342900" marR="12065" lvl="0" indent="-342900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buFont typeface="Symbol"/>
              <a:buChar char=""/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предлагает каждому числу увеличиться на одну еди­ницу и рассказать, каким числом он станет, какой циф­рой обозначится (варианты — увеличиться на 2, 3, умень­шиться на 1, 2, 3);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68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260648"/>
            <a:ext cx="7344816" cy="622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«Найди свой домик»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умение  различать и называть круг и квадрат.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круг, квадрат, 2 обруча, круги и квадраты по количеству детей, бубен.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effectLst/>
                <a:latin typeface="Times New Roman"/>
              </a:rPr>
              <a:t>Воспитатель кладет на пол два обруча на большом расстоянии друг от друга. Внутри первого обруча он помещает вырезанный из картона квадрат, внутри второго – круг.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Детей надо разделить на две группы: у одних в руках квадрат, а у других – круг.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Затем воспитатель объясняет правила игры, которые заключаются в том, что ребята бегают по комнате, а когда он ударит в бубен, должны найти свои домики. Те, у кого круг, бегут к обручу,  где лежит круг, а те, у кого квадрат, - к обручу с квадратом.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Когда дети разбегутся по местам, воспитатель проверяет, какие фигуры у детей, правильно ли они выбрали домик, уточняет, как называются фигуры и сколько их.</a:t>
            </a:r>
            <a:endParaRPr lang="ru-RU" sz="1400" dirty="0" smtClean="0">
              <a:effectLst/>
            </a:endParaRPr>
          </a:p>
          <a:p>
            <a:pPr algn="just"/>
            <a:r>
              <a:rPr lang="ru-RU" sz="1400" dirty="0" smtClean="0">
                <a:effectLst/>
                <a:latin typeface="Times New Roman"/>
              </a:rPr>
              <a:t>При повторном проведении игры надо поменять местами фигуры, лежащие внутри обручей.</a:t>
            </a:r>
            <a:endParaRPr lang="ru-RU" sz="1400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00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60648"/>
            <a:ext cx="7488832" cy="636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«Чудесный мешочек»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умение различать  и называть  круг, квадрат и треугольник.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квадрат большой и маленький, «чудесный мешочек» с набором геометрических фигур (круги, квадраты, треугольники разной величины), мяч.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Первый вариант. Воспитатель кладет на стол одну из фи­гур и предлагает кому-то из детей, не подглядывая, найти та­кую же в мешочке. Достав фигуру, ребенок называет ее.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Второй вариант. Воспитатель называет какую-нибудь гео­метрическую фигуру (например, треугольник). Вызванный ре­бенок должен на ощупь найти его в мешочке, достать и на­звать. Затем фигуру убирают обратно.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После этого дети поочередно достают из мешочка круги и квадраты и называют их.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Третий вариант. Педагог предлагает одному ребенку до­стать из мешочка большой треугольник, а другому — малень­кий. После того как дети выполнят задание, необходимо уточ­нить, какую фигуру достал каждый ребенок, какого она цвета и какой величины.</a:t>
            </a:r>
            <a:endParaRPr lang="ru-RU" sz="11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33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60648"/>
            <a:ext cx="7488832" cy="693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«Бабочки и цветы»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задача: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развивать умение сравнивать одну группу предметов с другой, определять равенство (неравенство) групп по количеству входящих в них предметов.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вырезанные из картона цветы.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На полу на небольшом расстоянии друг от друга, один ряд под другим, лежат цветы. Их столько же, сколько детей играет. Воспитатель предлагает всем детям вообразить себя ба­бочками. Пусть несколько детей скажут о том, что они «бабочки».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—  Сколько бабочек? Много.  Полетели «бабочки». Дети, размахивая руками-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«крылышками», «летают» по комнате. По сигналу: «Бабочки садятся на цветочки!» — каждый ребенок должен встать около цве­точка, лежащего на полу.</a:t>
            </a:r>
            <a:endParaRPr lang="ru-RU" sz="1100" dirty="0">
              <a:ea typeface="Times New Roman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уточняет: на этом цветочке — бабочка, на этом цветочке — бабочка, на этом цветочке — бабочка.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—  Чего больше, а чего меньше: цветочков или бабочек?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—  Поровну, сколько цветочков, столько и бабочек. Отдохнули «бабочки» и снова полетели.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Игра повторяется 2—3 раза. Во время игры надо положить еще 1—2 цветка, чтобы получилось не поровну. А потом спро­сить у детей, чего больше: цветочков или бабочек.</a:t>
            </a:r>
            <a:endParaRPr lang="ru-RU" sz="1100" dirty="0">
              <a:ea typeface="Times New Roman"/>
              <a:cs typeface="Times New Roman"/>
            </a:endParaRPr>
          </a:p>
          <a:p>
            <a:pPr indent="180340" algn="ctr"/>
            <a:r>
              <a:rPr lang="ru-RU" sz="1600" b="1" dirty="0" smtClean="0">
                <a:effectLst/>
                <a:latin typeface="Times New Roman"/>
              </a:rPr>
              <a:t> </a:t>
            </a:r>
            <a:endParaRPr lang="ru-RU" sz="1400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05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60648"/>
            <a:ext cx="7344816" cy="6655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«Отгадай»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умение различать круг, квадрат и треугольник.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мяч; круги, квадраты, треугольники  разных цветов.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1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Дети становятся в круг, в центре которого находится воспитатель с мячом.</a:t>
            </a:r>
            <a:endParaRPr lang="ru-RU" sz="1100" dirty="0">
              <a:ea typeface="Times New Roman"/>
              <a:cs typeface="Times New Roman"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Он говорит, что сейчас все будут придумывать, на что похож тот предмет,  который будет показан.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Вначале воспитатель показывает желтый круг и кладет его в центр. Затем предлагает подумать и сказать, на что  этот круг похож. Отвечает тот ребенок, которому воспитатель покатит мяч.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Ребенок, поймавший мяч, говорит, на что похож круг. Например,  на блин, на солнце, на тарелку…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Далее педагог показывает большой красный круг. Дети фантазируют: яблоко, помидор…</a:t>
            </a:r>
            <a:endParaRPr lang="ru-RU" sz="1400" dirty="0" smtClean="0">
              <a:effectLst/>
            </a:endParaRPr>
          </a:p>
          <a:p>
            <a:pPr indent="180340" algn="just"/>
            <a:r>
              <a:rPr lang="ru-RU" sz="1400" dirty="0" smtClean="0">
                <a:effectLst/>
                <a:latin typeface="Times New Roman"/>
              </a:rPr>
              <a:t>В игре принимают участие все.</a:t>
            </a:r>
            <a:endParaRPr lang="ru-RU" sz="1400" dirty="0" smtClean="0">
              <a:effectLst/>
            </a:endParaRPr>
          </a:p>
          <a:p>
            <a:pPr marR="15240" algn="just">
              <a:lnSpc>
                <a:spcPct val="115000"/>
              </a:lnSpc>
              <a:spcBef>
                <a:spcPts val="91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Для того чтобы детям был более понятен смысл игры «Отгадай», покажите им иллюстрации. Так, красный круг – помидор, желтый круг – мяч.</a:t>
            </a:r>
            <a:endParaRPr lang="ru-RU" sz="1100" dirty="0">
              <a:ea typeface="Times New Roman"/>
              <a:cs typeface="Times New Roman"/>
            </a:endParaRPr>
          </a:p>
          <a:p>
            <a:pPr marL="457200" marR="15240" algn="just">
              <a:lnSpc>
                <a:spcPct val="115000"/>
              </a:lnSpc>
              <a:spcBef>
                <a:spcPts val="91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marL="457200" marR="15240" algn="just">
              <a:lnSpc>
                <a:spcPct val="115000"/>
              </a:lnSpc>
              <a:spcBef>
                <a:spcPts val="91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04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esktop\img0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2823" y="692696"/>
            <a:ext cx="7488832" cy="579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«Волшебные ниточки»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>
                <a:ea typeface="Times New Roman"/>
                <a:cs typeface="Times New Roman"/>
              </a:rPr>
              <a:t> 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закрепить знания об образе цифр, упражнять в их различении; развивать мелкую моторику рук. 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лист бархатной бумаги 15x20 см, шер­стяная нитка длиной 25—30 см.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1-й вариант. Дети сидят за столами. Педагог показы­вает число предметов одним из способов: на счетной ли­нейке, </a:t>
            </a:r>
            <a:r>
              <a:rPr lang="ru-RU" sz="1400" dirty="0" err="1" smtClean="0">
                <a:effectLst/>
                <a:latin typeface="Times New Roman"/>
                <a:ea typeface="Times New Roman"/>
                <a:cs typeface="Times New Roman"/>
              </a:rPr>
              <a:t>фланелеграфе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, наборном полотне, с помощью кар­тинок или игрушек. Дети выкладывают с помощью нит­ки цифру, соответствующую числу.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Можно загадывать загадки про цифры. За каждый правильный ответ ребенок получает фишку.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2-й вариант. Дети поднимают нитку за один конец над листом и произносят хором волшебные слова: «Нитка, нитка, покружись, в цифру ... превратись!» Нужную циф­ру называет педагог или кто-нибудь из детей.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36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60648"/>
            <a:ext cx="7272808" cy="5483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«Кривые зеркала»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8890" algn="just">
              <a:lnSpc>
                <a:spcPct val="115000"/>
              </a:lnSpc>
              <a:spcBef>
                <a:spcPts val="935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умение считать, ориентироваться в циф­рах, учить находить предыдущее и последующее число.</a:t>
            </a:r>
            <a:endParaRPr lang="ru-RU" sz="1100" dirty="0">
              <a:ea typeface="Times New Roman"/>
              <a:cs typeface="Times New Roman"/>
            </a:endParaRPr>
          </a:p>
          <a:p>
            <a:pPr marL="8890" algn="just">
              <a:lnSpc>
                <a:spcPct val="115000"/>
              </a:lnSpc>
              <a:spcBef>
                <a:spcPts val="935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демонстрационные карточки с цифра­ми и счетные линейки для каждого ребенка (вместо ли­неек можно использовать карточки произвольного раз­мера и мелкие игрушки, геометрические фигуры или пу­говицы).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показывает цифру, а дети выкладывают на карточке или показывают на счетной линейке число на единицу больше или меньше данного. Например, педагог показал цифру 8, правильный ответ будет 7 или 9.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Верно ответившие дети, получают фишки, в конце игры подводится итог и награждаются победители.</a:t>
            </a:r>
            <a:endParaRPr lang="ru-RU" sz="11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Для усложнения можно заранее обговорить, какое чис­ло нужно показывать детям — меньшее или большее.</a:t>
            </a:r>
            <a:endParaRPr lang="ru-RU" sz="11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63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260648"/>
            <a:ext cx="7416824" cy="655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«Бегите к цифре»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>
                <a:ea typeface="Times New Roman"/>
                <a:cs typeface="Times New Roman"/>
              </a:rPr>
              <a:t> 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	 упражнять в запоминании и различении цифр, уме­нии ориентироваться в пространстве; развивать слуховое и зрительное внимание.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карточки с изображением цифр, раз­вешанные в разных местах комнаты.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Игра малой подвижности. Педагог (водящий) называ­ет одну из цифр, дети находят в помещении карточку с ее изображением и бегут к ней. Если какой-то ребенок ошибается, он выбывает из игры на некоторое время. Игра проводится до тех пор, пока не выявится победитель.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Можно усложнить задание, предложив детям, встав около цифры, прохлопать в ладоши (или протопать, или присесть) число, которое она обозначает.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47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260648"/>
            <a:ext cx="7272808" cy="5514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«Фотосалон»</a:t>
            </a: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830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образы цифр, понимать их соответствие числу предметов; развивать память и внимание.    </a:t>
            </a:r>
            <a:endParaRPr lang="ru-RU" sz="1400" dirty="0">
              <a:ea typeface="Times New Roman"/>
              <a:cs typeface="Times New Roman"/>
            </a:endParaRPr>
          </a:p>
          <a:p>
            <a:pPr marL="36830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карточки с изображением цифр; раз­даточный материал: набор фишек (пуговиц или мелких игрушек), карточка размером 10x15 или 15x20 см, фишки.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предлагает детям стать фотографами, т.е. на своей карточке-фотопластинке изображать фишками или мелкими игрушками цифры, которые «придут» в «фото­салон». За быструю и правильную фотографию можно заработать монетки (фишки).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 конце игры подводятся итоги: награждают того, кто набрал больше всех фишек, или выявляют «лучшего фо­тографа города».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74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188640"/>
            <a:ext cx="7488832" cy="652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«Придите ко мне»</a:t>
            </a: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935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закреплять умение различать цифры, устанав­ливать их соответствие числу.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935"/>
              </a:spcBef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ts val="1175"/>
              </a:lnSpc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карточки с цифрами.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Дети сидят на ковре в удобной позе. Перед ними стоит водящий (педагог) со знакомыми детям цифрами в ру­ках; показывает играющим одну из цифр, одновременно закрывает глаза и через несколько секунд говорит: «Стоп!» За это время к нему должно выбежать соответствующее цифре количество детей. После сигнала водящий откры­вает глаза и вместе с играющими подводит итог, правильно ли выбежали дети, соответствует ли их число под­нятой цифре.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indent="179705" algn="just">
              <a:lnSpc>
                <a:spcPts val="1175"/>
              </a:lnSpc>
              <a:spcBef>
                <a:spcPts val="25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Примечание: после слова «Стоп!» играющим нельзя двигаться. 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 algn="just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95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60648"/>
            <a:ext cx="7416824" cy="679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«Найди себе место»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упражнять в умении различать цифры, определять их соответствие числу.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2—5 обручей, в каждом из которых карточка с цифрой; общая сумма цифр должна равнять­ся количеству детей в группе.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</a:t>
            </a:r>
            <a:r>
              <a:rPr lang="ru-RU" sz="1400" b="1" i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Игра требует большого пространства, лучше проводить ее на ковре. Дети свободно двигаются по комнате, по сиг­налу каждый из них занимает место в одном из обручей. Количество детей в обруче должно соответствовать циф­ре внутри него.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проверяет правильность размещения детей. Если есть дети, которые не нашли себе места, нужно прогово­рить с ними варианты размещения внутри обручей. После этого игра продолжается: дети свободно двигаются по ком­нате, а педагог меняет расположение цифр в обручах.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Усложнить игру можно, если количество детей боль­ше, чем сумма всех цифр в обручах.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>
              <a:ea typeface="Times New Roman"/>
              <a:cs typeface="Times New Roman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4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260648"/>
            <a:ext cx="7272808" cy="502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«Найди портрет числа»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закрепить умение считать предметы и устанав­ливать, соответствие их количества определенной цифре.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 smtClean="0">
                <a:effectLst/>
                <a:latin typeface="Times New Roman"/>
                <a:ea typeface="Times New Roman"/>
                <a:cs typeface="Times New Roman"/>
              </a:rPr>
              <a:t>фланелеграф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; наборное полотно с кар­тинками или счетная лесенка с игрушками; карточки с цифрами.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</a:t>
            </a:r>
            <a:r>
              <a:rPr lang="ru-RU" sz="1400" b="1" i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размещает определенное число предметов или картинок на демонстрационном материале. Один из иг­роков берет со стола соответствующую цифру, показыва­ет ее остальным детям и спрашивает их: «Похоже?» Зри­тели оценивают правильность ответа; отвечающий за правильный выбор получает в награду фишку или апло­дисменты зрителей.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Для усложнения можно попросить ребенка доказать правильность своего ответа. После этого игра продолжа­ется.</a:t>
            </a:r>
            <a:endParaRPr lang="ru-RU" sz="1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97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0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60648"/>
            <a:ext cx="7416824" cy="5183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«Сколько?»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Дидактические задачи: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упражнять в счете, нахождении соответствую­щей цифры.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90"/>
              </a:spcBef>
              <a:spcAft>
                <a:spcPts val="100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Оборудование: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 smtClean="0">
                <a:effectLst/>
                <a:latin typeface="Times New Roman"/>
                <a:ea typeface="Times New Roman"/>
                <a:cs typeface="Times New Roman"/>
              </a:rPr>
              <a:t>фланелеграф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; наборное полотно с кар­тинками или счетная лесенка с игрушками; раздаточный материал — набор цифр, фишки.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i="1" dirty="0" smtClean="0">
                <a:effectLst/>
                <a:latin typeface="Times New Roman"/>
                <a:ea typeface="Times New Roman"/>
                <a:cs typeface="Times New Roman"/>
              </a:rPr>
              <a:t>Ход игры.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Педагог показывает какое-либо число одним из спосо­бов: на </a:t>
            </a:r>
            <a:r>
              <a:rPr lang="ru-RU" sz="1400" dirty="0" err="1" smtClean="0">
                <a:effectLst/>
                <a:latin typeface="Times New Roman"/>
                <a:ea typeface="Times New Roman"/>
                <a:cs typeface="Times New Roman"/>
              </a:rPr>
              <a:t>фланелеграфе</a:t>
            </a: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, наборном полотне или счетной ле­сенке. Дети пересчитывают картинки или игрушки, пока­зывают цифру, соответствующую количеству картинок. Пе­дагог проверяет правильность ответов у каждого ребенка. Если ребенок ошибается, то получает штрафную фишку.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 конце игры подводится итог: можно похвалить са­мых внимательных и умных детей, поаплодировать им.</a:t>
            </a:r>
            <a:endParaRPr lang="ru-RU" sz="1400" dirty="0">
              <a:ea typeface="Times New Roman"/>
              <a:cs typeface="Times New Roman"/>
            </a:endParaRPr>
          </a:p>
          <a:p>
            <a:pPr marR="12065" algn="just">
              <a:lnSpc>
                <a:spcPct val="115000"/>
              </a:lnSpc>
              <a:spcBef>
                <a:spcPts val="890"/>
              </a:spcBef>
              <a:spcAft>
                <a:spcPts val="1000"/>
              </a:spcAft>
              <a:tabLst>
                <a:tab pos="118745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Times New Roman"/>
              <a:cs typeface="Times New Roman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602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703</Words>
  <Application>Microsoft Office PowerPoint</Application>
  <PresentationFormat>Экран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8</cp:revision>
  <dcterms:created xsi:type="dcterms:W3CDTF">2020-01-16T06:15:16Z</dcterms:created>
  <dcterms:modified xsi:type="dcterms:W3CDTF">2023-09-22T06:01:09Z</dcterms:modified>
</cp:coreProperties>
</file>