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286" r:id="rId3"/>
    <p:sldId id="259" r:id="rId4"/>
    <p:sldId id="338" r:id="rId5"/>
    <p:sldId id="408" r:id="rId6"/>
    <p:sldId id="437" r:id="rId7"/>
    <p:sldId id="389" r:id="rId8"/>
    <p:sldId id="403" r:id="rId9"/>
    <p:sldId id="260" r:id="rId10"/>
    <p:sldId id="430" r:id="rId11"/>
    <p:sldId id="429" r:id="rId12"/>
    <p:sldId id="292" r:id="rId13"/>
    <p:sldId id="460" r:id="rId14"/>
    <p:sldId id="461" r:id="rId15"/>
    <p:sldId id="462" r:id="rId16"/>
    <p:sldId id="463" r:id="rId17"/>
    <p:sldId id="384" r:id="rId18"/>
    <p:sldId id="442" r:id="rId19"/>
    <p:sldId id="443" r:id="rId20"/>
    <p:sldId id="262" r:id="rId21"/>
    <p:sldId id="316" r:id="rId22"/>
    <p:sldId id="444" r:id="rId23"/>
    <p:sldId id="436" r:id="rId24"/>
    <p:sldId id="312" r:id="rId25"/>
    <p:sldId id="264" r:id="rId26"/>
    <p:sldId id="394" r:id="rId27"/>
    <p:sldId id="445" r:id="rId28"/>
    <p:sldId id="265" r:id="rId29"/>
    <p:sldId id="419" r:id="rId30"/>
    <p:sldId id="446" r:id="rId31"/>
    <p:sldId id="447" r:id="rId32"/>
    <p:sldId id="267" r:id="rId33"/>
    <p:sldId id="325" r:id="rId34"/>
    <p:sldId id="448" r:id="rId35"/>
    <p:sldId id="449" r:id="rId36"/>
    <p:sldId id="450" r:id="rId37"/>
    <p:sldId id="451" r:id="rId38"/>
    <p:sldId id="452" r:id="rId39"/>
    <p:sldId id="453" r:id="rId40"/>
    <p:sldId id="269" r:id="rId41"/>
    <p:sldId id="431" r:id="rId42"/>
    <p:sldId id="360" r:id="rId43"/>
    <p:sldId id="271" r:id="rId44"/>
    <p:sldId id="326" r:id="rId45"/>
    <p:sldId id="327" r:id="rId46"/>
    <p:sldId id="421" r:id="rId47"/>
    <p:sldId id="440" r:id="rId48"/>
    <p:sldId id="424" r:id="rId49"/>
    <p:sldId id="272" r:id="rId50"/>
    <p:sldId id="433" r:id="rId51"/>
    <p:sldId id="432" r:id="rId52"/>
    <p:sldId id="435" r:id="rId53"/>
    <p:sldId id="434" r:id="rId54"/>
    <p:sldId id="365" r:id="rId55"/>
    <p:sldId id="454" r:id="rId56"/>
    <p:sldId id="364" r:id="rId57"/>
    <p:sldId id="372" r:id="rId58"/>
    <p:sldId id="455" r:id="rId59"/>
    <p:sldId id="456" r:id="rId60"/>
    <p:sldId id="458" r:id="rId61"/>
    <p:sldId id="459" r:id="rId62"/>
    <p:sldId id="428" r:id="rId6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70" autoAdjust="0"/>
    <p:restoredTop sz="94010" autoAdjust="0"/>
  </p:normalViewPr>
  <p:slideViewPr>
    <p:cSldViewPr>
      <p:cViewPr>
        <p:scale>
          <a:sx n="100" d="100"/>
          <a:sy n="100" d="100"/>
        </p:scale>
        <p:origin x="-282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1" baseline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Статистика заболеваемости </a:t>
            </a:r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1" baseline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( за последние 3 года )</a:t>
            </a:r>
            <a:endParaRPr lang="ru-RU" sz="1800" b="1" i="1" baseline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5878064692636321"/>
          <c:y val="1.8183780424704545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049435695538203"/>
          <c:y val="0.11796741316426342"/>
          <c:w val="0.81335577427821515"/>
          <c:h val="0.650104267788446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0.2</c:v>
                </c:pt>
                <c:pt idx="1">
                  <c:v>0.30000000000000032</c:v>
                </c:pt>
                <c:pt idx="2">
                  <c:v>0.5</c:v>
                </c:pt>
                <c:pt idx="3">
                  <c:v>0.30000000000000032</c:v>
                </c:pt>
                <c:pt idx="4">
                  <c:v>0.4</c:v>
                </c:pt>
                <c:pt idx="5">
                  <c:v>0.4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2017-1018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0.1</c:v>
                </c:pt>
                <c:pt idx="1">
                  <c:v>0.2</c:v>
                </c:pt>
                <c:pt idx="2">
                  <c:v>0.4</c:v>
                </c:pt>
                <c:pt idx="3">
                  <c:v>0.30000000000000032</c:v>
                </c:pt>
                <c:pt idx="4">
                  <c:v>0.30000000000000032</c:v>
                </c:pt>
                <c:pt idx="5">
                  <c:v>0.30000000000000032</c:v>
                </c:pt>
                <c:pt idx="6">
                  <c:v>0.1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2018-2019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0.1</c:v>
                </c:pt>
                <c:pt idx="1">
                  <c:v>0.2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24288"/>
        <c:axId val="90031808"/>
      </c:lineChart>
      <c:catAx>
        <c:axId val="4372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0031808"/>
        <c:crossesAt val="0"/>
        <c:auto val="1"/>
        <c:lblAlgn val="ctr"/>
        <c:lblOffset val="100"/>
        <c:noMultiLvlLbl val="0"/>
      </c:catAx>
      <c:valAx>
        <c:axId val="9003180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1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43724288"/>
        <c:crosses val="autoZero"/>
        <c:crossBetween val="between"/>
        <c:min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751994750656357"/>
          <c:y val="0.94373979793621687"/>
          <c:w val="0.62495997375328505"/>
          <c:h val="4.94108869952904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2016 нг</c:v>
                </c:pt>
                <c:pt idx="1">
                  <c:v>2017кг</c:v>
                </c:pt>
                <c:pt idx="2">
                  <c:v>2017нг</c:v>
                </c:pt>
                <c:pt idx="3">
                  <c:v>2018кг</c:v>
                </c:pt>
                <c:pt idx="4">
                  <c:v>2018нг</c:v>
                </c:pt>
                <c:pt idx="5">
                  <c:v>2019кг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25</c:v>
                </c:pt>
                <c:pt idx="1">
                  <c:v>13</c:v>
                </c:pt>
                <c:pt idx="2">
                  <c:v>8</c:v>
                </c:pt>
                <c:pt idx="3">
                  <c:v>4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2016 нг</c:v>
                </c:pt>
                <c:pt idx="1">
                  <c:v>2017кг</c:v>
                </c:pt>
                <c:pt idx="2">
                  <c:v>2017нг</c:v>
                </c:pt>
                <c:pt idx="3">
                  <c:v>2018кг</c:v>
                </c:pt>
                <c:pt idx="4">
                  <c:v>2018нг</c:v>
                </c:pt>
                <c:pt idx="5">
                  <c:v>2019кг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60</c:v>
                </c:pt>
                <c:pt idx="1">
                  <c:v>55</c:v>
                </c:pt>
                <c:pt idx="2">
                  <c:v>45</c:v>
                </c:pt>
                <c:pt idx="3">
                  <c:v>45</c:v>
                </c:pt>
                <c:pt idx="4">
                  <c:v>40</c:v>
                </c:pt>
                <c:pt idx="5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2016 нг</c:v>
                </c:pt>
                <c:pt idx="1">
                  <c:v>2017кг</c:v>
                </c:pt>
                <c:pt idx="2">
                  <c:v>2017нг</c:v>
                </c:pt>
                <c:pt idx="3">
                  <c:v>2018кг</c:v>
                </c:pt>
                <c:pt idx="4">
                  <c:v>2018нг</c:v>
                </c:pt>
                <c:pt idx="5">
                  <c:v>2019кг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721216"/>
        <c:axId val="63838976"/>
        <c:axId val="0"/>
      </c:bar3DChart>
      <c:catAx>
        <c:axId val="43721216"/>
        <c:scaling>
          <c:orientation val="minMax"/>
        </c:scaling>
        <c:delete val="0"/>
        <c:axPos val="l"/>
        <c:majorTickMark val="out"/>
        <c:minorTickMark val="none"/>
        <c:tickLblPos val="nextTo"/>
        <c:crossAx val="63838976"/>
        <c:crosses val="autoZero"/>
        <c:auto val="1"/>
        <c:lblAlgn val="ctr"/>
        <c:lblOffset val="100"/>
        <c:noMultiLvlLbl val="0"/>
      </c:catAx>
      <c:valAx>
        <c:axId val="63838976"/>
        <c:scaling>
          <c:orientation val="minMax"/>
          <c:max val="1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43721216"/>
        <c:crosses val="autoZero"/>
        <c:crossBetween val="between"/>
        <c:majorUnit val="20"/>
        <c:minorUnit val="10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5C166-3E4E-4809-8D0F-2BB7679C7FE7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3DADD-C025-43A9-8C78-99AF5DDE62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288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3DADD-C025-43A9-8C78-99AF5DDE6211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3DADD-C025-43A9-8C78-99AF5DDE6211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7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5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3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7" y="434163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3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4" y="930145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1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7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6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6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6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s22sar.schoolrm.ru/sveden/employees/11136/180486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500042"/>
            <a:ext cx="4673600" cy="2819400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latin typeface="Georgia" pitchFamily="18" charset="0"/>
              </a:rPr>
              <a:t>Министерство образования</a:t>
            </a:r>
            <a:r>
              <a:rPr lang="ru-RU" sz="2400" b="1" i="1" dirty="0" smtClean="0">
                <a:latin typeface="Georgia" pitchFamily="18" charset="0"/>
              </a:rPr>
              <a:t> РМ</a:t>
            </a:r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2400" b="1" i="1" dirty="0" smtClean="0">
                <a:latin typeface="Cambria" pitchFamily="18" charset="0"/>
              </a:rPr>
              <a:t>Портфолио</a:t>
            </a:r>
            <a:r>
              <a:rPr lang="ru-RU" sz="2800" i="1" dirty="0" smtClean="0"/>
              <a:t>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800" b="1" i="1" dirty="0" smtClean="0">
                <a:latin typeface="Monotype Corsiva" pitchFamily="66" charset="0"/>
              </a:rPr>
              <a:t>Сысуевой Натальи Павловны</a:t>
            </a:r>
            <a:r>
              <a:rPr lang="ru-RU" sz="2400" b="1" i="1" dirty="0" smtClean="0">
                <a:latin typeface="Monotype Corsiva" pitchFamily="66" charset="0"/>
              </a:rPr>
              <a:t>, </a:t>
            </a:r>
            <a:br>
              <a:rPr lang="ru-RU" sz="2400" b="1" i="1" dirty="0" smtClean="0">
                <a:latin typeface="Monotype Corsiva" pitchFamily="66" charset="0"/>
              </a:rPr>
            </a:br>
            <a:r>
              <a:rPr lang="ru-RU" sz="2400" b="1" i="1" dirty="0" smtClean="0">
                <a:latin typeface="Monotype Corsiva" pitchFamily="66" charset="0"/>
              </a:rPr>
              <a:t>воспитателя </a:t>
            </a:r>
            <a:br>
              <a:rPr lang="ru-RU" sz="2400" b="1" i="1" dirty="0" smtClean="0">
                <a:latin typeface="Monotype Corsiva" pitchFamily="66" charset="0"/>
              </a:rPr>
            </a:br>
            <a:r>
              <a:rPr lang="ru-RU" sz="2400" b="1" i="1" dirty="0" smtClean="0">
                <a:latin typeface="Monotype Corsiva" pitchFamily="66" charset="0"/>
              </a:rPr>
              <a:t>МДОУ «Детский сад №22 комбинированного вида» </a:t>
            </a:r>
            <a:br>
              <a:rPr lang="ru-RU" sz="2400" b="1" i="1" dirty="0" smtClean="0">
                <a:latin typeface="Monotype Corsiva" pitchFamily="66" charset="0"/>
              </a:rPr>
            </a:br>
            <a:r>
              <a:rPr lang="ru-RU" sz="2400" b="1" i="1" dirty="0" smtClean="0">
                <a:latin typeface="Monotype Corsiva" pitchFamily="66" charset="0"/>
              </a:rPr>
              <a:t>г.о.Саранск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" y="3657600"/>
            <a:ext cx="8001000" cy="2647950"/>
          </a:xfrm>
        </p:spPr>
        <p:txBody>
          <a:bodyPr>
            <a:normAutofit fontScale="92500"/>
          </a:bodyPr>
          <a:lstStyle/>
          <a:p>
            <a:pPr algn="just">
              <a:spcBef>
                <a:spcPts val="0"/>
              </a:spcBef>
              <a:buClr>
                <a:srgbClr val="F79646">
                  <a:lumMod val="75000"/>
                </a:srgbClr>
              </a:buClr>
              <a:defRPr/>
            </a:pPr>
            <a:r>
              <a:rPr lang="ru-RU" sz="18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18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среднее специальное, </a:t>
            </a:r>
            <a:r>
              <a:rPr lang="ru-RU" sz="1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Зубово-Полянское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педагогическое училище, 1978 г.; высшее, МГПИ им. </a:t>
            </a:r>
            <a:r>
              <a:rPr lang="ru-RU" sz="1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1983г.</a:t>
            </a:r>
            <a:endParaRPr lang="ru-RU" sz="1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Clr>
                <a:srgbClr val="F79646">
                  <a:lumMod val="75000"/>
                </a:srgbClr>
              </a:buClr>
              <a:defRPr/>
            </a:pPr>
            <a:r>
              <a:rPr lang="ru-RU" sz="18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Специальность: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«Дошкольное воспитание»; «Русский язык и литература»</a:t>
            </a:r>
          </a:p>
          <a:p>
            <a:pPr algn="just">
              <a:spcBef>
                <a:spcPts val="0"/>
              </a:spcBef>
              <a:buClr>
                <a:srgbClr val="F79646">
                  <a:lumMod val="75000"/>
                </a:srgbClr>
              </a:buClr>
              <a:defRPr/>
            </a:pPr>
            <a:r>
              <a:rPr lang="ru-RU" sz="18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Квалификация: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воспитатель детского сада;  учитель русского языка и литературы</a:t>
            </a:r>
          </a:p>
          <a:p>
            <a:pPr algn="just">
              <a:spcBef>
                <a:spcPts val="0"/>
              </a:spcBef>
              <a:buClr>
                <a:srgbClr val="F79646">
                  <a:lumMod val="75000"/>
                </a:srgbClr>
              </a:buClr>
              <a:defRPr/>
            </a:pPr>
            <a:r>
              <a:rPr lang="ru-RU" sz="18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Дипломы: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серия Р №828100, выдан  01.06.1978; серия КВ №388425, выдан  12.06.1983</a:t>
            </a:r>
          </a:p>
          <a:p>
            <a:pPr lvl="0" algn="just">
              <a:spcBef>
                <a:spcPts val="0"/>
              </a:spcBef>
              <a:buClr>
                <a:srgbClr val="F79646">
                  <a:lumMod val="75000"/>
                </a:srgbClr>
              </a:buClr>
              <a:defRPr/>
            </a:pPr>
            <a:r>
              <a:rPr lang="ru-RU" sz="18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Общий стаж работы:  44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года</a:t>
            </a:r>
          </a:p>
          <a:p>
            <a:pPr lvl="0" algn="just">
              <a:spcBef>
                <a:spcPts val="0"/>
              </a:spcBef>
              <a:buClr>
                <a:srgbClr val="F79646">
                  <a:lumMod val="75000"/>
                </a:srgbClr>
              </a:buClr>
              <a:defRPr/>
            </a:pPr>
            <a:r>
              <a:rPr lang="ru-RU" sz="18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41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</a:p>
          <a:p>
            <a:pPr algn="just">
              <a:spcBef>
                <a:spcPts val="0"/>
              </a:spcBef>
              <a:buClr>
                <a:srgbClr val="F79646">
                  <a:lumMod val="75000"/>
                </a:srgbClr>
              </a:buClr>
              <a:defRPr/>
            </a:pPr>
            <a:r>
              <a:rPr lang="ru-RU" sz="18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8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высшая, 30.12.2014г.</a:t>
            </a:r>
            <a:endParaRPr lang="ru-RU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C:\Users\Артур\Downloads\untitled_13_of_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571480"/>
            <a:ext cx="1857388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Аттестация Сысуева\2 наставничество\выпис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57166"/>
            <a:ext cx="4466831" cy="6143644"/>
          </a:xfrm>
          <a:prstGeom prst="rect">
            <a:avLst/>
          </a:prstGeom>
          <a:noFill/>
        </p:spPr>
      </p:pic>
      <p:pic>
        <p:nvPicPr>
          <p:cNvPr id="3075" name="Picture 3" descr="C:\Users\User\Desktop\СКАНЫ АТТЕСТАЦИИ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4151936" cy="571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183880" cy="2819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3. Наличие публикаций,</a:t>
            </a:r>
            <a:br>
              <a:rPr lang="ru-RU" b="1" dirty="0" smtClean="0"/>
            </a:br>
            <a:r>
              <a:rPr lang="ru-RU" b="1" dirty="0" smtClean="0"/>
              <a:t> включая </a:t>
            </a:r>
            <a:r>
              <a:rPr lang="ru-RU" b="1" dirty="0" err="1" smtClean="0"/>
              <a:t>интернет-публикации</a:t>
            </a:r>
            <a:endParaRPr lang="ru-RU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Аттестация Сысуева\3 публикации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357166"/>
            <a:ext cx="4411432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дипломы новые\crt_si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4180226" cy="5919791"/>
          </a:xfrm>
          <a:prstGeom prst="rect">
            <a:avLst/>
          </a:prstGeom>
          <a:noFill/>
        </p:spPr>
      </p:pic>
      <p:pic>
        <p:nvPicPr>
          <p:cNvPr id="3" name="Picture 2" descr="C:\Users\User\Desktop\публикации\август 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9589" y="642918"/>
            <a:ext cx="3762883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публикации\страна повт 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8072462" cy="5708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публикации\лес 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841" y="500042"/>
            <a:ext cx="8284211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публикации\викторина пдд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8385203" cy="5929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Аттестация Сысуева\3 публикации\Scan_20191001_103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288903" cy="6003942"/>
          </a:xfrm>
          <a:prstGeom prst="rect">
            <a:avLst/>
          </a:prstGeom>
          <a:noFill/>
        </p:spPr>
      </p:pic>
      <p:pic>
        <p:nvPicPr>
          <p:cNvPr id="6147" name="Picture 3" descr="C:\Users\User\Desktop\Аттестация Сысуева\3 публикации\Scan_20191001_103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8604"/>
            <a:ext cx="3844559" cy="60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Аттестация Сысуева\3 публикации\Scan_20191001_103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4069661" cy="5838842"/>
          </a:xfrm>
          <a:prstGeom prst="rect">
            <a:avLst/>
          </a:prstGeom>
          <a:noFill/>
        </p:spPr>
      </p:pic>
      <p:pic>
        <p:nvPicPr>
          <p:cNvPr id="7171" name="Picture 3" descr="C:\Users\User\Desktop\Аттестация Сысуева\3 публикации\Scan_20191001_104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28604"/>
            <a:ext cx="4251338" cy="6079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Аттестация Сысуева\3 публикации\Scan_20191001_103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3976007" cy="6069525"/>
          </a:xfrm>
          <a:prstGeom prst="rect">
            <a:avLst/>
          </a:prstGeom>
          <a:noFill/>
        </p:spPr>
      </p:pic>
      <p:pic>
        <p:nvPicPr>
          <p:cNvPr id="8195" name="Picture 3" descr="C:\Users\User\Desktop\Аттестация Сысуева\3 публикации\Scan_20191001_104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99054"/>
            <a:ext cx="3786214" cy="6084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9200" y="1143000"/>
            <a:ext cx="7061200" cy="2457450"/>
          </a:xfrm>
        </p:spPr>
        <p:txBody>
          <a:bodyPr>
            <a:noAutofit/>
          </a:bodyPr>
          <a:lstStyle/>
          <a:p>
            <a:pPr algn="ctr"/>
            <a:r>
              <a:rPr lang="ru-RU" sz="3500" b="1" dirty="0" smtClean="0"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3500" b="1" dirty="0" smtClean="0">
                <a:cs typeface="Times New Roman" pitchFamily="18" charset="0"/>
              </a:rPr>
            </a:br>
            <a:r>
              <a:rPr lang="ru-RU" sz="3500" b="1" dirty="0" smtClean="0">
                <a:cs typeface="Times New Roman" pitchFamily="18" charset="0"/>
              </a:rPr>
              <a:t>на сайте </a:t>
            </a:r>
            <a:r>
              <a:rPr lang="ru-RU" sz="3500" b="1" dirty="0" smtClean="0">
                <a:cs typeface="Times New Roman" pitchFamily="18" charset="0"/>
              </a:rPr>
              <a:t/>
            </a:r>
            <a:br>
              <a:rPr lang="ru-RU" sz="3500" b="1" dirty="0" smtClean="0">
                <a:cs typeface="Times New Roman" pitchFamily="18" charset="0"/>
              </a:rPr>
            </a:br>
            <a:r>
              <a:rPr lang="ru-RU" sz="3500" b="1" dirty="0" smtClean="0">
                <a:cs typeface="Times New Roman" pitchFamily="18" charset="0"/>
              </a:rPr>
              <a:t>МДОУ </a:t>
            </a:r>
            <a:r>
              <a:rPr lang="ru-RU" sz="3500" b="1" dirty="0" smtClean="0">
                <a:cs typeface="Times New Roman" pitchFamily="18" charset="0"/>
              </a:rPr>
              <a:t>«Детский сад №22 комбинированного вида»</a:t>
            </a:r>
            <a:endParaRPr lang="ru-RU" sz="3500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09600" y="4229100"/>
            <a:ext cx="7620000" cy="1257300"/>
          </a:xfrm>
        </p:spPr>
        <p:txBody>
          <a:bodyPr anchor="ctr">
            <a:normAutofit/>
          </a:bodyPr>
          <a:lstStyle/>
          <a:p>
            <a:pPr mar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 smtClean="0">
                <a:solidFill>
                  <a:prstClr val="black"/>
                </a:solidFill>
                <a:latin typeface="Arial" charset="0"/>
                <a:hlinkClick r:id="rId2"/>
              </a:rPr>
              <a:t>http://ds22sar.schoolrm.ru/sveden/employees/11136/180486/</a:t>
            </a:r>
            <a:r>
              <a:rPr lang="ru-RU" u="sng" dirty="0" smtClean="0">
                <a:solidFill>
                  <a:prstClr val="black"/>
                </a:solidFill>
                <a:latin typeface="Arial" charset="0"/>
              </a:rPr>
              <a:t>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752600"/>
            <a:ext cx="7848600" cy="2819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4. Результаты участия воспитанников в конкурсах, выставках, </a:t>
            </a:r>
            <a:r>
              <a:rPr lang="ru-RU" b="1" dirty="0" err="1" smtClean="0"/>
              <a:t>турнирах,соревнованиях</a:t>
            </a:r>
            <a:r>
              <a:rPr lang="ru-RU" b="1" dirty="0" smtClean="0"/>
              <a:t>, акциях, </a:t>
            </a:r>
            <a:br>
              <a:rPr lang="ru-RU" b="1" dirty="0" smtClean="0"/>
            </a:br>
            <a:r>
              <a:rPr lang="ru-RU" b="1" dirty="0" smtClean="0"/>
              <a:t>фестивалях</a:t>
            </a:r>
            <a:endParaRPr lang="ru-RU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Аттестация Сысуева\4 конкурсы дети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7993081" cy="5807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Аттестация Сысуева\4 конкурсы дети\Scan_20191002_123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57166"/>
            <a:ext cx="4698265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Аттестация Сысуева\4 конкурсы дети\уч мун 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02274"/>
            <a:ext cx="4429156" cy="6061614"/>
          </a:xfrm>
          <a:prstGeom prst="rect">
            <a:avLst/>
          </a:prstGeom>
          <a:noFill/>
        </p:spPr>
      </p:pic>
      <p:pic>
        <p:nvPicPr>
          <p:cNvPr id="11267" name="Picture 3" descr="C:\Users\User\Desktop\Аттестация Сысуева\4 конкурсы дети\Scan_20191001_093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8604"/>
            <a:ext cx="4094380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ser\Desktop\конкурсы дети\поб вс 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571480"/>
            <a:ext cx="4031836" cy="5705398"/>
          </a:xfrm>
          <a:prstGeom prst="rect">
            <a:avLst/>
          </a:prstGeom>
          <a:noFill/>
        </p:spPr>
      </p:pic>
      <p:pic>
        <p:nvPicPr>
          <p:cNvPr id="4" name="Picture 3" descr="C:\Documents and Settings\я\Рабочий стол\диплом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642918"/>
            <a:ext cx="4214842" cy="5797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8229600" cy="2209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5. Наличие авторских программ, методических пособий</a:t>
            </a:r>
            <a:endParaRPr lang="ru-RU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Аттестация Сысуева\5 программы\Scan_20191001_105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363" y="428605"/>
            <a:ext cx="4411580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ownloads\корпус 1 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184659" cy="608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ownloads\корпус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00042"/>
            <a:ext cx="4012478" cy="55187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2895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6. Выступления на заседаниях методических советов, научно-практических конференциях, семинарах, секциях, форумах, радиопередачах</a:t>
            </a:r>
            <a:endParaRPr lang="ru-RU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Аттестация Сысуева\6 выступления, мастер-классы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782" y="500042"/>
            <a:ext cx="8029209" cy="5833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183880" cy="2667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1</a:t>
            </a:r>
            <a:r>
              <a:rPr lang="ru-RU" b="1" dirty="0" smtClean="0"/>
              <a:t>. Участие </a:t>
            </a:r>
            <a:br>
              <a:rPr lang="ru-RU" b="1" dirty="0" smtClean="0"/>
            </a:br>
            <a:r>
              <a:rPr lang="ru-RU" b="1" dirty="0" smtClean="0"/>
              <a:t>в инновационной</a:t>
            </a:r>
            <a:br>
              <a:rPr lang="ru-RU" b="1" dirty="0" smtClean="0"/>
            </a:br>
            <a:r>
              <a:rPr lang="ru-RU" dirty="0" smtClean="0"/>
              <a:t>(экспериментальной )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деятельности</a:t>
            </a:r>
            <a:endParaRPr lang="ru-RU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СКАНЫ 1\Scan_20191002_123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4314828" cy="5939058"/>
          </a:xfrm>
          <a:prstGeom prst="rect">
            <a:avLst/>
          </a:prstGeom>
          <a:noFill/>
        </p:spPr>
      </p:pic>
      <p:pic>
        <p:nvPicPr>
          <p:cNvPr id="15363" name="Picture 3" descr="E:\СКАНЫ 1\Scan_20191002_123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28604"/>
            <a:ext cx="4359662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Аттестация Сысуева\6 выступления, мастер-классы\Scan_20191001_105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357166"/>
            <a:ext cx="4411562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2819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7. Проведение открытых занятий, мастер-классов, мероприятий</a:t>
            </a:r>
            <a:endParaRPr lang="ru-RU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Аттестация Сысуева\7 откр. занятия мастер-класс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421709" cy="61185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Аттестация Сысуева\7 откр. занятия мастер-класс\7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4223094" cy="5856292"/>
          </a:xfrm>
          <a:prstGeom prst="rect">
            <a:avLst/>
          </a:prstGeom>
          <a:noFill/>
        </p:spPr>
      </p:pic>
      <p:pic>
        <p:nvPicPr>
          <p:cNvPr id="17411" name="Picture 3" descr="C:\Users\User\Desktop\Аттестация Сысуева\7 откр. занятия мастер-класс\7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547755"/>
            <a:ext cx="4386660" cy="58435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 откр. занятия мастер-класс\Scan_20190930_112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376" y="500042"/>
            <a:ext cx="7746400" cy="5627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 откр. занятия мастер-класс\Scan_20190930_112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12864"/>
            <a:ext cx="8143900" cy="59165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Аттестация Сысуева\7 откр. занятия мастер-класс\Scan_20191001_105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4325354" cy="5953547"/>
          </a:xfrm>
          <a:prstGeom prst="rect">
            <a:avLst/>
          </a:prstGeom>
          <a:noFill/>
        </p:spPr>
      </p:pic>
      <p:pic>
        <p:nvPicPr>
          <p:cNvPr id="3" name="Picture 2" descr="C:\Users\User\Desktop\Аттестация Сысуева\7 откр. занятия мастер-класс\Scan_20191002_1229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277104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User\Desktop\Аттестация Сысуева\7 откр. занятия мастер-класс\Scan_20191002_122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106" y="428604"/>
            <a:ext cx="8063009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Аттестация Сысуева\7 откр. занятия мастер-класс\Scan_20191002_122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128" y="500042"/>
            <a:ext cx="7832550" cy="56904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ownloads\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428604"/>
            <a:ext cx="4256097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828800"/>
            <a:ext cx="8183880" cy="1981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8. </a:t>
            </a:r>
            <a:r>
              <a:rPr lang="ru-RU" dirty="0" smtClean="0"/>
              <a:t>Экспертная деятельность</a:t>
            </a:r>
            <a:endParaRPr lang="ru-RU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828800"/>
            <a:ext cx="8183880" cy="1981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9</a:t>
            </a:r>
            <a:r>
              <a:rPr lang="ru-RU" b="1" dirty="0" smtClean="0"/>
              <a:t>. Общественная активность педагога</a:t>
            </a:r>
            <a:endParaRPr lang="ru-RU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Аттестация Сысуева\7 откр. занятия мастер-класс\Scan_20191002_123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57166"/>
            <a:ext cx="4424729" cy="60903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7772400" cy="2743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10</a:t>
            </a:r>
            <a:r>
              <a:rPr lang="ru-RU" b="1" dirty="0" smtClean="0"/>
              <a:t>. Позитивные результаты работы с воспитанниками</a:t>
            </a:r>
            <a:endParaRPr lang="ru-RU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Аттестация Сысуева\10. позитивные результ. воспит\10.1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457704" cy="6135716"/>
          </a:xfrm>
          <a:prstGeom prst="rect">
            <a:avLst/>
          </a:prstGeom>
          <a:noFill/>
        </p:spPr>
      </p:pic>
      <p:pic>
        <p:nvPicPr>
          <p:cNvPr id="22531" name="Picture 3" descr="C:\Users\User\Desktop\Аттестация Сысуева\10. позитивные результ. воспит\10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5692" y="357166"/>
            <a:ext cx="4411581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Аттестация Сысуева\10. позитивные результ. воспит\10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398" y="428604"/>
            <a:ext cx="4379538" cy="60281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543800" cy="1524000"/>
          </a:xfrm>
        </p:spPr>
        <p:txBody>
          <a:bodyPr/>
          <a:lstStyle/>
          <a:p>
            <a:pPr algn="ctr"/>
            <a:r>
              <a:rPr lang="ru-RU" dirty="0" smtClean="0"/>
              <a:t>Программы, реализуемые в ДОУ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43000" y="1981200"/>
            <a:ext cx="6781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  <a:sym typeface="Wingdings"/>
              </a:rPr>
              <a:t>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рождения до школы. Примерная основная общеобразовательная программа дошкольного образования(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пилотный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вариант)/ Под ред.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Н.Е.Вераксы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Т.С. Комаровой.- 3-е изд.,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 доп.- М.:МОЗАИКА-СИНТЕЗ, 2015 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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Примерный региональный модуль программы дошкольного образования «Мы в Мордовии живем»/ авт. О.В.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Бурляева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Л.П.Карпушина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Е .Н. Коркина и др. – Саранск: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Мордов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кн. изд-во,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2015 г. </a:t>
            </a: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857224" y="857232"/>
          <a:ext cx="7429552" cy="4595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475892" y="4739026"/>
            <a:ext cx="1000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Средняя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группа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481674" y="3380193"/>
            <a:ext cx="931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Старшая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группа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130053" y="1941593"/>
            <a:ext cx="1691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Подготовительная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группа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71800" y="609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Мониторинг 2016-2019 год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1601787" y="1362818"/>
          <a:ext cx="6756427" cy="4132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229600" cy="320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11. Качественное взаимодействие с родителями</a:t>
            </a:r>
            <a:endParaRPr lang="ru-RU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ownloads\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500042"/>
            <a:ext cx="785818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Аттестация Сысуева\11 работа с родителями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57166"/>
            <a:ext cx="4359661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229600" cy="320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12. </a:t>
            </a:r>
            <a:r>
              <a:rPr lang="ru-RU" dirty="0" smtClean="0"/>
              <a:t>Работа с детьми из социально-неблагополучных семей</a:t>
            </a:r>
            <a:endParaRPr lang="ru-RU"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ОЛЯ\ДС 22\Семакина\8-2.jpg"/>
          <p:cNvPicPr>
            <a:picLocks noChangeAspect="1" noChangeArrowheads="1"/>
          </p:cNvPicPr>
          <p:nvPr/>
        </p:nvPicPr>
        <p:blipFill>
          <a:blip r:embed="rId2" cstate="print"/>
          <a:srcRect l="8263" t="5263" r="4153" b="5263"/>
          <a:stretch>
            <a:fillRect/>
          </a:stretch>
        </p:blipFill>
        <p:spPr bwMode="auto">
          <a:xfrm>
            <a:off x="4726782" y="642918"/>
            <a:ext cx="4107673" cy="5687545"/>
          </a:xfrm>
          <a:prstGeom prst="rect">
            <a:avLst/>
          </a:prstGeom>
          <a:noFill/>
        </p:spPr>
      </p:pic>
      <p:pic>
        <p:nvPicPr>
          <p:cNvPr id="3" name="Picture 2" descr="C:\Users\User\Desktop\Аттестация Сысуева\12 пдн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4286280" cy="58997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229600" cy="320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13. Участие педагога в профессиональных конкурсах</a:t>
            </a:r>
            <a:endParaRPr lang="ru-RU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Аттестация Сысуева\13 участие в конкурсах педагога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428604"/>
            <a:ext cx="4769092" cy="6072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конкурсы мои\вс  поб 17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3992976" cy="5643578"/>
          </a:xfrm>
          <a:prstGeom prst="rect">
            <a:avLst/>
          </a:prstGeom>
          <a:noFill/>
        </p:spPr>
      </p:pic>
      <p:pic>
        <p:nvPicPr>
          <p:cNvPr id="3" name="Picture 2" descr="C:\Users\User\Desktop\дипломы новые\diplom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71480"/>
            <a:ext cx="4101519" cy="58026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я\Рабочий стол\СТАРШИЙ ВОСПИТАТЕЛ17-18гг\АТТЕСТАЦИЯ\диплом1.jpg"/>
          <p:cNvPicPr>
            <a:picLocks noChangeAspect="1" noChangeArrowheads="1"/>
          </p:cNvPicPr>
          <p:nvPr/>
        </p:nvPicPr>
        <p:blipFill>
          <a:blip r:embed="rId2"/>
          <a:srcRect l="3666" t="1316"/>
          <a:stretch>
            <a:fillRect/>
          </a:stretch>
        </p:blipFill>
        <p:spPr bwMode="auto">
          <a:xfrm>
            <a:off x="4724400" y="533400"/>
            <a:ext cx="3851874" cy="5715000"/>
          </a:xfrm>
          <a:prstGeom prst="rect">
            <a:avLst/>
          </a:prstGeom>
          <a:noFill/>
        </p:spPr>
      </p:pic>
      <p:pic>
        <p:nvPicPr>
          <p:cNvPr id="27650" name="Picture 2" descr="C:\Users\User\Desktop\Аттестация Сысуева\13 участие в конкурсах педагога\Scan_20191001_102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0042"/>
            <a:ext cx="4255877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752600"/>
            <a:ext cx="7772400" cy="2590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14. Награды и поощрения педагога</a:t>
            </a:r>
            <a:endParaRPr lang="ru-RU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Аттестация Сысуева\14 награды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357166"/>
            <a:ext cx="4463463" cy="614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мои награды\pism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4143403" cy="5860976"/>
          </a:xfrm>
          <a:prstGeom prst="rect">
            <a:avLst/>
          </a:prstGeom>
          <a:noFill/>
        </p:spPr>
      </p:pic>
      <p:pic>
        <p:nvPicPr>
          <p:cNvPr id="3" name="Picture 2" descr="C:\Users\User\Desktop\мои награды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00042"/>
            <a:ext cx="4094329" cy="56213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2 инновация\Рецензия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4399272" cy="5929354"/>
          </a:xfrm>
          <a:prstGeom prst="rect">
            <a:avLst/>
          </a:prstGeom>
          <a:noFill/>
        </p:spPr>
      </p:pic>
      <p:pic>
        <p:nvPicPr>
          <p:cNvPr id="3" name="Picture 2" descr="E:\2 инновация\Рецензия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4822" y="500042"/>
            <a:ext cx="4255734" cy="5857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Аттестация Сысуева\14 награды\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4301984" cy="5921379"/>
          </a:xfrm>
          <a:prstGeom prst="rect">
            <a:avLst/>
          </a:prstGeom>
          <a:noFill/>
        </p:spPr>
      </p:pic>
      <p:pic>
        <p:nvPicPr>
          <p:cNvPr id="29699" name="Picture 3" descr="C:\Users\User\Desktop\Аттестация Сысуева\14 награды\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462" y="500042"/>
            <a:ext cx="4353885" cy="59928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Аттестация Сысуева\14 награды\2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428604"/>
            <a:ext cx="4429156" cy="6096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ртур\Desktop\мама скан\2014-11-12\Scan10001.JPG"/>
          <p:cNvPicPr>
            <a:picLocks noChangeAspect="1" noChangeArrowheads="1"/>
          </p:cNvPicPr>
          <p:nvPr/>
        </p:nvPicPr>
        <p:blipFill>
          <a:blip r:embed="rId2"/>
          <a:srcRect l="14282" t="36626" r="8212" b="23273"/>
          <a:stretch>
            <a:fillRect/>
          </a:stretch>
        </p:blipFill>
        <p:spPr bwMode="auto">
          <a:xfrm>
            <a:off x="1142976" y="857232"/>
            <a:ext cx="6834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Аттестация Сысуева\1 инновация\1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411432" cy="6072206"/>
          </a:xfrm>
          <a:prstGeom prst="rect">
            <a:avLst/>
          </a:prstGeom>
          <a:noFill/>
        </p:spPr>
      </p:pic>
      <p:pic>
        <p:nvPicPr>
          <p:cNvPr id="1027" name="Picture 3" descr="C:\Users\User\Desktop\Аттестация Сысуева\1 инновация\п 1-3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8604"/>
            <a:ext cx="4259071" cy="5857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Аттестация Сысуева\1 инновация\1 проек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500042"/>
            <a:ext cx="4359533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183880" cy="28194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2</a:t>
            </a:r>
            <a:r>
              <a:rPr lang="ru-RU" b="1" dirty="0" smtClean="0"/>
              <a:t>. Наставничество</a:t>
            </a:r>
            <a:br>
              <a:rPr lang="ru-RU" b="1" dirty="0" smtClean="0"/>
            </a:br>
            <a:endParaRPr lang="ru-RU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3462</TotalTime>
  <Words>298</Words>
  <Application>Microsoft Office PowerPoint</Application>
  <PresentationFormat>Экран (4:3)</PresentationFormat>
  <Paragraphs>38</Paragraphs>
  <Slides>62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Аспект</vt:lpstr>
      <vt:lpstr>Министерство образования РМ Портфолио  Сысуевой Натальи Павловны,  воспитателя  МДОУ «Детский сад №22 комбинированного вида»  г.о.Саранск</vt:lpstr>
      <vt:lpstr>Представление инновационного педагогического опыта на сайте  МДОУ «Детский сад №22 комбинированного вида»</vt:lpstr>
      <vt:lpstr>1. Участие  в инновационной (экспериментальной ) 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Наставничество </vt:lpstr>
      <vt:lpstr>Презентация PowerPoint</vt:lpstr>
      <vt:lpstr>3. Наличие публикаций,  включая интернет-публикации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участия воспитанников в конкурсах, выставках, турнирах,соревнованиях, акциях, 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</vt:lpstr>
      <vt:lpstr>Презентация PowerPoint</vt:lpstr>
      <vt:lpstr>Презентация PowerPoint</vt:lpstr>
      <vt:lpstr>6. Выступления на заседаниях методических советов, научно-практических конференциях, семинарах, секциях, форумах, радиопередачах</vt:lpstr>
      <vt:lpstr>Презентация PowerPoint</vt:lpstr>
      <vt:lpstr>Презентация PowerPoint</vt:lpstr>
      <vt:lpstr>Презентация PowerPoint</vt:lpstr>
      <vt:lpstr>7. 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Экспертная деятельность</vt:lpstr>
      <vt:lpstr>9. Общественная активность педагога</vt:lpstr>
      <vt:lpstr>Презентация PowerPoint</vt:lpstr>
      <vt:lpstr>10. Позитивные результаты работы с воспитанниками</vt:lpstr>
      <vt:lpstr>Презентация PowerPoint</vt:lpstr>
      <vt:lpstr>Презентация PowerPoint</vt:lpstr>
      <vt:lpstr>Программы, реализуемые в ДОУ </vt:lpstr>
      <vt:lpstr>Презентация PowerPoint</vt:lpstr>
      <vt:lpstr>Презентация PowerPoint</vt:lpstr>
      <vt:lpstr>11. Качественное взаимодействие с родителями</vt:lpstr>
      <vt:lpstr>Презентация PowerPoint</vt:lpstr>
      <vt:lpstr>12. Работа с детьми из социально-неблагополучных семей</vt:lpstr>
      <vt:lpstr>Презентация PowerPoint</vt:lpstr>
      <vt:lpstr>13.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14. Награды и поощрения педагога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Портфолио  Ивановой Галины Ивановны,  учителя МОУ «Гимназия № » г.о.Саранск </dc:title>
  <dc:creator>user</dc:creator>
  <cp:lastModifiedBy>пользователь</cp:lastModifiedBy>
  <cp:revision>343</cp:revision>
  <dcterms:created xsi:type="dcterms:W3CDTF">2015-08-31T16:53:18Z</dcterms:created>
  <dcterms:modified xsi:type="dcterms:W3CDTF">2019-10-03T09:22:17Z</dcterms:modified>
</cp:coreProperties>
</file>