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347" r:id="rId4"/>
    <p:sldId id="349" r:id="rId5"/>
    <p:sldId id="262" r:id="rId6"/>
    <p:sldId id="263" r:id="rId7"/>
    <p:sldId id="266" r:id="rId8"/>
    <p:sldId id="322" r:id="rId9"/>
    <p:sldId id="330" r:id="rId10"/>
    <p:sldId id="268" r:id="rId11"/>
    <p:sldId id="340" r:id="rId12"/>
    <p:sldId id="306" r:id="rId13"/>
    <p:sldId id="288" r:id="rId14"/>
    <p:sldId id="305" r:id="rId15"/>
    <p:sldId id="282" r:id="rId16"/>
    <p:sldId id="287" r:id="rId17"/>
    <p:sldId id="269" r:id="rId18"/>
    <p:sldId id="277" r:id="rId19"/>
    <p:sldId id="341" r:id="rId20"/>
    <p:sldId id="270" r:id="rId21"/>
    <p:sldId id="271" r:id="rId22"/>
    <p:sldId id="328" r:id="rId23"/>
    <p:sldId id="345" r:id="rId24"/>
    <p:sldId id="300" r:id="rId25"/>
    <p:sldId id="273" r:id="rId26"/>
    <p:sldId id="310" r:id="rId27"/>
    <p:sldId id="350" r:id="rId28"/>
    <p:sldId id="342" r:id="rId29"/>
    <p:sldId id="344" r:id="rId30"/>
    <p:sldId id="346" r:id="rId31"/>
    <p:sldId id="274" r:id="rId32"/>
    <p:sldId id="334" r:id="rId33"/>
    <p:sldId id="275" r:id="rId34"/>
    <p:sldId id="290" r:id="rId35"/>
    <p:sldId id="291" r:id="rId36"/>
    <p:sldId id="293" r:id="rId37"/>
    <p:sldId id="298" r:id="rId38"/>
    <p:sldId id="292" r:id="rId39"/>
    <p:sldId id="339" r:id="rId40"/>
    <p:sldId id="338" r:id="rId41"/>
    <p:sldId id="307" r:id="rId42"/>
  </p:sldIdLst>
  <p:sldSz cx="14401800" cy="7021513"/>
  <p:notesSz cx="6858000" cy="9144000"/>
  <p:defaultTextStyle>
    <a:defPPr>
      <a:defRPr lang="ru-RU"/>
    </a:defPPr>
    <a:lvl1pPr marL="0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9379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8758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8137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7517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46895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36275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25654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15033" algn="l" defTabSz="117875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7670" autoAdjust="0"/>
  </p:normalViewPr>
  <p:slideViewPr>
    <p:cSldViewPr>
      <p:cViewPr>
        <p:scale>
          <a:sx n="69" d="100"/>
          <a:sy n="69" d="100"/>
        </p:scale>
        <p:origin x="-282" y="-114"/>
      </p:cViewPr>
      <p:guideLst>
        <p:guide orient="horz" pos="2212"/>
        <p:guide pos="4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4200528" y="0"/>
            <a:ext cx="10201275" cy="7021513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7876" tIns="58938" rIns="117876" bIns="5893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689770" y="3510757"/>
            <a:ext cx="7021513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17876" tIns="58938" rIns="117876" bIns="58938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5302818" y="546120"/>
            <a:ext cx="8041005" cy="2936552"/>
          </a:xfrm>
        </p:spPr>
        <p:txBody>
          <a:bodyPr lIns="58938" tIns="0" rIns="58938">
            <a:noAutofit/>
          </a:bodyPr>
          <a:lstStyle>
            <a:lvl1pPr algn="r">
              <a:defRPr sz="54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5283248" y="3624265"/>
            <a:ext cx="8055775" cy="1127505"/>
          </a:xfrm>
        </p:spPr>
        <p:txBody>
          <a:bodyPr lIns="58938" tIns="0" rIns="58938" bIns="0"/>
          <a:lstStyle>
            <a:lvl1pPr marL="0" indent="0" algn="r">
              <a:buNone/>
              <a:defRPr sz="2800">
                <a:solidFill>
                  <a:srgbClr val="FFFFFF"/>
                </a:solidFill>
                <a:effectLst/>
              </a:defRPr>
            </a:lvl1pPr>
            <a:lvl2pPr marL="589379" indent="0" algn="ctr">
              <a:buNone/>
            </a:lvl2pPr>
            <a:lvl3pPr marL="1178758" indent="0" algn="ctr">
              <a:buNone/>
            </a:lvl3pPr>
            <a:lvl4pPr marL="1768137" indent="0" algn="ctr">
              <a:buNone/>
            </a:lvl4pPr>
            <a:lvl5pPr marL="2357517" indent="0" algn="ctr">
              <a:buNone/>
            </a:lvl5pPr>
            <a:lvl6pPr marL="2946895" indent="0" algn="ctr">
              <a:buNone/>
            </a:lvl6pPr>
            <a:lvl7pPr marL="3536275" indent="0" algn="ctr">
              <a:buNone/>
            </a:lvl7pPr>
            <a:lvl8pPr marL="4125654" indent="0" algn="ctr">
              <a:buNone/>
            </a:lvl8pPr>
            <a:lvl9pPr marL="4715033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9247179" y="6714306"/>
            <a:ext cx="3153881" cy="232311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4440555" y="6714306"/>
            <a:ext cx="4611162" cy="23405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412394" y="6712568"/>
            <a:ext cx="926629" cy="23405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21291" y="281513"/>
            <a:ext cx="2400301" cy="5991040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0092" y="281192"/>
            <a:ext cx="9481186" cy="599104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682437" y="6714306"/>
            <a:ext cx="3153881" cy="232311"/>
          </a:xfrm>
        </p:spPr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20090" y="6712568"/>
            <a:ext cx="5760720" cy="23405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50833" y="6709447"/>
            <a:ext cx="926629" cy="234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11" y="2889119"/>
            <a:ext cx="9852393" cy="1394551"/>
          </a:xfrm>
        </p:spPr>
        <p:txBody>
          <a:bodyPr tIns="0" anchor="t"/>
          <a:lstStyle>
            <a:lvl1pPr algn="r">
              <a:buNone/>
              <a:defRPr sz="54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0211" y="1950422"/>
            <a:ext cx="9852393" cy="761233"/>
          </a:xfrm>
        </p:spPr>
        <p:txBody>
          <a:bodyPr anchor="b"/>
          <a:lstStyle>
            <a:lvl1pPr marL="0" indent="0" algn="r">
              <a:buNone/>
              <a:defRPr sz="2600">
                <a:solidFill>
                  <a:schemeClr val="tx1"/>
                </a:solidFill>
                <a:effectLst/>
              </a:defRPr>
            </a:lvl1pPr>
            <a:lvl2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440676" y="6713143"/>
            <a:ext cx="3153881" cy="232311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33190" y="6713143"/>
            <a:ext cx="4560570" cy="23405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5975" y="6711405"/>
            <a:ext cx="926629" cy="234050"/>
          </a:xfrm>
        </p:spPr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0" y="327670"/>
            <a:ext cx="11406226" cy="1170253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0092" y="1638355"/>
            <a:ext cx="5544692" cy="4633874"/>
          </a:xfrm>
        </p:spPr>
        <p:txBody>
          <a:bodyPr anchor="t"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81624" y="1638355"/>
            <a:ext cx="5544692" cy="4633874"/>
          </a:xfrm>
        </p:spPr>
        <p:txBody>
          <a:bodyPr anchor="t"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0" y="327670"/>
            <a:ext cx="11406226" cy="1170253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92" y="6007295"/>
            <a:ext cx="5544692" cy="468102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300" b="1">
                <a:solidFill>
                  <a:schemeClr val="tx2"/>
                </a:solidFill>
                <a:effectLst/>
              </a:defRPr>
            </a:lvl1pPr>
            <a:lvl2pPr>
              <a:buNone/>
              <a:defRPr sz="2600" b="1"/>
            </a:lvl2pPr>
            <a:lvl3pPr>
              <a:buNone/>
              <a:defRPr sz="23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81624" y="6007295"/>
            <a:ext cx="5544692" cy="468102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300" b="1">
                <a:solidFill>
                  <a:schemeClr val="tx2"/>
                </a:solidFill>
                <a:effectLst/>
              </a:defRPr>
            </a:lvl1pPr>
            <a:lvl2pPr>
              <a:buNone/>
              <a:defRPr sz="2600" b="1"/>
            </a:lvl2pPr>
            <a:lvl3pPr>
              <a:buNone/>
              <a:defRPr sz="23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20092" y="1752655"/>
            <a:ext cx="5544692" cy="421290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81624" y="1752655"/>
            <a:ext cx="5544692" cy="421290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0" y="327670"/>
            <a:ext cx="11406226" cy="1170253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1" y="234050"/>
            <a:ext cx="9289162" cy="1201459"/>
          </a:xfrm>
        </p:spPr>
        <p:txBody>
          <a:bodyPr wrap="square" anchor="b"/>
          <a:lstStyle>
            <a:lvl1pPr algn="l">
              <a:buNone/>
              <a:defRPr lang="en-US" sz="31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20091" y="1533118"/>
            <a:ext cx="9289162" cy="616878"/>
          </a:xfrm>
        </p:spPr>
        <p:txBody>
          <a:bodyPr rot="0" spcFirstLastPara="0" vertOverflow="overflow" horzOverflow="overflow" vert="horz" wrap="square" lIns="58938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>
              <a:buNone/>
              <a:defRPr sz="15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20093" y="2184471"/>
            <a:ext cx="11401425" cy="4475986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941801" y="1028622"/>
            <a:ext cx="6803254" cy="4415396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876" tIns="58938" rIns="117876" bIns="58938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939814" y="1022632"/>
            <a:ext cx="6803254" cy="4415396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876" tIns="58938" rIns="117876" bIns="58938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7829" y="1170253"/>
            <a:ext cx="5400676" cy="2106454"/>
          </a:xfrm>
        </p:spPr>
        <p:txBody>
          <a:bodyPr vert="horz" anchor="b"/>
          <a:lstStyle>
            <a:lvl1pPr algn="l">
              <a:buNone/>
              <a:defRPr sz="39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87829" y="3361924"/>
            <a:ext cx="5400676" cy="1966024"/>
          </a:xfrm>
        </p:spPr>
        <p:txBody>
          <a:bodyPr rot="0" spcFirstLastPara="0" vertOverflow="overflow" horzOverflow="overflow" vert="horz" wrap="square" lIns="106089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1045301" y="1065824"/>
            <a:ext cx="6624829" cy="4306527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41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2841607" y="0"/>
            <a:ext cx="1560195" cy="7021513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7876" tIns="58938" rIns="117876" bIns="5893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0093" y="327670"/>
            <a:ext cx="11401425" cy="1170253"/>
          </a:xfrm>
          <a:prstGeom prst="rect">
            <a:avLst/>
          </a:prstGeom>
        </p:spPr>
        <p:txBody>
          <a:bodyPr vert="horz" lIns="58938" tIns="0" rIns="58938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720093" y="1647789"/>
            <a:ext cx="11401425" cy="4961870"/>
          </a:xfrm>
          <a:prstGeom prst="rect">
            <a:avLst/>
          </a:prstGeom>
        </p:spPr>
        <p:txBody>
          <a:bodyPr vert="horz" lIns="117876" tIns="58938" rIns="117876" bIns="58938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6687351" y="6714306"/>
            <a:ext cx="3153881" cy="232311"/>
          </a:xfrm>
          <a:prstGeom prst="rect">
            <a:avLst/>
          </a:prstGeom>
        </p:spPr>
        <p:txBody>
          <a:bodyPr vert="horz" lIns="117876" tIns="0" rIns="117876" bIns="0" anchor="b"/>
          <a:lstStyle>
            <a:lvl1pPr algn="l" eaLnBrk="1" latinLnBrk="0" hangingPunct="1">
              <a:defRPr kumimoji="0" sz="1300">
                <a:solidFill>
                  <a:schemeClr val="tx2"/>
                </a:solidFill>
              </a:defRPr>
            </a:lvl1pPr>
            <a:extLst/>
          </a:lstStyle>
          <a:p>
            <a:fld id="{8A42851D-2A28-4F26-8C24-4B911C1797E1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720090" y="6714306"/>
            <a:ext cx="5760720" cy="234050"/>
          </a:xfrm>
          <a:prstGeom prst="rect">
            <a:avLst/>
          </a:prstGeom>
        </p:spPr>
        <p:txBody>
          <a:bodyPr vert="horz" lIns="117876" tIns="0" rIns="117876" bIns="0" anchor="b"/>
          <a:lstStyle>
            <a:lvl1pPr algn="r" eaLnBrk="1" latinLnBrk="0" hangingPunct="1">
              <a:defRPr kumimoji="0" sz="13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9846033" y="6712568"/>
            <a:ext cx="926629" cy="2340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fld id="{48552E19-82FD-4BCE-AF25-5D6B18EB1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9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353628" indent="-353628" algn="l" rtl="0" eaLnBrk="1" latinLnBrk="0" hangingPunct="1">
        <a:spcBef>
          <a:spcPts val="773"/>
        </a:spcBef>
        <a:buClr>
          <a:schemeClr val="tx2"/>
        </a:buClr>
        <a:buSzPct val="73000"/>
        <a:buFont typeface="Wingdings 2"/>
        <a:buChar char=""/>
        <a:defRPr kumimoji="0" sz="3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71892" indent="-294690" algn="l" rtl="0" eaLnBrk="1" latinLnBrk="0" hangingPunct="1">
        <a:spcBef>
          <a:spcPts val="644"/>
        </a:spcBef>
        <a:buClr>
          <a:schemeClr val="accent4"/>
        </a:buClr>
        <a:buSzPct val="80000"/>
        <a:buFont typeface="Wingdings 2"/>
        <a:buChar char=""/>
        <a:defRPr kumimoji="0" sz="29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978370" indent="-294690" algn="l" rtl="0" eaLnBrk="1" latinLnBrk="0" hangingPunct="1">
        <a:spcBef>
          <a:spcPts val="516"/>
        </a:spcBef>
        <a:buClr>
          <a:schemeClr val="accent4"/>
        </a:buClr>
        <a:buSzPct val="60000"/>
        <a:buFont typeface="Wingdings"/>
        <a:buChar char="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634" indent="-29469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6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650261" indent="-294690" algn="l" rtl="0" eaLnBrk="1" latinLnBrk="0" hangingPunct="1">
        <a:spcBef>
          <a:spcPts val="516"/>
        </a:spcBef>
        <a:buClr>
          <a:schemeClr val="accent4"/>
        </a:buClr>
        <a:buSzPct val="70000"/>
        <a:buFont typeface="Wingdings"/>
        <a:buChar char="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897800" indent="-235752" algn="l" rtl="0" eaLnBrk="1" latinLnBrk="0" hangingPunct="1">
        <a:spcBef>
          <a:spcPts val="516"/>
        </a:spcBef>
        <a:buClr>
          <a:schemeClr val="accent4"/>
        </a:buClr>
        <a:buSzPct val="80000"/>
        <a:buFont typeface="Wingdings 2"/>
        <a:buChar char="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2157128" indent="-235752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81091" indent="-235752" algn="l" rtl="0" eaLnBrk="1" latinLnBrk="0" hangingPunct="1">
        <a:spcBef>
          <a:spcPts val="387"/>
        </a:spcBef>
        <a:buClr>
          <a:schemeClr val="accent4"/>
        </a:buClr>
        <a:buSzPct val="100000"/>
        <a:buChar char="•"/>
        <a:defRPr kumimoji="0" sz="21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652205" indent="-235752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89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787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768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3575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9468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536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1256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7150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scich.schoolrm.ru/sveden/employees/23597/256640/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0" sy="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7970" y="292542"/>
            <a:ext cx="10463830" cy="387646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altLang="ru-RU" sz="53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endParaRPr lang="ru-RU" altLang="ru-RU" sz="5300" b="1" kern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7300" b="1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altLang="ru-RU" sz="7300" b="1" i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3400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400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1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Ястребовой</a:t>
            </a:r>
            <a: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 Геннадьевны</a:t>
            </a:r>
          </a:p>
          <a:p>
            <a:pPr algn="ctr"/>
            <a: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дополнительного образования</a:t>
            </a:r>
          </a:p>
          <a:p>
            <a:pPr algn="ctr"/>
            <a: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МОБУ «</a:t>
            </a:r>
            <a:r>
              <a:rPr lang="ru-RU" altLang="ru-RU" sz="41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Ичалковская</a:t>
            </a:r>
            <a: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СОШ» </a:t>
            </a:r>
          </a:p>
          <a:p>
            <a:pPr algn="ctr"/>
            <a:r>
              <a:rPr lang="ru-RU" altLang="ru-RU" sz="41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Ичалковского</a:t>
            </a:r>
            <a: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br>
              <a:rPr lang="ru-RU" altLang="ru-RU" sz="41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1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5515" y="3730182"/>
            <a:ext cx="10126286" cy="2759750"/>
          </a:xfrm>
          <a:prstGeom prst="rect">
            <a:avLst/>
          </a:prstGeom>
        </p:spPr>
        <p:txBody>
          <a:bodyPr wrap="square" lIns="117876" tIns="58938" rIns="117876" bIns="58938">
            <a:spAutoFit/>
          </a:bodyPr>
          <a:lstStyle/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sz="2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02.11.1979 г</a:t>
            </a: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2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права, МГПИ им. М.Е. </a:t>
            </a:r>
            <a:r>
              <a:rPr lang="ru-RU" altLang="ru-RU" sz="26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2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ИВС 0384349  от 25 января 2003 года </a:t>
            </a:r>
          </a:p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sz="2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</a:p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2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лет </a:t>
            </a:r>
          </a:p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r>
              <a:rPr lang="ru-RU" alt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  <a:endParaRPr lang="ru-RU" altLang="ru-RU" sz="26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J:\2018-09-01 10-16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14" y="224608"/>
            <a:ext cx="3771876" cy="4068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041" y="1"/>
            <a:ext cx="11926573" cy="4510887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          Критерий 4.</a:t>
            </a: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</a:t>
            </a: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детей в: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конкурсах;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 выставках;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турнирах;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соревнованиях;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акциях;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фестивалях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0093" y="3725070"/>
            <a:ext cx="11401425" cy="288458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уровень – 6</a:t>
            </a:r>
          </a:p>
          <a:p>
            <a:r>
              <a:rPr lang="ru-RU" dirty="0" smtClean="0"/>
              <a:t>Республиканский уровень – 1</a:t>
            </a:r>
          </a:p>
          <a:p>
            <a:r>
              <a:rPr lang="ru-RU" dirty="0" smtClean="0"/>
              <a:t>Межрегиональный уровень - 4</a:t>
            </a:r>
          </a:p>
          <a:p>
            <a:r>
              <a:rPr lang="ru-RU" dirty="0" smtClean="0"/>
              <a:t>Российский уровень – 3</a:t>
            </a:r>
          </a:p>
          <a:p>
            <a:r>
              <a:rPr lang="ru-RU" dirty="0" smtClean="0"/>
              <a:t>Международный уровень - 2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0"/>
            <a:ext cx="11401425" cy="13165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Международный и российский уровни</a:t>
            </a:r>
            <a:endParaRPr lang="ru-RU" dirty="0"/>
          </a:p>
        </p:txBody>
      </p:sp>
      <p:pic>
        <p:nvPicPr>
          <p:cNvPr id="8194" name="Picture 2" descr="C:\Users\7C77~1\AppData\Local\Temp\Rar$DIa0.127\Image00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72008" y="1581930"/>
            <a:ext cx="4606729" cy="5439583"/>
          </a:xfrm>
          <a:prstGeom prst="rect">
            <a:avLst/>
          </a:prstGeom>
          <a:noFill/>
        </p:spPr>
      </p:pic>
      <p:pic>
        <p:nvPicPr>
          <p:cNvPr id="8195" name="Picture 3" descr="C:\Users\7C77~1\AppData\Local\Temp\Rar$DIa0.627\Image003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81931"/>
            <a:ext cx="4343379" cy="5439582"/>
          </a:xfrm>
          <a:prstGeom prst="rect">
            <a:avLst/>
          </a:prstGeom>
          <a:noFill/>
        </p:spPr>
      </p:pic>
      <p:pic>
        <p:nvPicPr>
          <p:cNvPr id="8196" name="Picture 4" descr="C:\Users\7C77~1\AppData\Local\Temp\Rar$DIa0.470\Image00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01230" y="1653367"/>
            <a:ext cx="4414818" cy="5368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0"/>
            <a:ext cx="11401425" cy="950812"/>
          </a:xfrm>
        </p:spPr>
        <p:txBody>
          <a:bodyPr/>
          <a:lstStyle/>
          <a:p>
            <a:pPr algn="ctr"/>
            <a:r>
              <a:rPr lang="ru-RU" dirty="0" smtClean="0"/>
              <a:t>Российский уровень</a:t>
            </a:r>
            <a:endParaRPr lang="ru-RU" dirty="0"/>
          </a:p>
        </p:txBody>
      </p:sp>
      <p:pic>
        <p:nvPicPr>
          <p:cNvPr id="4101" name="Picture 5" descr="C:\Users\7C77~1\AppData\Local\Temp\Rar$DIa0.596\Image0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1480" y="1052863"/>
            <a:ext cx="4714908" cy="5968650"/>
          </a:xfrm>
          <a:prstGeom prst="rect">
            <a:avLst/>
          </a:prstGeom>
          <a:noFill/>
        </p:spPr>
      </p:pic>
      <p:pic>
        <p:nvPicPr>
          <p:cNvPr id="4102" name="Picture 6" descr="C:\Users\7C77~1\AppData\Local\Temp\Rar$DIa0.650\Image00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86454" y="1010426"/>
            <a:ext cx="4500594" cy="5851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93" y="0"/>
            <a:ext cx="12376634" cy="87767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межрегиональный уровень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9" descr="C:\Users\7C77~1\AppData\Local\Temp\Rar$DIa0.324\Image00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44040" y="1071567"/>
            <a:ext cx="5057760" cy="6011089"/>
          </a:xfrm>
          <a:prstGeom prst="rect">
            <a:avLst/>
          </a:prstGeom>
          <a:noFill/>
        </p:spPr>
      </p:pic>
      <p:pic>
        <p:nvPicPr>
          <p:cNvPr id="6" name="Picture 4" descr="I:\ястребова грамоты\квест муромцев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15082" y="1081864"/>
            <a:ext cx="4357718" cy="5939649"/>
          </a:xfrm>
          <a:prstGeom prst="rect">
            <a:avLst/>
          </a:prstGeom>
          <a:noFill/>
        </p:spPr>
      </p:pic>
      <p:pic>
        <p:nvPicPr>
          <p:cNvPr id="46083" name="Picture 3" descr="I:\ястребова грамоты\квест планкин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3248" y="1153302"/>
            <a:ext cx="3857652" cy="5868211"/>
          </a:xfrm>
          <a:prstGeom prst="rect">
            <a:avLst/>
          </a:prstGeom>
          <a:noFill/>
        </p:spPr>
      </p:pic>
      <p:pic>
        <p:nvPicPr>
          <p:cNvPr id="46082" name="Picture 2" descr="I:\ястребова грамоты\квест колист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153302"/>
            <a:ext cx="3771876" cy="5868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146259"/>
            <a:ext cx="11401425" cy="804553"/>
          </a:xfrm>
        </p:spPr>
        <p:txBody>
          <a:bodyPr/>
          <a:lstStyle/>
          <a:p>
            <a:r>
              <a:rPr lang="ru-RU" dirty="0" smtClean="0"/>
              <a:t>Республиканский уровень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Users\7C77~1\AppData\Local\Temp\Rar$DIa1.710\Image00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28736" y="991499"/>
            <a:ext cx="4294101" cy="6030014"/>
          </a:xfrm>
          <a:prstGeom prst="rect">
            <a:avLst/>
          </a:prstGeom>
          <a:noFill/>
        </p:spPr>
      </p:pic>
      <p:pic>
        <p:nvPicPr>
          <p:cNvPr id="5" name="Picture 3" descr="C:\Users\Вадим\Desktop\сканер\HWScan00008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29462" y="1097095"/>
            <a:ext cx="4071966" cy="5924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2"/>
            <a:ext cx="11401425" cy="769424"/>
          </a:xfrm>
        </p:spPr>
        <p:txBody>
          <a:bodyPr/>
          <a:lstStyle/>
          <a:p>
            <a:pPr algn="ctr"/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4103" name="Picture 7" descr="C:\Users\7C77~1\AppData\Local\Temp\Rar$DIa0.213\Image00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224740"/>
            <a:ext cx="4700569" cy="5796775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7C77~1\AppData\Local\Temp\Rar$DIa0.206\IMG_20180613_11182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86323" y="1224740"/>
            <a:ext cx="4714908" cy="5796773"/>
          </a:xfrm>
          <a:prstGeom prst="rect">
            <a:avLst/>
          </a:prstGeom>
          <a:noFill/>
        </p:spPr>
      </p:pic>
      <p:pic>
        <p:nvPicPr>
          <p:cNvPr id="4098" name="Picture 2" descr="C:\Users\7C77~1\AppData\Local\Temp\Rar$DIa0.124\IMG_20180613_11184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126287" y="1224740"/>
            <a:ext cx="4275514" cy="579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1"/>
            <a:ext cx="11401425" cy="6962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45058" name="Picture 2" descr="I:\ястребова грамоты\буткин грам исслед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" y="1243378"/>
            <a:ext cx="4629129" cy="5778137"/>
          </a:xfrm>
          <a:prstGeom prst="rect">
            <a:avLst/>
          </a:prstGeom>
          <a:noFill/>
        </p:spPr>
      </p:pic>
      <p:pic>
        <p:nvPicPr>
          <p:cNvPr id="2050" name="Picture 2" descr="C:\Users\Вадим\Desktop\сканер\HWScan00004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14884" y="1316519"/>
            <a:ext cx="4357718" cy="5704994"/>
          </a:xfrm>
          <a:prstGeom prst="rect">
            <a:avLst/>
          </a:prstGeom>
          <a:noFill/>
        </p:spPr>
      </p:pic>
      <p:pic>
        <p:nvPicPr>
          <p:cNvPr id="6" name="Picture 2" descr="C:\Users\Вадим\Desktop\сканер\HWScan00007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915544" y="1296178"/>
            <a:ext cx="4486256" cy="5725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1"/>
            <a:ext cx="11401425" cy="1061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5.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- публикации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0093" y="1939120"/>
            <a:ext cx="11401425" cy="4670537"/>
          </a:xfrm>
        </p:spPr>
        <p:txBody>
          <a:bodyPr/>
          <a:lstStyle/>
          <a:p>
            <a:r>
              <a:rPr lang="ru-RU" b="1" dirty="0" smtClean="0"/>
              <a:t>Российский уровень - 4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edupres.ru/certificates/getimage.php?29333edd8092271f3cd9f871b13d184d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00702" y="2367748"/>
            <a:ext cx="8501122" cy="46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7" descr="http://xn----dtbhtbbrhebfpirq0k.xn--p1ai/certificates/getimage.php?bd5aa5acbbc58a594914462bdf7fc8a2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915016" cy="472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7C77~1\AppData\Local\Temp\Rar$DIa0.847\Сертификат_edupres.ru_2529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67748"/>
            <a:ext cx="8629660" cy="486807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xn----8sbdnygnbgbgqfvk1lhi.xn--p1ai/certificates/getimage.php?1d46e9e0ed5f1934d9f0daf4346c99f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700835" y="0"/>
            <a:ext cx="7700968" cy="501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адим\Desktop\сканер\HWScan00003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28802" y="510360"/>
            <a:ext cx="9580350" cy="5653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2"/>
            <a:ext cx="11401425" cy="2012825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6.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0093" y="3364474"/>
            <a:ext cx="11401425" cy="324518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153171"/>
            <a:ext cx="11401425" cy="18573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10.</a:t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выступление на научно – практических конференциях, педагогических чтениях, семинарах, секциях, методических объединениях; проведение </a:t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мастер – классов, мероприятий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14290" y="2010558"/>
          <a:ext cx="12430212" cy="4596018"/>
        </p:xfrm>
        <a:graphic>
          <a:graphicData uri="http://schemas.openxmlformats.org/drawingml/2006/table">
            <a:tbl>
              <a:tblPr/>
              <a:tblGrid>
                <a:gridCol w="428628"/>
                <a:gridCol w="1143008"/>
                <a:gridCol w="2428892"/>
                <a:gridCol w="4500594"/>
                <a:gridCol w="3929090"/>
              </a:tblGrid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Тема семинара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Название выступления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5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latin typeface="Times New Roman"/>
                          <a:ea typeface="Calibri"/>
                          <a:cs typeface="Times New Roman"/>
                        </a:rPr>
                        <a:t>Ноябрь 2017</a:t>
                      </a:r>
                      <a:endParaRPr lang="ru-RU" sz="15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МОБУ «</a:t>
                      </a:r>
                      <a:r>
                        <a:rPr lang="ru-RU" sz="1500" b="1" dirty="0" err="1">
                          <a:latin typeface="Times New Roman"/>
                          <a:ea typeface="Calibri"/>
                          <a:cs typeface="Times New Roman"/>
                        </a:rPr>
                        <a:t>Берегово-Сыресевская</a:t>
                      </a: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 СОШ» 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Пути повышения эффективности и качества образования в основной школе в условиях ФГОС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Подготовка к заданиям ЕГЭ по всеобщей истории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Март 2017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МОБУ «</a:t>
                      </a:r>
                      <a:r>
                        <a:rPr lang="ru-RU" sz="1500" b="1" dirty="0" err="1">
                          <a:latin typeface="Times New Roman"/>
                          <a:ea typeface="Calibri"/>
                          <a:cs typeface="Times New Roman"/>
                        </a:rPr>
                        <a:t>Смольненская</a:t>
                      </a: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 ООШ»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Формирование </a:t>
                      </a:r>
                      <a:r>
                        <a:rPr lang="ru-RU" sz="1500" b="1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метапредметных</a:t>
                      </a: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 умений у обучающихся на уроках истории и обществознания в условиях внедрения ФГОС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Обзор литературы и методике преподавания истории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28.04. 2016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МОБУ «</a:t>
                      </a:r>
                      <a:r>
                        <a:rPr lang="ru-RU" sz="15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Ичалковская</a:t>
                      </a: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«Инновационные технологии на уроках истории и обществознания как средство повышения профессиональной компетентности учителя» </a:t>
                      </a:r>
                      <a:endParaRPr lang="ru-RU" sz="15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Открытый урок в 6 классе на районном методическом объединении. «Внешняя политика Ивана </a:t>
                      </a:r>
                      <a:r>
                        <a:rPr lang="en-US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IV</a:t>
                      </a: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 Грозного». Методика использования цифровых образовательных ресурсов в преподавании истории.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Calibri"/>
                          <a:ea typeface="Calibri"/>
                          <a:cs typeface="Times New Roman"/>
                        </a:rPr>
                        <a:t>16.03. 2018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МОБУ «</a:t>
                      </a:r>
                      <a:r>
                        <a:rPr lang="ru-RU" sz="15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Ичалковская</a:t>
                      </a: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Районная игра – викторина по вопросам избирательного права и избирательного процесса в рамках Дня молодого избирателя 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/>
                          <a:ea typeface="Calibri"/>
                          <a:cs typeface="Times New Roman"/>
                        </a:rPr>
                        <a:t>«Знатоки избирательного права»</a:t>
                      </a:r>
                      <a:endParaRPr lang="ru-RU" sz="15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401425" cy="1170253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Вадим\Desktop\БУЛАНОВА\МУЗ\HWScan00005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44082" y="724674"/>
            <a:ext cx="4357718" cy="6296839"/>
          </a:xfrm>
          <a:prstGeom prst="rect">
            <a:avLst/>
          </a:prstGeom>
          <a:noFill/>
        </p:spPr>
      </p:pic>
      <p:pic>
        <p:nvPicPr>
          <p:cNvPr id="1027" name="Picture 3" descr="C:\Users\Вадим\Desktop\HWScan00028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24673"/>
            <a:ext cx="4757670" cy="6296839"/>
          </a:xfrm>
          <a:prstGeom prst="rect">
            <a:avLst/>
          </a:prstGeom>
          <a:noFill/>
        </p:spPr>
      </p:pic>
      <p:pic>
        <p:nvPicPr>
          <p:cNvPr id="7" name="Picture 2" descr="C:\Users\Вадим\Desktop\HWScan00027.bmp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72008" y="663532"/>
            <a:ext cx="5286412" cy="6357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Вадим\Desktop\БУЛАНОВА\МУЗ\HWScan00003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356" y="224608"/>
            <a:ext cx="5500726" cy="6286544"/>
          </a:xfrm>
          <a:prstGeom prst="rect">
            <a:avLst/>
          </a:prstGeom>
          <a:noFill/>
        </p:spPr>
      </p:pic>
      <p:pic>
        <p:nvPicPr>
          <p:cNvPr id="6" name="Picture 3" descr="C:\Users\Вадим\Desktop\БУЛАНОВА\МУЗ\HWScan00004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57958" y="224608"/>
            <a:ext cx="5643602" cy="6235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18" name="AutoShape 2" descr="https://apf.mail.ru/cgi-bin/readmsg/%D1%8F%D1%81%D1%82%D1%80%D0%B5%D0%B1%D0%BE%D0%B2%D0%B0.jpg?id=15124005150000000000%3B0%3B1&amp;x-email=yastrebova.25%40mail.ru&amp;exif=1"/>
          <p:cNvSpPr>
            <a:spLocks noChangeAspect="1" noChangeArrowheads="1"/>
          </p:cNvSpPr>
          <p:nvPr/>
        </p:nvSpPr>
        <p:spPr bwMode="auto">
          <a:xfrm>
            <a:off x="245033" y="-147907"/>
            <a:ext cx="480059" cy="312068"/>
          </a:xfrm>
          <a:prstGeom prst="rect">
            <a:avLst/>
          </a:prstGeom>
          <a:noFill/>
        </p:spPr>
        <p:txBody>
          <a:bodyPr vert="horz" wrap="square" lIns="117876" tIns="58938" rIns="117876" bIns="5893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apf.mail.ru/cgi-bin/readmsg/%D1%8F%D1%81%D1%82%D1%80%D0%B5%D0%B1%D0%BE%D0%B2%D0%B0.jpg?id=15124005150000000000%3B0%3B1&amp;x-email=yastrebova.25%40mail.ru&amp;exif=1"/>
          <p:cNvSpPr>
            <a:spLocks noChangeAspect="1" noChangeArrowheads="1"/>
          </p:cNvSpPr>
          <p:nvPr/>
        </p:nvSpPr>
        <p:spPr bwMode="auto">
          <a:xfrm>
            <a:off x="245033" y="-147907"/>
            <a:ext cx="480059" cy="312068"/>
          </a:xfrm>
          <a:prstGeom prst="rect">
            <a:avLst/>
          </a:prstGeom>
          <a:noFill/>
        </p:spPr>
        <p:txBody>
          <a:bodyPr vert="horz" wrap="square" lIns="117876" tIns="58938" rIns="117876" bIns="5893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https://apf.mail.ru/cgi-bin/readmsg/%D1%8F%D1%81%D1%82%D1%80%D0%B5%D0%B1%D0%BE%D0%B2%D0%B0.jpg?id=15124005150000000000%3B0%3B1&amp;x-email=yastrebova.25%40mail.ru&amp;exif=1"/>
          <p:cNvSpPr>
            <a:spLocks noChangeAspect="1" noChangeArrowheads="1"/>
          </p:cNvSpPr>
          <p:nvPr/>
        </p:nvSpPr>
        <p:spPr bwMode="auto">
          <a:xfrm>
            <a:off x="245033" y="-147907"/>
            <a:ext cx="480059" cy="312068"/>
          </a:xfrm>
          <a:prstGeom prst="rect">
            <a:avLst/>
          </a:prstGeom>
          <a:noFill/>
        </p:spPr>
        <p:txBody>
          <a:bodyPr vert="horz" wrap="square" lIns="117876" tIns="58938" rIns="117876" bIns="5893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C:\Users\Вадим\Downloads\ястребов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852" y="581798"/>
            <a:ext cx="4629131" cy="6011088"/>
          </a:xfrm>
          <a:prstGeom prst="rect">
            <a:avLst/>
          </a:prstGeom>
          <a:noFill/>
        </p:spPr>
      </p:pic>
      <p:pic>
        <p:nvPicPr>
          <p:cNvPr id="7170" name="Picture 2" descr="C:\Users\Вадим\Desktop\сканер\HWScan00012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43512" y="581798"/>
            <a:ext cx="4000528" cy="6082525"/>
          </a:xfrm>
          <a:prstGeom prst="rect">
            <a:avLst/>
          </a:prstGeom>
          <a:noFill/>
        </p:spPr>
      </p:pic>
      <p:pic>
        <p:nvPicPr>
          <p:cNvPr id="9" name="Picture 2" descr="C:\Users\Вадим\Desktop\сканер\HWScan00021.bmp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844106" y="510360"/>
            <a:ext cx="4557694" cy="6082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96" y="1"/>
            <a:ext cx="12264119" cy="1939119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8.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15" y="2010558"/>
            <a:ext cx="11850104" cy="478634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Муниципальный уровень </a:t>
            </a:r>
          </a:p>
          <a:p>
            <a:pPr marL="514350" indent="-514350">
              <a:buAutoNum type="arabicParenR"/>
            </a:pPr>
            <a:r>
              <a:rPr lang="ru-RU" dirty="0" smtClean="0"/>
              <a:t>Член предметно-методической комиссии по проверке Всероссийской предметной олимпиады  </a:t>
            </a:r>
          </a:p>
          <a:p>
            <a:pPr marL="514350" indent="-514350">
              <a:buAutoNum type="arabicParenR"/>
            </a:pPr>
            <a:r>
              <a:rPr lang="ru-RU" dirty="0" smtClean="0"/>
              <a:t>Аудиторный организатор по проведению ЕГЭ и ОГЭ в 11 и 9 классах</a:t>
            </a:r>
          </a:p>
          <a:p>
            <a:pPr marL="514350" indent="-514350">
              <a:buNone/>
            </a:pPr>
            <a:r>
              <a:rPr lang="ru-RU" b="1" u="sng" dirty="0" smtClean="0"/>
              <a:t>Республиканский уровень</a:t>
            </a:r>
          </a:p>
          <a:p>
            <a:pPr marL="514350" indent="-514350">
              <a:buNone/>
            </a:pPr>
            <a:r>
              <a:rPr lang="ru-RU" dirty="0" smtClean="0"/>
              <a:t>     С 06.02.2017г. – 26.02.2017г. оказывала методическую помощь в прохождении педагогической практики студентке 4 курса ФГБОУ МГПИ им </a:t>
            </a:r>
            <a:r>
              <a:rPr lang="ru-RU" dirty="0" err="1" smtClean="0"/>
              <a:t>М.Е.Евсевьева</a:t>
            </a:r>
            <a:r>
              <a:rPr lang="ru-RU" dirty="0" smtClean="0"/>
              <a:t> Давыдовой Светлане Викторовне, факультет истории и права.</a:t>
            </a:r>
            <a:endParaRPr lang="ru-RU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Вадим\Desktop\БУЛАНОВА\МУЗ\HWScan00001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557166" y="367483"/>
            <a:ext cx="5286411" cy="6000792"/>
          </a:xfrm>
          <a:prstGeom prst="rect">
            <a:avLst/>
          </a:prstGeom>
          <a:noFill/>
        </p:spPr>
      </p:pic>
      <p:pic>
        <p:nvPicPr>
          <p:cNvPr id="6148" name="Picture 4" descr="C:\Users\Вадим\Desktop\БУЛАНОВА\МУЗ\HWScan00002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15082" y="367484"/>
            <a:ext cx="514353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дим\Desktop\HWScan00051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343247" y="367483"/>
            <a:ext cx="5301647" cy="642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Вадим\Desktop\HWScan00030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53235"/>
            <a:ext cx="4986322" cy="6368277"/>
          </a:xfrm>
          <a:prstGeom prst="rect">
            <a:avLst/>
          </a:prstGeom>
          <a:noFill/>
        </p:spPr>
      </p:pic>
      <p:pic>
        <p:nvPicPr>
          <p:cNvPr id="6149" name="Picture 5" descr="C:\Users\Вадим\Desktop\HWScan00033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29792" y="581798"/>
            <a:ext cx="4572032" cy="5582458"/>
          </a:xfrm>
          <a:prstGeom prst="rect">
            <a:avLst/>
          </a:prstGeom>
          <a:noFill/>
        </p:spPr>
      </p:pic>
      <p:pic>
        <p:nvPicPr>
          <p:cNvPr id="6148" name="Picture 4" descr="C:\Users\Вадим\Desktop\HWScan00031.bmp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57760" y="653236"/>
            <a:ext cx="4572032" cy="614366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6" y="1"/>
            <a:ext cx="12715964" cy="6511151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           Критерий 9.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</a:t>
            </a: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детьми: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наличие системы воспитательной  работы;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применение средств диагностики развития ребенка;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организация индивидуального подхода;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динамика межличностных отношений;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отсутствие или уменьшение количества пропусков занятий     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детьми без уважительных причин;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отлаженная система взаимодействия с родителями;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отсутствие жалоб родителей;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реализация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духовно – нравственное воспитание и народные традиции.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15" y="6225400"/>
            <a:ext cx="11850104" cy="5715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дим\Desktop\HWScan00048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00504" y="0"/>
            <a:ext cx="9787006" cy="702151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2542"/>
            <a:ext cx="4057628" cy="3876463"/>
          </a:xfrm>
        </p:spPr>
        <p:txBody>
          <a:bodyPr>
            <a:normAutofit/>
          </a:bodyPr>
          <a:lstStyle/>
          <a:p>
            <a:pPr algn="ctr"/>
            <a:r>
              <a:rPr lang="ru-RU" sz="4100" b="1" dirty="0" smtClean="0">
                <a:solidFill>
                  <a:schemeClr val="bg1"/>
                </a:solidFill>
              </a:rPr>
              <a:t>                             </a:t>
            </a:r>
            <a:r>
              <a:rPr lang="ru-RU" sz="4100" b="1" dirty="0" smtClean="0">
                <a:solidFill>
                  <a:schemeClr val="tx1"/>
                </a:solidFill>
              </a:rPr>
              <a:t>Проверка на </a:t>
            </a:r>
            <a:r>
              <a:rPr lang="ru-RU" sz="4100" b="1" dirty="0" err="1" smtClean="0">
                <a:solidFill>
                  <a:schemeClr val="tx1"/>
                </a:solidFill>
              </a:rPr>
              <a:t>антиплагиат</a:t>
            </a:r>
            <a:endParaRPr lang="ru-RU" sz="41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5515" y="3730182"/>
            <a:ext cx="10126286" cy="527280"/>
          </a:xfrm>
          <a:prstGeom prst="rect">
            <a:avLst/>
          </a:prstGeom>
        </p:spPr>
        <p:txBody>
          <a:bodyPr wrap="square" lIns="117876" tIns="58938" rIns="117876" bIns="58938">
            <a:spAutoFit/>
          </a:bodyPr>
          <a:lstStyle/>
          <a:p>
            <a:pPr defTabSz="579148">
              <a:lnSpc>
                <a:spcPct val="110000"/>
              </a:lnSpc>
              <a:tabLst>
                <a:tab pos="442035" algn="l"/>
                <a:tab pos="577101" algn="l"/>
                <a:tab pos="1156248" algn="l"/>
                <a:tab pos="1735394" algn="l"/>
                <a:tab pos="2314541" algn="l"/>
                <a:tab pos="2893688" algn="l"/>
                <a:tab pos="3472836" algn="l"/>
                <a:tab pos="4051981" algn="l"/>
                <a:tab pos="4631129" algn="l"/>
                <a:tab pos="5210275" algn="l"/>
                <a:tab pos="5789422" algn="l"/>
                <a:tab pos="6368568" algn="l"/>
                <a:tab pos="6947716" algn="l"/>
                <a:tab pos="7526863" algn="l"/>
                <a:tab pos="8106009" algn="l"/>
                <a:tab pos="8685156" algn="l"/>
                <a:tab pos="9264303" algn="l"/>
                <a:tab pos="9843449" algn="l"/>
                <a:tab pos="10422597" algn="l"/>
                <a:tab pos="11001743" algn="l"/>
                <a:tab pos="11580891" algn="l"/>
              </a:tabLst>
              <a:defRPr/>
            </a:pPr>
            <a:endParaRPr lang="ru-RU" altLang="ru-RU" sz="26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адим\Desktop\HWScan0004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71678" y="0"/>
            <a:ext cx="5572164" cy="7021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0"/>
            <a:ext cx="11401425" cy="1316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10.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28670" y="1796244"/>
          <a:ext cx="9891757" cy="4038288"/>
        </p:xfrm>
        <a:graphic>
          <a:graphicData uri="http://schemas.openxmlformats.org/drawingml/2006/table">
            <a:tbl>
              <a:tblPr/>
              <a:tblGrid>
                <a:gridCol w="5809158"/>
                <a:gridCol w="1500348"/>
                <a:gridCol w="2582251"/>
              </a:tblGrid>
              <a:tr h="616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Наименование  конкурсов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Результат  участия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088">
                <a:tc gridSpan="3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Всероссийский уровень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8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Конкурс профессионального мастерства педагогических работников, приуроченный к 130-летию рождению А.С. Макаренко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Победитель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95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Муниципальный уровень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Финалист районного конкурса «Учитель года»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Финалист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0"/>
            <a:ext cx="11401425" cy="1316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10.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Вадим\Desktop\единый урок\Certificate (1)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42984" y="1581930"/>
            <a:ext cx="4699345" cy="4551690"/>
          </a:xfrm>
          <a:prstGeom prst="rect">
            <a:avLst/>
          </a:prstGeom>
          <a:noFill/>
        </p:spPr>
      </p:pic>
      <p:pic>
        <p:nvPicPr>
          <p:cNvPr id="5" name="Picture 3" descr="C:\Users\Вадим\Desktop\сканер\HWScan00027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15082" y="2153434"/>
            <a:ext cx="5845033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95" y="327671"/>
            <a:ext cx="12601663" cy="17543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14.</a:t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 в </a:t>
            </a:r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</a:t>
            </a:r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рм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муниципальными органами управления образованием, общественными организациями, педагогическими сообществами, родительской общественностью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291" y="2296310"/>
            <a:ext cx="11707228" cy="4313347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b="1" dirty="0" smtClean="0"/>
              <a:t>Почетная грамота </a:t>
            </a:r>
            <a:r>
              <a:rPr lang="ru-RU" dirty="0" smtClean="0"/>
              <a:t>Правительства РМ, 2017г.</a:t>
            </a:r>
          </a:p>
          <a:p>
            <a:pPr marL="514350" indent="-514350">
              <a:buAutoNum type="arabicParenR"/>
            </a:pPr>
            <a:r>
              <a:rPr lang="ru-RU" b="1" dirty="0" smtClean="0"/>
              <a:t>Почетная грамота</a:t>
            </a:r>
            <a:r>
              <a:rPr lang="ru-RU" dirty="0" smtClean="0"/>
              <a:t> Мордовской республиканской организации профсоюза работников народного образования и науки РФ, 2013г.</a:t>
            </a:r>
          </a:p>
          <a:p>
            <a:pPr marL="514350" indent="-514350">
              <a:buAutoNum type="arabicParenR"/>
            </a:pPr>
            <a:r>
              <a:rPr lang="ru-RU" b="1" dirty="0" smtClean="0"/>
              <a:t>Грамота</a:t>
            </a:r>
            <a:r>
              <a:rPr lang="ru-RU" dirty="0" smtClean="0"/>
              <a:t> начальника Управления образования администрации </a:t>
            </a:r>
            <a:r>
              <a:rPr lang="ru-RU" dirty="0" err="1" smtClean="0"/>
              <a:t>Ичалковского</a:t>
            </a:r>
            <a:r>
              <a:rPr lang="ru-RU" dirty="0" smtClean="0"/>
              <a:t> муниципального района, 2017г.</a:t>
            </a:r>
          </a:p>
          <a:p>
            <a:pPr marL="514350" indent="-514350">
              <a:buAutoNum type="arabicParenR"/>
            </a:pPr>
            <a:endParaRPr lang="ru-RU" dirty="0" smtClean="0"/>
          </a:p>
          <a:p>
            <a:pPr marL="514350" indent="-514350">
              <a:buAutoNum type="arabicParenR"/>
            </a:pPr>
            <a:endParaRPr lang="ru-RU" dirty="0" smtClean="0"/>
          </a:p>
          <a:p>
            <a:pPr marL="514350" indent="-514350">
              <a:buAutoNum type="arabicParenR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Вадим\Desktop\сканер\HWScan00015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852" y="796112"/>
            <a:ext cx="3929090" cy="5596858"/>
          </a:xfrm>
          <a:prstGeom prst="rect">
            <a:avLst/>
          </a:prstGeom>
          <a:noFill/>
        </p:spPr>
      </p:pic>
      <p:pic>
        <p:nvPicPr>
          <p:cNvPr id="8194" name="Picture 2" descr="C:\Users\Вадим\Desktop\сканер\HWScan00014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29132" y="867550"/>
            <a:ext cx="4143404" cy="5656219"/>
          </a:xfrm>
          <a:prstGeom prst="rect">
            <a:avLst/>
          </a:prstGeom>
          <a:noFill/>
        </p:spPr>
      </p:pic>
      <p:pic>
        <p:nvPicPr>
          <p:cNvPr id="6" name="Picture 3" descr="C:\Users\Вадим\Desktop\сканер\HWScan00024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01165" y="1010426"/>
            <a:ext cx="3714776" cy="5465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Вадим\Desktop\сканер\HWScan00013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29000" y="1153303"/>
            <a:ext cx="3786214" cy="5286412"/>
          </a:xfrm>
          <a:prstGeom prst="rect">
            <a:avLst/>
          </a:prstGeom>
          <a:noFill/>
        </p:spPr>
      </p:pic>
      <p:pic>
        <p:nvPicPr>
          <p:cNvPr id="6148" name="Picture 4" descr="C:\Users\Вадим\Desktop\сканер\HWScan00027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43776" y="1296178"/>
            <a:ext cx="3714776" cy="5183711"/>
          </a:xfrm>
          <a:prstGeom prst="rect">
            <a:avLst/>
          </a:prstGeom>
          <a:noFill/>
        </p:spPr>
      </p:pic>
      <p:pic>
        <p:nvPicPr>
          <p:cNvPr id="6" name="Picture 2" descr="C:\Users\Вадим\Desktop\сканер\HWScan00017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081864"/>
            <a:ext cx="3629000" cy="5370999"/>
          </a:xfrm>
          <a:prstGeom prst="rect">
            <a:avLst/>
          </a:prstGeom>
          <a:noFill/>
        </p:spPr>
      </p:pic>
      <p:pic>
        <p:nvPicPr>
          <p:cNvPr id="8" name="Picture 2" descr="C:\Users\Вадим\Desktop\сканер\HWScan00016.bmp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987114" y="1367616"/>
            <a:ext cx="3200372" cy="516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адим\Desktop\сканер\HWScan00016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58289" y="1367616"/>
            <a:ext cx="4071966" cy="4995268"/>
          </a:xfrm>
          <a:prstGeom prst="rect">
            <a:avLst/>
          </a:prstGeom>
          <a:noFill/>
        </p:spPr>
      </p:pic>
      <p:pic>
        <p:nvPicPr>
          <p:cNvPr id="5" name="Picture 2" descr="C:\Users\Вадим\Desktop\сканер\HWScan00021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290" y="1296178"/>
            <a:ext cx="4082695" cy="5000660"/>
          </a:xfrm>
          <a:prstGeom prst="rect">
            <a:avLst/>
          </a:prstGeom>
          <a:noFill/>
        </p:spPr>
      </p:pic>
      <p:pic>
        <p:nvPicPr>
          <p:cNvPr id="6" name="Picture 2" descr="C:\Users\Вадим\Desktop\сканер\HWScan00023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43446" y="1296178"/>
            <a:ext cx="3714776" cy="504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Вадим\Desktop\сканер\HWScan00026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44040" y="724674"/>
            <a:ext cx="4143404" cy="5379886"/>
          </a:xfrm>
          <a:prstGeom prst="rect">
            <a:avLst/>
          </a:prstGeom>
          <a:noFill/>
        </p:spPr>
      </p:pic>
      <p:pic>
        <p:nvPicPr>
          <p:cNvPr id="16386" name="Picture 2" descr="C:\Users\Вадим\Desktop\сканер\HWScan00025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270" y="724675"/>
            <a:ext cx="3787041" cy="5500726"/>
          </a:xfrm>
          <a:prstGeom prst="rect">
            <a:avLst/>
          </a:prstGeom>
          <a:noFill/>
        </p:spPr>
      </p:pic>
      <p:pic>
        <p:nvPicPr>
          <p:cNvPr id="6" name="Picture 2" descr="C:\Users\Вадим\Desktop\Ястребовой Анне Геннадьевне_Благодарственное письмо_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15080" y="724675"/>
            <a:ext cx="4400331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адим\Desktop\сканер\HWScan00018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3170"/>
            <a:ext cx="3468845" cy="4439450"/>
          </a:xfrm>
          <a:prstGeom prst="rect">
            <a:avLst/>
          </a:prstGeom>
          <a:noFill/>
        </p:spPr>
      </p:pic>
      <p:pic>
        <p:nvPicPr>
          <p:cNvPr id="11267" name="Picture 3" descr="C:\Users\Вадим\Desktop\сканер\HWScan00022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29001" y="938988"/>
            <a:ext cx="3486530" cy="4643470"/>
          </a:xfrm>
          <a:prstGeom prst="rect">
            <a:avLst/>
          </a:prstGeom>
          <a:noFill/>
        </p:spPr>
      </p:pic>
      <p:pic>
        <p:nvPicPr>
          <p:cNvPr id="6" name="Picture 3" descr="C:\Users\Вадим\Desktop\сканер\HWScan00019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43776" y="1581930"/>
            <a:ext cx="3467752" cy="4962525"/>
          </a:xfrm>
          <a:prstGeom prst="rect">
            <a:avLst/>
          </a:prstGeom>
          <a:noFill/>
        </p:spPr>
      </p:pic>
      <p:pic>
        <p:nvPicPr>
          <p:cNvPr id="7" name="Picture 2" descr="C:\Users\Вадим\Desktop\сканер\HWScan00010.bmp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058552" y="2949548"/>
            <a:ext cx="3156917" cy="4071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95" y="0"/>
            <a:ext cx="12601663" cy="1316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12.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14" y="1510492"/>
            <a:ext cx="12501650" cy="509916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endParaRPr lang="ru-RU" sz="2800" dirty="0" smtClean="0"/>
          </a:p>
          <a:p>
            <a:pPr marL="514350" indent="-514350">
              <a:buAutoNum type="arabicParenR"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14290" y="1653368"/>
          <a:ext cx="12287337" cy="4500596"/>
        </p:xfrm>
        <a:graphic>
          <a:graphicData uri="http://schemas.openxmlformats.org/drawingml/2006/table">
            <a:tbl>
              <a:tblPr/>
              <a:tblGrid>
                <a:gridCol w="6215136"/>
                <a:gridCol w="2591925"/>
                <a:gridCol w="2237914"/>
                <a:gridCol w="1242362"/>
              </a:tblGrid>
              <a:tr h="1125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Новые подходы к управленческой и педагогической деятельности в условиях реализации ФГОС ОО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ГБОУ ДПО МРИО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23.11 – 03.12. 2013г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134 часа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Новые тенденции в содержании исторического и обществоведческого образования в условиях ФГОС ОО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ГБОУ ДПО МРИО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16.03 – 03.04. 2015г.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108 часов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Организация исследовательской и проектной деятельности школьников в области истории и обществознания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МГПИ им. М. Е. Евсевьева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12.09 – 22.09. 2017Г.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108 часов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Всероссийский 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вебинар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 «Профилактика суицидального поведения детей и подростков, связанного с влиянием сети Интернет»,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ФГБУ «Центр защиты прав и интересов детей»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17.12 – 22.12. 2017Г.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18 часов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75515" y="438825"/>
            <a:ext cx="10126286" cy="5500823"/>
          </a:xfrm>
        </p:spPr>
        <p:txBody>
          <a:bodyPr>
            <a:normAutofit/>
          </a:bodyPr>
          <a:lstStyle/>
          <a:p>
            <a:pPr algn="ctr"/>
            <a:r>
              <a:rPr lang="ru-RU" sz="4100" b="1" dirty="0" smtClean="0">
                <a:solidFill>
                  <a:srgbClr val="FFFF00"/>
                </a:solidFill>
              </a:rPr>
              <a:t>Представление педагогического опыта</a:t>
            </a:r>
          </a:p>
          <a:p>
            <a:pPr algn="ctr"/>
            <a:endParaRPr lang="ru-RU" sz="4100" b="1" dirty="0" smtClean="0">
              <a:solidFill>
                <a:srgbClr val="FFFF00"/>
              </a:solidFill>
            </a:endParaRPr>
          </a:p>
          <a:p>
            <a:pPr algn="ctr"/>
            <a:endParaRPr lang="ru-RU" sz="4100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hlinkClick r:id="rId2"/>
              </a:rPr>
              <a:t>http://scich.schoolrm.ru/sveden/employees/23597/256640/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sz="4100" b="1" dirty="0" smtClean="0">
              <a:solidFill>
                <a:srgbClr val="FFFF00"/>
              </a:solidFill>
            </a:endParaRPr>
          </a:p>
          <a:p>
            <a:pPr algn="ctr"/>
            <a:endParaRPr lang="ru-RU" sz="41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дим\Desktop\курсы\HWScan00006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7715304" cy="5082393"/>
          </a:xfrm>
          <a:prstGeom prst="rect">
            <a:avLst/>
          </a:prstGeom>
          <a:noFill/>
        </p:spPr>
      </p:pic>
      <p:pic>
        <p:nvPicPr>
          <p:cNvPr id="5" name="Picture 2" descr="C:\Users\Вадим\Desktop\курсы\HWScan00003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9344" y="1939120"/>
            <a:ext cx="7002455" cy="5082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Вадим\Desktop\сканер\HWScan00020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215106" cy="3867945"/>
          </a:xfrm>
          <a:prstGeom prst="rect">
            <a:avLst/>
          </a:prstGeom>
          <a:noFill/>
        </p:spPr>
      </p:pic>
      <p:pic>
        <p:nvPicPr>
          <p:cNvPr id="2051" name="Picture 3" descr="C:\Users\Вадим\Desktop\курсы\HWScan00007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00702" y="2439185"/>
            <a:ext cx="8701098" cy="4582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56" y="327673"/>
            <a:ext cx="10501386" cy="1325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1.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0093" y="2194215"/>
            <a:ext cx="11401425" cy="4415444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1026" name="Picture 2" descr="C:\Users\Вадим\Desktop\HWScan00039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3629000" y="1367616"/>
            <a:ext cx="492922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3"/>
            <a:ext cx="11401425" cy="1039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2.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применение информационно – коммуникационных технологий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адим\Desktop\HWScan0003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1876" y="1367615"/>
            <a:ext cx="5000660" cy="5653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3" y="327671"/>
            <a:ext cx="11401425" cy="13545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Критерий 3.</a:t>
            </a:r>
            <a:b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31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493" y="1901649"/>
            <a:ext cx="12376634" cy="4708009"/>
          </a:xfrm>
        </p:spPr>
        <p:txBody>
          <a:bodyPr>
            <a:normAutofit fontScale="85000" lnSpcReduction="10000"/>
          </a:bodyPr>
          <a:lstStyle/>
          <a:p>
            <a:pPr marL="873837" indent="-873837">
              <a:buNone/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</a:p>
          <a:p>
            <a:pPr marL="873837" indent="-873837"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площадка 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Системно-деятельностный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подход к организации образовательного процесса», </a:t>
            </a:r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2013 -2017 год </a:t>
            </a:r>
          </a:p>
          <a:p>
            <a:pPr marL="873837" indent="-873837"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«Школа – территория здоровья», 2011-2016 г.</a:t>
            </a:r>
          </a:p>
          <a:p>
            <a:pPr marL="873837" indent="-873837">
              <a:buNone/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73837" indent="-873837">
              <a:buNone/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  <a:r>
              <a:rPr lang="ru-RU" dirty="0" smtClean="0"/>
              <a:t> </a:t>
            </a:r>
          </a:p>
          <a:p>
            <a:pPr marL="873837" indent="-873837">
              <a:buNone/>
              <a:tabLst>
                <a:tab pos="873837" algn="l"/>
                <a:tab pos="1008903" algn="l"/>
                <a:tab pos="1588049" algn="l"/>
                <a:tab pos="2167196" algn="l"/>
                <a:tab pos="2746343" algn="l"/>
                <a:tab pos="3325491" algn="l"/>
                <a:tab pos="3904636" algn="l"/>
                <a:tab pos="4483784" algn="l"/>
                <a:tab pos="5062930" algn="l"/>
                <a:tab pos="5642078" algn="l"/>
                <a:tab pos="6221224" algn="l"/>
                <a:tab pos="6800371" algn="l"/>
                <a:tab pos="7379518" algn="l"/>
                <a:tab pos="7958664" algn="l"/>
                <a:tab pos="8537811" algn="l"/>
                <a:tab pos="9116959" algn="l"/>
                <a:tab pos="9696105" algn="l"/>
                <a:tab pos="10275252" algn="l"/>
                <a:tab pos="10854398" algn="l"/>
                <a:tab pos="11433546" algn="l"/>
                <a:tab pos="12012691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базовая школа Федеральной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стажировочной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площадки по теме «Создание эффективных моделей государственно</a:t>
            </a:r>
            <a:r>
              <a:rPr lang="he-IL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общественного управления образованием</a:t>
            </a:r>
            <a:r>
              <a:rPr lang="he-IL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обеспечивающих его модернизацию как института социального развития», 2014 -2015 </a:t>
            </a:r>
            <a:r>
              <a:rPr lang="ru-RU" alt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годы  </a:t>
            </a:r>
            <a:endParaRPr lang="ru-RU" alt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:\Аттестационый материал Сорокина Н.И\5 критерий\справ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0042" y="1"/>
            <a:ext cx="5143536" cy="7021512"/>
          </a:xfrm>
          <a:prstGeom prst="rect">
            <a:avLst/>
          </a:prstGeom>
          <a:noFill/>
        </p:spPr>
      </p:pic>
      <p:pic>
        <p:nvPicPr>
          <p:cNvPr id="1026" name="Picture 2" descr="C:\Users\Вадим\Desktop\HWScan00044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00768" y="224608"/>
            <a:ext cx="5434050" cy="6496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адим\Desktop\HWScan0004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290" y="153170"/>
            <a:ext cx="5857916" cy="6643734"/>
          </a:xfrm>
          <a:prstGeom prst="rect">
            <a:avLst/>
          </a:prstGeom>
          <a:noFill/>
        </p:spPr>
      </p:pic>
      <p:pic>
        <p:nvPicPr>
          <p:cNvPr id="2051" name="Picture 3" descr="C:\Users\Вадим\Desktop\HWScan00046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57958" y="224608"/>
            <a:ext cx="6000792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2063</TotalTime>
  <Words>568</Words>
  <Application>Microsoft Office PowerPoint</Application>
  <PresentationFormat>Произвольный</PresentationFormat>
  <Paragraphs>110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Изящная</vt:lpstr>
      <vt:lpstr>Слайд 1</vt:lpstr>
      <vt:lpstr>Слайд 2</vt:lpstr>
      <vt:lpstr>Слайд 3</vt:lpstr>
      <vt:lpstr>Слайд 4</vt:lpstr>
      <vt:lpstr>Критерий 1. Реализация образовательных программ </vt:lpstr>
      <vt:lpstr>Критерий 2. применение информационно – коммуникационных технологий</vt:lpstr>
      <vt:lpstr>Критерий 3. участие в инновационной (экспериментальной) деятельности</vt:lpstr>
      <vt:lpstr>Слайд 8</vt:lpstr>
      <vt:lpstr>Слайд 9</vt:lpstr>
      <vt:lpstr>                                        Критерий 4.                участие детей в:     - конкурсах;     -  выставках;     - турнирах;     - соревнованиях;     - акциях;     - фестивалях        </vt:lpstr>
      <vt:lpstr>Международный и российский уровни</vt:lpstr>
      <vt:lpstr>Российский уровень</vt:lpstr>
      <vt:lpstr>межрегиональный уровень</vt:lpstr>
      <vt:lpstr>Республиканский уровень</vt:lpstr>
      <vt:lpstr>Муниципальный уровень</vt:lpstr>
      <vt:lpstr>Муниципальный уровень</vt:lpstr>
      <vt:lpstr>Критерий 5. наличие публикаций, включая интернет - публикации</vt:lpstr>
      <vt:lpstr>Слайд 18</vt:lpstr>
      <vt:lpstr>Слайд 19</vt:lpstr>
      <vt:lpstr>Критерий 6. наличие авторских программ,  методических пособий </vt:lpstr>
      <vt:lpstr>Критерий 10. выступление на научно – практических конференциях, педагогических чтениях, семинарах, секциях, методических объединениях; проведение  мастер – классов, мероприятий</vt:lpstr>
      <vt:lpstr>Слайд 22</vt:lpstr>
      <vt:lpstr>Слайд 23</vt:lpstr>
      <vt:lpstr>Слайд 24</vt:lpstr>
      <vt:lpstr>Критерий 8. общественно – педагогическая активность педагога: участие в экспертных комиссиях, в жюри конкурсов, депутатская деятельность и т.д.</vt:lpstr>
      <vt:lpstr>Слайд 26</vt:lpstr>
      <vt:lpstr>Слайд 27</vt:lpstr>
      <vt:lpstr>Слайд 28</vt:lpstr>
      <vt:lpstr>                                         Критерий 9.                       позитивные результаты работы с детьми: * наличие системы воспитательной  работы; * применение средств диагностики развития ребенка; * организация индивидуального подхода; * динамика межличностных отношений; * отсутствие или уменьшение количества пропусков занятий                    детьми без уважительных причин; * отлаженная система взаимодействия с родителями; * отсутствие жалоб родителей; * реализация здоровьесберегающих технологий в воспитательном процессе; * духовно – нравственное воспитание и народные традиции.   </vt:lpstr>
      <vt:lpstr>Слайд 30</vt:lpstr>
      <vt:lpstr>Критерий 10. участие педагога в профессиональных конкурсах</vt:lpstr>
      <vt:lpstr>Критерий 10. участие педагога в профессиональных конкурсах</vt:lpstr>
      <vt:lpstr>Критерий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</vt:lpstr>
      <vt:lpstr>Слайд 34</vt:lpstr>
      <vt:lpstr>Слайд 35</vt:lpstr>
      <vt:lpstr>Слайд 36</vt:lpstr>
      <vt:lpstr>Слайд 37</vt:lpstr>
      <vt:lpstr>Слайд 38</vt:lpstr>
      <vt:lpstr>Критерий 12. повышение квалификации, профессиональная переподготовка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РМ</dc:title>
  <dc:creator>Вадим</dc:creator>
  <cp:lastModifiedBy>Вадим</cp:lastModifiedBy>
  <cp:revision>203</cp:revision>
  <dcterms:created xsi:type="dcterms:W3CDTF">2018-11-09T18:37:07Z</dcterms:created>
  <dcterms:modified xsi:type="dcterms:W3CDTF">2019-04-07T12:45:13Z</dcterms:modified>
</cp:coreProperties>
</file>