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86" r:id="rId3"/>
    <p:sldId id="258" r:id="rId4"/>
    <p:sldId id="310" r:id="rId5"/>
    <p:sldId id="348" r:id="rId6"/>
    <p:sldId id="349" r:id="rId7"/>
    <p:sldId id="358" r:id="rId8"/>
    <p:sldId id="259" r:id="rId9"/>
    <p:sldId id="338" r:id="rId10"/>
    <p:sldId id="260" r:id="rId11"/>
    <p:sldId id="292" r:id="rId12"/>
    <p:sldId id="360" r:id="rId13"/>
    <p:sldId id="262" r:id="rId14"/>
    <p:sldId id="316" r:id="rId15"/>
    <p:sldId id="365" r:id="rId16"/>
    <p:sldId id="366" r:id="rId17"/>
    <p:sldId id="368" r:id="rId18"/>
    <p:sldId id="369" r:id="rId19"/>
    <p:sldId id="370" r:id="rId20"/>
    <p:sldId id="371" r:id="rId21"/>
    <p:sldId id="372" r:id="rId22"/>
    <p:sldId id="264" r:id="rId23"/>
    <p:sldId id="342" r:id="rId24"/>
    <p:sldId id="351" r:id="rId25"/>
    <p:sldId id="265" r:id="rId26"/>
    <p:sldId id="322" r:id="rId27"/>
    <p:sldId id="323" r:id="rId28"/>
    <p:sldId id="324" r:id="rId29"/>
    <p:sldId id="364" r:id="rId30"/>
    <p:sldId id="267" r:id="rId31"/>
    <p:sldId id="325" r:id="rId32"/>
    <p:sldId id="269" r:id="rId33"/>
    <p:sldId id="354" r:id="rId34"/>
    <p:sldId id="355" r:id="rId35"/>
    <p:sldId id="373" r:id="rId36"/>
    <p:sldId id="374" r:id="rId37"/>
    <p:sldId id="271" r:id="rId38"/>
    <p:sldId id="326" r:id="rId39"/>
    <p:sldId id="327" r:id="rId40"/>
    <p:sldId id="337" r:id="rId41"/>
    <p:sldId id="272" r:id="rId42"/>
    <p:sldId id="328" r:id="rId43"/>
    <p:sldId id="329" r:id="rId44"/>
    <p:sldId id="330" r:id="rId45"/>
    <p:sldId id="356" r:id="rId46"/>
    <p:sldId id="357" r:id="rId47"/>
    <p:sldId id="274" r:id="rId48"/>
    <p:sldId id="333" r:id="rId49"/>
    <p:sldId id="347" r:id="rId50"/>
    <p:sldId id="344" r:id="rId51"/>
    <p:sldId id="375" r:id="rId52"/>
    <p:sldId id="377" r:id="rId53"/>
    <p:sldId id="376" r:id="rId54"/>
    <p:sldId id="276" r:id="rId55"/>
    <p:sldId id="334" r:id="rId56"/>
    <p:sldId id="378" r:id="rId57"/>
  </p:sldIdLst>
  <p:sldSz cx="6858000" cy="9144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70" autoAdjust="0"/>
    <p:restoredTop sz="94660"/>
  </p:normalViewPr>
  <p:slideViewPr>
    <p:cSldViewPr>
      <p:cViewPr varScale="1">
        <p:scale>
          <a:sx n="47" d="100"/>
          <a:sy n="47" d="100"/>
        </p:scale>
        <p:origin x="-66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5C166-3E4E-4809-8D0F-2BB7679C7FE7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3DADD-C025-43A9-8C78-99AF5DDE6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3DADD-C025-43A9-8C78-99AF5DDE621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112sar.schoolrm.ru/sveden/employees/11250/219596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5829300" cy="233680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Georgia" pitchFamily="18" charset="0"/>
              </a:rPr>
              <a:t>Министерство образования</a:t>
            </a:r>
            <a:r>
              <a:rPr lang="ru-RU" sz="2400" b="1" i="1" dirty="0" smtClean="0">
                <a:latin typeface="Georgia" pitchFamily="18" charset="0"/>
              </a:rPr>
              <a:t> РМ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2400" b="1" i="1" dirty="0" smtClean="0">
                <a:latin typeface="Cambria" pitchFamily="18" charset="0"/>
              </a:rPr>
              <a:t>Портфолио</a:t>
            </a:r>
            <a:r>
              <a:rPr lang="ru-RU" sz="2800" i="1" dirty="0" smtClean="0"/>
              <a:t>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800" b="1" i="1" dirty="0" err="1" smtClean="0">
                <a:latin typeface="Monotype Corsiva" pitchFamily="66" charset="0"/>
              </a:rPr>
              <a:t>Хабибулиной</a:t>
            </a:r>
            <a:r>
              <a:rPr lang="ru-RU" sz="2800" b="1" i="1" dirty="0" smtClean="0">
                <a:latin typeface="Monotype Corsiva" pitchFamily="66" charset="0"/>
              </a:rPr>
              <a:t> Ирины Николаевны</a:t>
            </a:r>
            <a:r>
              <a:rPr lang="ru-RU" sz="2400" b="1" i="1" dirty="0" smtClean="0">
                <a:latin typeface="Monotype Corsiva" pitchFamily="66" charset="0"/>
              </a:rPr>
              <a:t>, </a:t>
            </a:r>
            <a:r>
              <a:rPr lang="ru-RU" sz="2400" b="1" i="1" dirty="0" smtClean="0">
                <a:latin typeface="Monotype Corsiva" pitchFamily="66" charset="0"/>
              </a:rPr>
              <a:t/>
            </a:r>
            <a:br>
              <a:rPr lang="ru-RU" sz="2400" b="1" i="1" dirty="0" smtClean="0">
                <a:latin typeface="Monotype Corsiva" pitchFamily="66" charset="0"/>
              </a:rPr>
            </a:br>
            <a:r>
              <a:rPr lang="ru-RU" sz="2400" b="1" i="1" dirty="0" smtClean="0">
                <a:latin typeface="Monotype Corsiva" pitchFamily="66" charset="0"/>
              </a:rPr>
              <a:t>воспитателя МАДОУ «Детский сад №112» г.о.Саранск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4038600"/>
            <a:ext cx="5867400" cy="3352800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03.06.1957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1978</a:t>
            </a:r>
            <a:endParaRPr lang="ru-RU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русский язык и литература;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серия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Г-</a:t>
            </a:r>
            <a:r>
              <a:rPr lang="en-US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№497995,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выдан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07.07.1978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6" charset="0"/>
              </a:rPr>
              <a:t>38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6" charset="0"/>
              </a:rPr>
              <a:t>лет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лет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Clr>
                <a:srgbClr val="F79646">
                  <a:lumMod val="75000"/>
                </a:srgbClr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20.05.2014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3. Наличие публикаций, включая </a:t>
            </a:r>
            <a:r>
              <a:rPr lang="ru-RU" b="1" dirty="0" err="1" smtClean="0"/>
              <a:t>интернет-публикации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209800"/>
            <a:ext cx="6172200" cy="6629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Статья «Как стать артистом?»,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ж-л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«Народное образование РМ»,  №4-6/ 2016</a:t>
            </a:r>
          </a:p>
          <a:p>
            <a:pPr algn="just">
              <a:buNone/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Конспект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«Музыкальный спектакль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Меленка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»»,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 ресурс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gotovimyrok.com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2016</a:t>
            </a:r>
          </a:p>
          <a:p>
            <a:pPr marL="0" indent="0" algn="just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ЛЯ\Аттестация\2017-18\Моськина\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03131" cy="4680000"/>
          </a:xfrm>
          <a:prstGeom prst="rect">
            <a:avLst/>
          </a:prstGeom>
          <a:noFill/>
        </p:spPr>
      </p:pic>
      <p:pic>
        <p:nvPicPr>
          <p:cNvPr id="3" name="Picture 3" descr="D:\ОЛЯ\Аттестация\2017-18\Хабибулина\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667000"/>
            <a:ext cx="3403131" cy="4680000"/>
          </a:xfrm>
          <a:prstGeom prst="rect">
            <a:avLst/>
          </a:prstGeom>
          <a:noFill/>
        </p:spPr>
      </p:pic>
      <p:pic>
        <p:nvPicPr>
          <p:cNvPr id="5124" name="Picture 4" descr="D:\ОЛЯ\Аттестация\2017-18\Хабибулина\3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869" y="4464000"/>
            <a:ext cx="3403131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ЛЯ\Аттестация\2017-18\Хабибулина\3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33097" y="743303"/>
            <a:ext cx="4973806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4. Результаты участия воспитанников в конкурсах, акциях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ЛЯ\Аттестация\2017-18\Хабибулина\4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ЛЯ\Аттестация\2017-18\Хабибулина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9" cy="5760000"/>
          </a:xfrm>
          <a:prstGeom prst="rect">
            <a:avLst/>
          </a:prstGeom>
          <a:noFill/>
        </p:spPr>
      </p:pic>
      <p:pic>
        <p:nvPicPr>
          <p:cNvPr id="8195" name="Picture 3" descr="D:\ОЛЯ\Аттестация\2017-18\Хабибулина\4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531" y="3384000"/>
            <a:ext cx="4188469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ЛЯ\Аттестация\2017-18\Хабибулина\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9" cy="5760000"/>
          </a:xfrm>
          <a:prstGeom prst="rect">
            <a:avLst/>
          </a:prstGeom>
          <a:noFill/>
        </p:spPr>
      </p:pic>
      <p:pic>
        <p:nvPicPr>
          <p:cNvPr id="9219" name="Picture 3" descr="D:\ОЛЯ\Аттестация\2017-18\Хабибулина\4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531" y="3384000"/>
            <a:ext cx="4188469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ЛЯ\Аттестация\2017-18\Хабибулина\4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9" cy="5760000"/>
          </a:xfrm>
          <a:prstGeom prst="rect">
            <a:avLst/>
          </a:prstGeom>
          <a:noFill/>
        </p:spPr>
      </p:pic>
      <p:pic>
        <p:nvPicPr>
          <p:cNvPr id="10243" name="Picture 3" descr="D:\ОЛЯ\Аттестация\2017-18\Хабибулина\4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531" y="3384000"/>
            <a:ext cx="4188469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ОЛЯ\Аттестация\2017-18\Хабибулина\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51097" y="-933097"/>
            <a:ext cx="4973806" cy="6840000"/>
          </a:xfrm>
          <a:prstGeom prst="rect">
            <a:avLst/>
          </a:prstGeom>
          <a:noFill/>
        </p:spPr>
      </p:pic>
      <p:pic>
        <p:nvPicPr>
          <p:cNvPr id="11267" name="Picture 3" descr="D:\ОЛЯ\Аттестация\2017-18\Хабибулина\4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33097" y="3237097"/>
            <a:ext cx="4973806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ОЛЯ\Аттестация\2017-18\Хабибулина\4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03131" cy="4680000"/>
          </a:xfrm>
          <a:prstGeom prst="rect">
            <a:avLst/>
          </a:prstGeom>
          <a:noFill/>
        </p:spPr>
      </p:pic>
      <p:pic>
        <p:nvPicPr>
          <p:cNvPr id="12291" name="Picture 3" descr="D:\ОЛЯ\Аттестация\2017-18\Хабибулина\4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438400"/>
            <a:ext cx="3403131" cy="4680000"/>
          </a:xfrm>
          <a:prstGeom prst="rect">
            <a:avLst/>
          </a:prstGeom>
          <a:noFill/>
        </p:spPr>
      </p:pic>
      <p:pic>
        <p:nvPicPr>
          <p:cNvPr id="12292" name="Picture 4" descr="D:\ОЛЯ\Аттестация\2017-18\Хабибулина\4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869" y="4464000"/>
            <a:ext cx="3403131" cy="46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5829300" cy="3505200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на сайте МАДОУ «Детский сад №112»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09600" y="4648200"/>
            <a:ext cx="5334000" cy="1676400"/>
          </a:xfrm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u="sng" dirty="0" smtClean="0">
                <a:solidFill>
                  <a:prstClr val="black"/>
                </a:solidFill>
                <a:latin typeface="Arial" charset="0"/>
                <a:hlinkClick r:id="rId2"/>
              </a:rPr>
              <a:t>http://</a:t>
            </a:r>
            <a:r>
              <a:rPr lang="ru-RU" sz="2800" u="sng" dirty="0" smtClean="0">
                <a:solidFill>
                  <a:prstClr val="black"/>
                </a:solidFill>
                <a:latin typeface="Arial" charset="0"/>
                <a:hlinkClick r:id="rId2"/>
              </a:rPr>
              <a:t>ds112sar.schoolrm.ru/sveden/employees/11250/190357/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ОЛЯ\Аттестация\2017-18\Хабибулина\4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33097" y="-933097"/>
            <a:ext cx="4973806" cy="6840000"/>
          </a:xfrm>
          <a:prstGeom prst="rect">
            <a:avLst/>
          </a:prstGeom>
          <a:noFill/>
        </p:spPr>
      </p:pic>
      <p:pic>
        <p:nvPicPr>
          <p:cNvPr id="13315" name="Picture 3" descr="D:\ОЛЯ\Аттестация\2017-18\Хабибулина\4-13.jpg"/>
          <p:cNvPicPr>
            <a:picLocks noChangeAspect="1" noChangeArrowheads="1"/>
          </p:cNvPicPr>
          <p:nvPr/>
        </p:nvPicPr>
        <p:blipFill>
          <a:blip r:embed="rId3" cstate="print"/>
          <a:srcRect r="2951"/>
          <a:stretch>
            <a:fillRect/>
          </a:stretch>
        </p:blipFill>
        <p:spPr bwMode="auto">
          <a:xfrm rot="5400000">
            <a:off x="1006495" y="3310495"/>
            <a:ext cx="4827010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ОЛЯ\Аттестация\2017-18\Хабибулина\4-14.jpg"/>
          <p:cNvPicPr>
            <a:picLocks noChangeAspect="1" noChangeArrowheads="1"/>
          </p:cNvPicPr>
          <p:nvPr/>
        </p:nvPicPr>
        <p:blipFill>
          <a:blip r:embed="rId2" cstate="print"/>
          <a:srcRect r="3932"/>
          <a:stretch>
            <a:fillRect/>
          </a:stretch>
        </p:blipFill>
        <p:spPr bwMode="auto">
          <a:xfrm rot="5400000">
            <a:off x="1048876" y="-1030877"/>
            <a:ext cx="4778247" cy="6840000"/>
          </a:xfrm>
          <a:prstGeom prst="rect">
            <a:avLst/>
          </a:prstGeom>
          <a:noFill/>
        </p:spPr>
      </p:pic>
      <p:pic>
        <p:nvPicPr>
          <p:cNvPr id="14339" name="Picture 3" descr="D:\ОЛЯ\Аттестация\2017-18\Хабибулина\4-15.jpg"/>
          <p:cNvPicPr>
            <a:picLocks noChangeAspect="1" noChangeArrowheads="1"/>
          </p:cNvPicPr>
          <p:nvPr/>
        </p:nvPicPr>
        <p:blipFill>
          <a:blip r:embed="rId3" cstate="print"/>
          <a:srcRect l="5872" t="5087" r="9814" b="4374"/>
          <a:stretch>
            <a:fillRect/>
          </a:stretch>
        </p:blipFill>
        <p:spPr bwMode="auto">
          <a:xfrm rot="5400000">
            <a:off x="1104094" y="3408094"/>
            <a:ext cx="4631812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5829300" cy="2438400"/>
          </a:xfrm>
        </p:spPr>
        <p:txBody>
          <a:bodyPr>
            <a:normAutofit/>
          </a:bodyPr>
          <a:lstStyle/>
          <a:p>
            <a:r>
              <a:rPr lang="ru-RU" b="1" dirty="0" smtClean="0"/>
              <a:t>5. Наличие авторских программ, методических пособий</a:t>
            </a:r>
            <a:endParaRPr lang="ru-RU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28700" y="4267200"/>
            <a:ext cx="4800600" cy="3251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Муниципальный уровень: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ДОПОЛНИТЕЛЬНАЯ ОБЩЕРАЗВИВАЮЩАЯ ПРОГРАММА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«В ГОСТЯХ У МЕЛЬПОМЕНЫ»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ОЛЯ\Аттестация\2017-18\Хабибулина\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ОЛЯ\Аттестация\2017-18\Хабибулина\5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6172200" cy="245321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6. Выступления на научно-практических конференциях, семинарах, секциях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733800"/>
            <a:ext cx="6286500" cy="2514600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Уровень образовательная организации - 1</a:t>
            </a:r>
          </a:p>
          <a:p>
            <a:pPr marL="0" indent="0" algn="just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Республиканский уровень – </a:t>
            </a:r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2</a:t>
            </a:r>
            <a:endParaRPr lang="ru-RU" altLang="ru-RU" sz="2800" b="1" dirty="0" smtClean="0">
              <a:latin typeface="Times New Roman" pitchFamily="16" charset="0"/>
              <a:cs typeface="Times New Roman" pitchFamily="16" charset="0"/>
            </a:endParaRPr>
          </a:p>
          <a:p>
            <a:pPr marL="0" indent="0" algn="just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Российский уровень - </a:t>
            </a:r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1</a:t>
            </a:r>
            <a:endParaRPr lang="ru-RU" altLang="ru-RU" sz="2800" b="1" dirty="0" smtClean="0">
              <a:latin typeface="Times New Roman" pitchFamily="16" charset="0"/>
              <a:cs typeface="Times New Roman" pitchFamily="16" charset="0"/>
            </a:endParaRPr>
          </a:p>
          <a:p>
            <a:pPr marL="0" indent="0" algn="just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dirty="0" smtClean="0">
              <a:solidFill>
                <a:srgbClr val="0000CC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ОЛЯ\Аттестация\2017-18\Хабибулина\6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ОЛЯ\Аттестация\2017-18\Хабибулина\6-1.jpg"/>
          <p:cNvPicPr>
            <a:picLocks noChangeAspect="1" noChangeArrowheads="1"/>
          </p:cNvPicPr>
          <p:nvPr/>
        </p:nvPicPr>
        <p:blipFill>
          <a:blip r:embed="rId2" cstate="print"/>
          <a:srcRect r="3932"/>
          <a:stretch>
            <a:fillRect/>
          </a:stretch>
        </p:blipFill>
        <p:spPr bwMode="auto">
          <a:xfrm rot="5400000">
            <a:off x="1048876" y="-1030876"/>
            <a:ext cx="4778247" cy="6840000"/>
          </a:xfrm>
          <a:prstGeom prst="rect">
            <a:avLst/>
          </a:prstGeom>
          <a:noFill/>
        </p:spPr>
      </p:pic>
      <p:pic>
        <p:nvPicPr>
          <p:cNvPr id="18435" name="Picture 3" descr="D:\ОЛЯ\Аттестация\2017-18\Хабибулина\6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51097" y="3237097"/>
            <a:ext cx="4973806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ОЛЯ\Аттестация\2017-18\Хабибулина\6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8" cy="5760000"/>
          </a:xfrm>
          <a:prstGeom prst="rect">
            <a:avLst/>
          </a:prstGeom>
          <a:noFill/>
        </p:spPr>
      </p:pic>
      <p:pic>
        <p:nvPicPr>
          <p:cNvPr id="5" name="Picture 2" descr="D:\ОЛЯ\Аттестация\2017-18\Хабибулина\6-5.jpg"/>
          <p:cNvPicPr>
            <a:picLocks noChangeAspect="1" noChangeArrowheads="1"/>
          </p:cNvPicPr>
          <p:nvPr/>
        </p:nvPicPr>
        <p:blipFill>
          <a:blip r:embed="rId3" cstate="print"/>
          <a:srcRect l="5882" t="3654" r="9804" b="50720"/>
          <a:stretch>
            <a:fillRect/>
          </a:stretch>
        </p:blipFill>
        <p:spPr bwMode="auto">
          <a:xfrm rot="5400000">
            <a:off x="1834744" y="4120744"/>
            <a:ext cx="5760000" cy="4286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ОЛЯ\Аттестация\2017-18\Хабибулина\6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33097" y="1048103"/>
            <a:ext cx="4973806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3367616"/>
          </a:xfrm>
        </p:spPr>
        <p:txBody>
          <a:bodyPr>
            <a:normAutofit/>
          </a:bodyPr>
          <a:lstStyle/>
          <a:p>
            <a:r>
              <a:rPr lang="ru-RU" b="1" dirty="0" smtClean="0"/>
              <a:t>1. Применение информационно-коммуникационных технологий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91981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7. Проведение открытых занятий, мастер-классов, мероприятий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895600"/>
            <a:ext cx="6172200" cy="527261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latin typeface="Times New Roman" pitchFamily="16" charset="0"/>
                <a:cs typeface="Times New Roman" pitchFamily="16" charset="0"/>
              </a:rPr>
              <a:t>Образовательная организация - 2</a:t>
            </a:r>
          </a:p>
          <a:p>
            <a:pPr marL="677863" indent="-677863" algn="just">
              <a:buFont typeface="Times New Roman" pitchFamily="16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b="1" i="1" dirty="0" smtClean="0">
              <a:solidFill>
                <a:srgbClr val="0000CC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7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8. Общественная активность педагога</a:t>
            </a:r>
            <a:endParaRPr lang="ru-RU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8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ОЛЯ\Аттестация\2017-18\Хабибулина\8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ОЛЯ\Аттестация\2017-18\Хабибулина\8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6172200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9. Позитивные результаты работы с воспитанниками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ОЛЯ\Аттестация\2017-18\Хабибулина\9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ОЛЯ\Аттестация\2017-18\Хабибулина\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1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ОЛЯ\Аттестация\2017-18\Хабибулина\9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84361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10. Участие педагога в профессиональных конкурсах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514600"/>
            <a:ext cx="6172200" cy="565361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– 2</a:t>
            </a:r>
          </a:p>
          <a:p>
            <a:pPr marL="0" indent="0" algn="ctr"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- 2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ОЛЯ\Аттестация\2017-18\Хабибулина\1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9" cy="5760000"/>
          </a:xfrm>
          <a:prstGeom prst="rect">
            <a:avLst/>
          </a:prstGeom>
          <a:noFill/>
        </p:spPr>
      </p:pic>
      <p:pic>
        <p:nvPicPr>
          <p:cNvPr id="27651" name="Picture 3" descr="D:\ОЛЯ\Аттестация\2017-18\Моськина\1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531" y="3384000"/>
            <a:ext cx="4188469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сохранённая информация\МЕТОДИСТ\Аттестация\2016-2017\Ведерникова\1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20000" cy="5940883"/>
          </a:xfrm>
          <a:prstGeom prst="rect">
            <a:avLst/>
          </a:prstGeom>
          <a:noFill/>
        </p:spPr>
      </p:pic>
      <p:pic>
        <p:nvPicPr>
          <p:cNvPr id="13315" name="Picture 3" descr="C:\сохранённая информация\МЕТОДИСТ\Аттестация\2016-2017\Афанасьева\10-2.jpg"/>
          <p:cNvPicPr>
            <a:picLocks noChangeAspect="1" noChangeArrowheads="1"/>
          </p:cNvPicPr>
          <p:nvPr/>
        </p:nvPicPr>
        <p:blipFill>
          <a:blip r:embed="rId3" cstate="print"/>
          <a:srcRect r="4157" b="1667"/>
          <a:stretch>
            <a:fillRect/>
          </a:stretch>
        </p:blipFill>
        <p:spPr bwMode="auto">
          <a:xfrm>
            <a:off x="2538000" y="3048364"/>
            <a:ext cx="4320000" cy="6095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Горлышкина\10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76617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ОЛЯ\Аттестация\2017-18\Хабибулина\10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8469" cy="5760000"/>
          </a:xfrm>
          <a:prstGeom prst="rect">
            <a:avLst/>
          </a:prstGeom>
          <a:noFill/>
        </p:spPr>
      </p:pic>
      <p:pic>
        <p:nvPicPr>
          <p:cNvPr id="29699" name="Picture 3" descr="D:\ОЛЯ\Аттестация\2017-18\Хабибулина\10-6.jpg"/>
          <p:cNvPicPr>
            <a:picLocks noChangeAspect="1" noChangeArrowheads="1"/>
          </p:cNvPicPr>
          <p:nvPr/>
        </p:nvPicPr>
        <p:blipFill>
          <a:blip r:embed="rId3" cstate="print"/>
          <a:srcRect r="3578"/>
          <a:stretch>
            <a:fillRect/>
          </a:stretch>
        </p:blipFill>
        <p:spPr bwMode="auto">
          <a:xfrm>
            <a:off x="2819401" y="3384000"/>
            <a:ext cx="4038599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ОЛЯ\Аттестация\2017-18\Хабибулина\10-7.jpg"/>
          <p:cNvPicPr>
            <a:picLocks noChangeAspect="1" noChangeArrowheads="1"/>
          </p:cNvPicPr>
          <p:nvPr/>
        </p:nvPicPr>
        <p:blipFill>
          <a:blip r:embed="rId2" cstate="print"/>
          <a:srcRect t="392" r="6396"/>
          <a:stretch>
            <a:fillRect/>
          </a:stretch>
        </p:blipFill>
        <p:spPr bwMode="auto">
          <a:xfrm>
            <a:off x="304800" y="0"/>
            <a:ext cx="62484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834216"/>
          </a:xfrm>
        </p:spPr>
        <p:txBody>
          <a:bodyPr>
            <a:normAutofit/>
          </a:bodyPr>
          <a:lstStyle/>
          <a:p>
            <a:r>
              <a:rPr lang="ru-RU" b="1" dirty="0" smtClean="0"/>
              <a:t>11. Награды и поощрения педагога в межаттестационный период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124200"/>
            <a:ext cx="6172200" cy="5410200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i="1" dirty="0" smtClean="0">
              <a:solidFill>
                <a:srgbClr val="0000CC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algn="just">
              <a:buFont typeface="Times New Roman" pitchFamily="16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i="1" dirty="0" smtClean="0">
              <a:solidFill>
                <a:srgbClr val="0000CC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ОЛЯ\Аттестация\2017-18\Хабибулина\11-1.jpg"/>
          <p:cNvPicPr>
            <a:picLocks noChangeAspect="1" noChangeArrowheads="1"/>
          </p:cNvPicPr>
          <p:nvPr/>
        </p:nvPicPr>
        <p:blipFill>
          <a:blip r:embed="rId2" cstate="print"/>
          <a:srcRect r="4524"/>
          <a:stretch>
            <a:fillRect/>
          </a:stretch>
        </p:blipFill>
        <p:spPr bwMode="auto">
          <a:xfrm>
            <a:off x="228600" y="144000"/>
            <a:ext cx="6248400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ОЛЯ\Аттестация\2017-18\Хабибулина\1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6840000" cy="3517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ОЛЯ\Аттестация\2017-18\Хабибулина\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ОЛЯ\Аттестация\2017-18\Хабибулина\11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ОЛЯ\Аттестация\2017-18\Хабибулина\11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ОЛЯ\Аттестация\2017-18\Хабибулина\11-6.jpg"/>
          <p:cNvPicPr>
            <a:picLocks noChangeAspect="1" noChangeArrowheads="1"/>
          </p:cNvPicPr>
          <p:nvPr/>
        </p:nvPicPr>
        <p:blipFill>
          <a:blip r:embed="rId2" cstate="print"/>
          <a:srcRect r="3932" b="809"/>
          <a:stretch>
            <a:fillRect/>
          </a:stretch>
        </p:blipFill>
        <p:spPr bwMode="auto">
          <a:xfrm rot="5400000">
            <a:off x="1029380" y="-1011380"/>
            <a:ext cx="4817240" cy="6840000"/>
          </a:xfrm>
          <a:prstGeom prst="rect">
            <a:avLst/>
          </a:prstGeom>
          <a:noFill/>
        </p:spPr>
      </p:pic>
      <p:pic>
        <p:nvPicPr>
          <p:cNvPr id="36867" name="Picture 3" descr="D:\ОЛЯ\Аттестация\2017-18\Хабибулина\11-7.jpg"/>
          <p:cNvPicPr>
            <a:picLocks noChangeAspect="1" noChangeArrowheads="1"/>
          </p:cNvPicPr>
          <p:nvPr/>
        </p:nvPicPr>
        <p:blipFill>
          <a:blip r:embed="rId3" cstate="print"/>
          <a:srcRect r="3932"/>
          <a:stretch>
            <a:fillRect/>
          </a:stretch>
        </p:blipFill>
        <p:spPr bwMode="auto">
          <a:xfrm rot="5400000">
            <a:off x="1048876" y="3334877"/>
            <a:ext cx="4778247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3139016"/>
          </a:xfrm>
        </p:spPr>
        <p:txBody>
          <a:bodyPr>
            <a:normAutofit/>
          </a:bodyPr>
          <a:lstStyle/>
          <a:p>
            <a:r>
              <a:rPr lang="ru-RU" b="1" dirty="0" smtClean="0"/>
              <a:t>12. Повышение квалификации, профессиональная переподготовка</a:t>
            </a:r>
            <a:endParaRPr lang="ru-RU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ОЛЯ\Аттестация\2017-18\Хабибулина\12-3.jpg"/>
          <p:cNvPicPr>
            <a:picLocks noChangeAspect="1" noChangeArrowheads="1"/>
          </p:cNvPicPr>
          <p:nvPr/>
        </p:nvPicPr>
        <p:blipFill>
          <a:blip r:embed="rId2" cstate="print"/>
          <a:srcRect l="1951" t="1522" r="6873" b="2948"/>
          <a:stretch>
            <a:fillRect/>
          </a:stretch>
        </p:blipFill>
        <p:spPr bwMode="auto">
          <a:xfrm rot="5400000">
            <a:off x="1064417" y="3350418"/>
            <a:ext cx="4747165" cy="6840000"/>
          </a:xfrm>
          <a:prstGeom prst="rect">
            <a:avLst/>
          </a:prstGeom>
          <a:noFill/>
        </p:spPr>
      </p:pic>
      <p:pic>
        <p:nvPicPr>
          <p:cNvPr id="38915" name="Picture 3" descr="D:\ОЛЯ\Аттестация\2017-18\Хабибулина\12-4.jpg"/>
          <p:cNvPicPr>
            <a:picLocks noChangeAspect="1" noChangeArrowheads="1"/>
          </p:cNvPicPr>
          <p:nvPr/>
        </p:nvPicPr>
        <p:blipFill>
          <a:blip r:embed="rId3" cstate="print"/>
          <a:srcRect l="5882" t="49280" r="5882" b="5094"/>
          <a:stretch>
            <a:fillRect/>
          </a:stretch>
        </p:blipFill>
        <p:spPr bwMode="auto">
          <a:xfrm rot="5400000">
            <a:off x="1024600" y="728000"/>
            <a:ext cx="5040000" cy="35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ОЛЯ\Аттестация\2017-18\Хабибулина\12-1.jpg"/>
          <p:cNvPicPr>
            <a:picLocks noChangeAspect="1" noChangeArrowheads="1"/>
          </p:cNvPicPr>
          <p:nvPr/>
        </p:nvPicPr>
        <p:blipFill>
          <a:blip r:embed="rId2" cstate="print"/>
          <a:srcRect r="9610"/>
          <a:stretch>
            <a:fillRect/>
          </a:stretch>
        </p:blipFill>
        <p:spPr bwMode="auto">
          <a:xfrm rot="5400000">
            <a:off x="1172100" y="-1172100"/>
            <a:ext cx="4495800" cy="6840000"/>
          </a:xfrm>
          <a:prstGeom prst="rect">
            <a:avLst/>
          </a:prstGeom>
          <a:noFill/>
        </p:spPr>
      </p:pic>
      <p:pic>
        <p:nvPicPr>
          <p:cNvPr id="37891" name="Picture 3" descr="D:\ОЛЯ\Аттестация\2017-18\Хабибулина\12-2.jpg"/>
          <p:cNvPicPr>
            <a:picLocks noChangeAspect="1" noChangeArrowheads="1"/>
          </p:cNvPicPr>
          <p:nvPr/>
        </p:nvPicPr>
        <p:blipFill>
          <a:blip r:embed="rId3" cstate="print"/>
          <a:srcRect l="-10" r="6873" b="2236"/>
          <a:stretch>
            <a:fillRect/>
          </a:stretch>
        </p:blipFill>
        <p:spPr bwMode="auto">
          <a:xfrm rot="5400000">
            <a:off x="1068809" y="3354809"/>
            <a:ext cx="4738382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51097" y="590903"/>
            <a:ext cx="4973806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Аттестация\2017-18\Хабибулина\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5829300" cy="196003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Участие в инновационной деятельности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276600"/>
            <a:ext cx="5181600" cy="4241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just">
              <a:defRPr/>
            </a:pP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  <a:p>
            <a:pPr algn="just">
              <a:defRPr/>
            </a:pP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МАДОУ «Детский сад №112»</a:t>
            </a:r>
          </a:p>
          <a:p>
            <a:pPr algn="just">
              <a:defRPr/>
            </a:pP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«Игра как средство духовно-нравственного и патриотического воспитания дошкольников», 2015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ЛЯ\Аттестация\2017-18\Горлышкина\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44482" cy="90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271</Words>
  <Application>Microsoft Office PowerPoint</Application>
  <PresentationFormat>Экран (4:3)</PresentationFormat>
  <Paragraphs>46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Office Theme</vt:lpstr>
      <vt:lpstr>Министерство образования РМ Портфолио  Хабибулиной Ирины Николаевны,  воспитателя МАДОУ «Детский сад №112» г.о.Саранск</vt:lpstr>
      <vt:lpstr>Представление инновационного педагогического опыта на сайте МАДОУ «Детский сад №112»</vt:lpstr>
      <vt:lpstr>1. Применение информационно-коммуникационных технологий</vt:lpstr>
      <vt:lpstr>Слайд 4</vt:lpstr>
      <vt:lpstr>Слайд 5</vt:lpstr>
      <vt:lpstr>Слайд 6</vt:lpstr>
      <vt:lpstr>Слайд 7</vt:lpstr>
      <vt:lpstr>2. Участие в инновационной деятельности</vt:lpstr>
      <vt:lpstr>Слайд 9</vt:lpstr>
      <vt:lpstr>3. Наличие публикаций, включая интернет-публикации</vt:lpstr>
      <vt:lpstr>Слайд 11</vt:lpstr>
      <vt:lpstr>Слайд 12</vt:lpstr>
      <vt:lpstr>4. Результаты участия воспитанников в конкурсах, акциях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5. Наличие авторских программ, методических пособий</vt:lpstr>
      <vt:lpstr>Слайд 23</vt:lpstr>
      <vt:lpstr>Слайд 24</vt:lpstr>
      <vt:lpstr>6. Выступления на научно-практических конференциях, семинарах, секциях</vt:lpstr>
      <vt:lpstr>Слайд 26</vt:lpstr>
      <vt:lpstr>Слайд 27</vt:lpstr>
      <vt:lpstr>Слайд 28</vt:lpstr>
      <vt:lpstr>Слайд 29</vt:lpstr>
      <vt:lpstr>7. Проведение открытых занятий, мастер-классов, мероприятий</vt:lpstr>
      <vt:lpstr>Слайд 31</vt:lpstr>
      <vt:lpstr>8. Общественная активность педагога</vt:lpstr>
      <vt:lpstr>Слайд 33</vt:lpstr>
      <vt:lpstr>Слайд 34</vt:lpstr>
      <vt:lpstr>Слайд 35</vt:lpstr>
      <vt:lpstr>Слайд 36</vt:lpstr>
      <vt:lpstr>9. Позитивные результаты работы с воспитанниками</vt:lpstr>
      <vt:lpstr>Слайд 38</vt:lpstr>
      <vt:lpstr>Слайд 39</vt:lpstr>
      <vt:lpstr>Слайд 40</vt:lpstr>
      <vt:lpstr>10. Участие педагога в профессиональных конкурсах</vt:lpstr>
      <vt:lpstr>Слайд 42</vt:lpstr>
      <vt:lpstr>Слайд 43</vt:lpstr>
      <vt:lpstr>Слайд 44</vt:lpstr>
      <vt:lpstr>Слайд 45</vt:lpstr>
      <vt:lpstr>Слайд 46</vt:lpstr>
      <vt:lpstr>11. Награды и поощрения педагога в межаттестационный период</vt:lpstr>
      <vt:lpstr>Слайд 48</vt:lpstr>
      <vt:lpstr>Слайд 49</vt:lpstr>
      <vt:lpstr>Слайд 50</vt:lpstr>
      <vt:lpstr>Слайд 51</vt:lpstr>
      <vt:lpstr>Слайд 52</vt:lpstr>
      <vt:lpstr>Слайд 53</vt:lpstr>
      <vt:lpstr>12. Повышение квалификации, профессиональная переподготовка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Ивановой Галины Ивановны,  учителя МОУ «Гимназия № » г.о.Саранск </dc:title>
  <dc:creator>user</dc:creator>
  <cp:lastModifiedBy>LENOVO ideapad 100</cp:lastModifiedBy>
  <cp:revision>109</cp:revision>
  <dcterms:created xsi:type="dcterms:W3CDTF">2015-08-31T16:53:18Z</dcterms:created>
  <dcterms:modified xsi:type="dcterms:W3CDTF">2017-11-30T22:00:57Z</dcterms:modified>
</cp:coreProperties>
</file>