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77" r:id="rId3"/>
    <p:sldId id="276" r:id="rId4"/>
    <p:sldId id="278" r:id="rId5"/>
    <p:sldId id="275" r:id="rId6"/>
    <p:sldId id="261" r:id="rId7"/>
    <p:sldId id="273" r:id="rId8"/>
    <p:sldId id="274" r:id="rId9"/>
    <p:sldId id="272" r:id="rId10"/>
    <p:sldId id="262" r:id="rId11"/>
    <p:sldId id="263" r:id="rId12"/>
    <p:sldId id="264" r:id="rId13"/>
    <p:sldId id="265" r:id="rId14"/>
    <p:sldId id="266" r:id="rId15"/>
    <p:sldId id="267" r:id="rId16"/>
    <p:sldId id="269" r:id="rId17"/>
    <p:sldId id="268" r:id="rId18"/>
    <p:sldId id="270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9ACA-FDAC-49D4-A2CF-8FD3538C8EF8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0D841-9EB9-483E-985A-A80951A73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244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9ACA-FDAC-49D4-A2CF-8FD3538C8EF8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0D841-9EB9-483E-985A-A80951A73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123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9ACA-FDAC-49D4-A2CF-8FD3538C8EF8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0D841-9EB9-483E-985A-A80951A73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655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9ACA-FDAC-49D4-A2CF-8FD3538C8EF8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0D841-9EB9-483E-985A-A80951A73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510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9ACA-FDAC-49D4-A2CF-8FD3538C8EF8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0D841-9EB9-483E-985A-A80951A73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953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9ACA-FDAC-49D4-A2CF-8FD3538C8EF8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0D841-9EB9-483E-985A-A80951A73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624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9ACA-FDAC-49D4-A2CF-8FD3538C8EF8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0D841-9EB9-483E-985A-A80951A73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338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9ACA-FDAC-49D4-A2CF-8FD3538C8EF8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0D841-9EB9-483E-985A-A80951A73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91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9ACA-FDAC-49D4-A2CF-8FD3538C8EF8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0D841-9EB9-483E-985A-A80951A73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190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9ACA-FDAC-49D4-A2CF-8FD3538C8EF8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0D841-9EB9-483E-985A-A80951A73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047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9ACA-FDAC-49D4-A2CF-8FD3538C8EF8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0D841-9EB9-483E-985A-A80951A73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393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699ACA-FDAC-49D4-A2CF-8FD3538C8EF8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0D841-9EB9-483E-985A-A80951A73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176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65992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ребёнка – детский сад №17»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Саранск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97723" y="2890391"/>
            <a:ext cx="75965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Зимняя площадка дошкольной образовательной организации - 2024</a:t>
            </a:r>
            <a:endParaRPr lang="ru-RU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835" y="1476348"/>
            <a:ext cx="2044250" cy="1531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1307" y="1409048"/>
            <a:ext cx="1637857" cy="2143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1027" y="1327706"/>
            <a:ext cx="3350750" cy="1711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8250" y="4006107"/>
            <a:ext cx="3078837" cy="1899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2472" y="3874743"/>
            <a:ext cx="2649622" cy="2030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1897" y="4006107"/>
            <a:ext cx="2554027" cy="191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1026" name="Picture 2" descr="C:\Users\User\Desktop\зимняя площадка 24\5гр\изображение_viber_2024-01-27_16-58-52-6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798" y="2775952"/>
            <a:ext cx="2531646" cy="3375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зимняя площадка 24\5гр\изображение_viber_2024-01-27_16-58-52-8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95" y="2378408"/>
            <a:ext cx="3653588" cy="2740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зимняя площадка 24\5гр\изображение_viber_2024-01-27_16-58-52-4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925" y="2306218"/>
            <a:ext cx="3797968" cy="28484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97723" y="460612"/>
            <a:ext cx="75965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№ 5 соорудила на своей площадке яркие, веселые лабиринты, украсив их национальным мордовским узором</a:t>
            </a:r>
            <a:endParaRPr lang="ru-RU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08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050" name="Picture 2" descr="C:\Users\User\Desktop\зимняя площадка 24\6гр\0-02-05-454e9bc12f05c576906c603d36f1fc8222f690d5c17c47a96be0551dd7b759c4_a2c8116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206" y="2541018"/>
            <a:ext cx="2502997" cy="3342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зимняя площадка 24\6гр\0-02-05-68e51f73add88b0755a626d5c6a979cbee68d1ca56fcdbeabf524223ed6f3ff2_769eab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598" y="1622102"/>
            <a:ext cx="2517607" cy="33617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зимняя площадка 24\6гр\0-02-05-754ad49d0758a60e94cb9d3933681094da2899f53c5ae1c91c5c4a5245c6a012_49efc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203" y="3429000"/>
            <a:ext cx="2989395" cy="22387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45754" y="278916"/>
            <a:ext cx="71004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площадке группы № 6 теперь располагаются: красочная горка, лабиринт и  спортивные фрукты - груша и яблоко. Теперь ребята знают, что фрукты – это не только полезно, но и весело! </a:t>
            </a:r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User\Desktop\зимняя площадка 24\6гр\0-02-05-4a502b49f83f718da09007c8a112b60a75f1368e26495a268ffe4578641e04d0_7b434c0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67" y="1714763"/>
            <a:ext cx="2502334" cy="3341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33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5" name="Picture 3" descr="C:\Users\User\Desktop\зимняя площадка 24\7гр\0-02-05-0df0666f3b4e3279bf7ed5d83acf6fb093737005d41c9e0508495676ebf441e9_2a777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625" y="3797388"/>
            <a:ext cx="3273593" cy="24551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esktop\зимняя площадка 24\7гр\0-02-05-2b2414fb669d18804936797eb2bf0329fbae5e666e506c520556014b4a413238_79a6a5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904" y="1255370"/>
            <a:ext cx="3315033" cy="2486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User\Desktop\зимняя площадка 24\7гр\изображение_viber_2024-01-29_14-09-12-2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15" y="1358062"/>
            <a:ext cx="3210427" cy="24078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User\Desktop\зимняя площадка 24\7гр\0-02-05-a2fdb1e8e861e620ceefc0d79dae02e2b32e21091f40bd64de9cf25000dce494_7a5e58a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879" y="2458305"/>
            <a:ext cx="3422239" cy="2566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User\Desktop\зимняя площадка 24\7гр\изображение_viber_2024-01-29_14-09-11-86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04" y="3947106"/>
            <a:ext cx="3138238" cy="23536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221054" y="258268"/>
            <a:ext cx="7749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площадке группы № 7 озорная змейка и веселый снеговик приглашают в красочный и яркий лабиринт.</a:t>
            </a:r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349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4098" name="Picture 2" descr="C:\Users\User\Desktop\зимняя площадка 24\8гр\0-02-05-1a6fb4817473272a5bf80aa376d511fd524db168bd95b5ee5dd2717d90177cd2_6a89d4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93" y="4121972"/>
            <a:ext cx="3136231" cy="23521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зимняя площадка 24\8гр\0-02-05-54dd6b9402150dcda444cfb688a33ae1246122775ef68410563a3260ceeb9611_7adb99e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63" y="1436040"/>
            <a:ext cx="3222461" cy="2416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esktop\зимняя площадка 24\8гр\0-02-05-426a09b373072da8463930c98983cdfbcd5ba364c607d632f0a86e4cb8cf65cb_8db87af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876" y="1145977"/>
            <a:ext cx="2146383" cy="28618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User\Desktop\зимняя площадка 24\8гр\0-02-05-4c13573c8eeaccc545901fb7ca46e33287194d9e5f8bdbe40613157bf4f32bfa_cdd04e6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383" y="1796418"/>
            <a:ext cx="2755229" cy="36736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User\Desktop\зимняя площадка 24\8гр\0-02-05-87d2cfab54ae3a471aa25c554ed82c2ca73eabe3924cab9042aba404128488bd_9a39467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647" y="4121972"/>
            <a:ext cx="3368842" cy="2526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11980" y="112601"/>
            <a:ext cx="71680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совместной и слаженной работы родителей группы № 8 на площадке появился опасный хищник – крокодил. Но ребята знают, что он не страшный. И с удовольствием прокатит их на своей мордочке. </a:t>
            </a:r>
            <a:endParaRPr lang="ru-RU" sz="2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57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927"/>
            <a:ext cx="12300285" cy="685800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5122" name="Picture 2" descr="C:\Users\User\Desktop\зимняя площадка 24\9гр\0-02-05-5921d8ca54c5c0eb25ca7f4d2e3ae84c2947ad28af5fff0db36556ed8995d2b3_e291b6a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422" y="3856554"/>
            <a:ext cx="2165810" cy="28877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зимняя площадка 24\9гр\0-02-05-f8d3ed7c1e9ea487e82f55c420c6935fd6acc6dcfd6b02c058cefd1da7246a13_9164fd4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950" y="1236911"/>
            <a:ext cx="2018705" cy="2691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зимняя площадка 24\9гр\0-02-05-efeea4299493893beed30cdfbd5ee3e6980aa8aa9310ccbee8cb4df049c89a02_169993c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504" y="3826705"/>
            <a:ext cx="2121568" cy="28287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User\Desktop\зимняя площадка 24\9гр\0-02-05-d66f09d0d25e115a3c564c3a490512a8cbe50c12e483afeb7311076fb85a7d92_c0ae39b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226" y="1170923"/>
            <a:ext cx="2068195" cy="27575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User\Desktop\зимняя площадка 24\9гр\0-02-05-8109617cdd8d65400d31bd625ef594b5887871c877050ade63214a7e6753d270_8f9b4f6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564" y="1507392"/>
            <a:ext cx="2867525" cy="21506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807307" y="239891"/>
            <a:ext cx="7168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площадке группы № 9 настоящее раздолье! Здесь стоят ледяная крепость, веселый ежик,  добрый </a:t>
            </a:r>
            <a:r>
              <a:rPr lang="ru-RU" sz="20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дракоша</a:t>
            </a:r>
            <a:r>
              <a:rPr lang="ru-RU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-горка и лабиринт-змейка!</a:t>
            </a:r>
            <a:endParaRPr lang="ru-RU" sz="2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User\Desktop\зимняя площадка 24\9гр\0-02-05-88d2b6fab6d4dcf9be22e3fb550b22ca9db7e98e2681214fa70d931bee4068ad_b7d8391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783" y="3856554"/>
            <a:ext cx="2103031" cy="2804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75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147" name="Picture 3" descr="C:\Users\User\Desktop\зимняя площадка 24\10гр\0-02-04-6230d7de4d7ca585d4ecd61f32ec0df9e7f642a17c94b93845571907aa660f5e_f71f3b8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051" y="1003854"/>
            <a:ext cx="3838074" cy="25281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зимняя площадка 24\10гр\0-02-04-184a650506f524648442a9868b2dbbebfc8b59db9c9136b49bfd14e0236adeab_6fcb13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580" y="3244226"/>
            <a:ext cx="4054071" cy="2562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44927" y="377982"/>
            <a:ext cx="55303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площадке группы № 10 теперь развивает паруса величественный корабль и его смелый капитан – осьминог. Теперь отважные ребята непременно отправятся в захватывающее путешествие и будут бороздить снежные просторы. </a:t>
            </a:r>
            <a:endParaRPr lang="ru-RU" sz="2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 descr="C:\Users\User\Desktop\зимняя площадка 24\10гр\0-02-04-628b03626c6c12067255ec7128237d5c9996299dd061a81c8eabc86e42119217_dd016f5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051" y="4157921"/>
            <a:ext cx="4053051" cy="19678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зимняя площадка 24\10гр\IMG-0002c3b957ca9a76b0b25a72c259b51f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55" y="1913021"/>
            <a:ext cx="2091488" cy="38939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47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194" name="Picture 2" descr="C:\Users\User\Desktop\зимняя площадка 24\IMG-20240130-WA0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369" y="1157221"/>
            <a:ext cx="3053013" cy="40706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зимняя площадка 24\IMG-20240130-WA0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918" y="1209620"/>
            <a:ext cx="2989846" cy="39864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1980" y="198468"/>
            <a:ext cx="7168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группу </a:t>
            </a:r>
            <a:r>
              <a:rPr lang="ru-RU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 бабочки прилетели. </a:t>
            </a:r>
          </a:p>
          <a:p>
            <a:pPr algn="ctr"/>
            <a:endParaRPr lang="ru-RU" sz="2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630" y="2050209"/>
            <a:ext cx="3270739" cy="2453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499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170" name="Picture 2" descr="C:\Users\User\Desktop\зимняя площадка 24\12гр\0-02-05-6dfe54d2afef5edd79e76dfd91dede55fcbfe214faf0de3e3a5f29da71e5305e_1da1936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467" y="1470902"/>
            <a:ext cx="3918920" cy="23123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зимняя площадка 24\12гр\0-02-05-ea4a9061bfb63b6e918a11ec0225063521bf9108759ae1a16b5cd01a6c80b116_5251c9f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242" y="1433156"/>
            <a:ext cx="3461083" cy="23986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1981" y="574688"/>
            <a:ext cx="7168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руппа № 12 любуется прекрасными зимними узорами, катается на горке, проходит лабиринт и веселые препятствия.</a:t>
            </a:r>
            <a:endParaRPr lang="ru-RU" sz="2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User\Desktop\зимняя площадка 24\12гр\0-02-05-40aba4917e2f1c80f6e7e911b4c42b399b6109cf3734ab585c2de44e46513e5a_ad1920c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204" y="3928619"/>
            <a:ext cx="3976684" cy="23394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8491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70" y="2111132"/>
            <a:ext cx="1148585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956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2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71501" y="96716"/>
            <a:ext cx="11438792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проекта: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</a:t>
            </a:r>
          </a:p>
          <a:p>
            <a:pPr algn="just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Участники: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воспитанники, воспитатели, родители</a:t>
            </a:r>
          </a:p>
          <a:p>
            <a:pPr lvl="0" algn="just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Замечено, что подвижная деятельность детей во время прогулки однообразна, привычные игры уже наскучили, и дети уже не с таким желанием, как прежде, играют в подвижные игры и выполняют спортивные упражнения. Поэтому появилась необходимость в организации такой развивающей среды на участках групп, которая позволила бы каждому ребенку проявить себя творчески и сформировать предпосылки для двигательной активности. Зимние игры не только приносят детворе необычайную радость, но и несут пользу для здоровья. Развлечения на свежем воздухе более полезны, чем занятия в закрытом помещении. Зимой дети двигаются намного активнее, так как иначе возможно легко простудиться. </a:t>
            </a:r>
          </a:p>
          <a:p>
            <a:pPr lvl="0" algn="just"/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с семьей одна из наиважнейших условий организации эффективного воспитательного процесса в ДОУ. Но проблема в том, что родители не всегда приходят на встречи с педагогами, а если и приходят, то чаще выступают в роли зрителей и реже в качестве участников. Для того чтобы родители стали активными помощниками педагогов, нужно вовлечь их в жизнь детского сада. </a:t>
            </a:r>
          </a:p>
          <a:p>
            <a:pPr lvl="0" algn="just"/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Понимая значение двигательной деятельности в жизни ребёнка, было принято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привлечь родителей к организации снежного городка.</a:t>
            </a:r>
          </a:p>
          <a:p>
            <a:pPr algn="just"/>
            <a:endParaRPr lang="ru-RU" sz="2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67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12277" y="852498"/>
            <a:ext cx="995289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пространства участка детского сада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Создание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благоприятных условий для творческих и подвижных игр, спортивных развлечений и других видов деятельности детей на свежем воздухе.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желание и интерес участвовать в подвижных играх и физических упражнениях на прогулке.</a:t>
            </a:r>
          </a:p>
          <a:p>
            <a:pPr>
              <a:buFont typeface="+mj-lt"/>
              <a:buAutoNum type="arabicPeriod"/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Знакомить детей с названиями предметов ближайшего окружения.</a:t>
            </a:r>
          </a:p>
          <a:p>
            <a:pPr>
              <a:buFont typeface="+mj-lt"/>
              <a:buAutoNum type="arabicPeriod"/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круг наблюдений детей за трудом взрослых.</a:t>
            </a:r>
          </a:p>
          <a:p>
            <a:pPr>
              <a:buFont typeface="+mj-lt"/>
              <a:buAutoNum type="arabicPeriod"/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Поддерживать желание помогать взрослым.</a:t>
            </a:r>
          </a:p>
          <a:p>
            <a:pPr>
              <a:buFont typeface="+mj-lt"/>
              <a:buAutoNum type="arabicPeriod"/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представления детей о способах использования снежных построек.</a:t>
            </a:r>
          </a:p>
          <a:p>
            <a:pPr>
              <a:buFont typeface="+mj-lt"/>
              <a:buAutoNum type="arabicPeriod"/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бережное отношение к постройкам через формирование эстетических качеств.</a:t>
            </a:r>
            <a:endParaRPr lang="ru-RU" sz="2400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17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6756277"/>
              </p:ext>
            </p:extLst>
          </p:nvPr>
        </p:nvGraphicFramePr>
        <p:xfrm>
          <a:off x="666750" y="904305"/>
          <a:ext cx="10858500" cy="56872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4625">
                  <a:extLst>
                    <a:ext uri="{9D8B030D-6E8A-4147-A177-3AD203B41FA5}">
                      <a16:colId xmlns:a16="http://schemas.microsoft.com/office/drawing/2014/main" val="1843247612"/>
                    </a:ext>
                  </a:extLst>
                </a:gridCol>
                <a:gridCol w="2714625">
                  <a:extLst>
                    <a:ext uri="{9D8B030D-6E8A-4147-A177-3AD203B41FA5}">
                      <a16:colId xmlns:a16="http://schemas.microsoft.com/office/drawing/2014/main" val="666913750"/>
                    </a:ext>
                  </a:extLst>
                </a:gridCol>
                <a:gridCol w="2714625">
                  <a:extLst>
                    <a:ext uri="{9D8B030D-6E8A-4147-A177-3AD203B41FA5}">
                      <a16:colId xmlns:a16="http://schemas.microsoft.com/office/drawing/2014/main" val="3861979568"/>
                    </a:ext>
                  </a:extLst>
                </a:gridCol>
                <a:gridCol w="2714625">
                  <a:extLst>
                    <a:ext uri="{9D8B030D-6E8A-4147-A177-3AD203B41FA5}">
                      <a16:colId xmlns:a16="http://schemas.microsoft.com/office/drawing/2014/main" val="22949139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Этапы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 воспитанников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 педагогов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 родителей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4503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этап -</a:t>
                      </a:r>
                    </a:p>
                    <a:p>
                      <a:pPr algn="ctr"/>
                      <a:r>
                        <a:rPr lang="ru-RU" sz="1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подготовительный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Рассматривание иллюстраций и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фотографий.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Рассматривание картины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«Зимние забавы»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Беседа с детьми о назначении построек.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3" marR="62483" marT="62483" marB="62483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Изучение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материала в интернете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Изучение методической литературы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Наблюдение за двигательной активностью детей.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Организация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деятельности детей и родителей.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3" marR="62483" marT="62483" marB="6248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Совместно с детьми изображают свой проект участка группы.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Решают задачу организации деятельности.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3" marR="62483" marT="62483" marB="62483"/>
                </a:tc>
                <a:extLst>
                  <a:ext uri="{0D108BD9-81ED-4DB2-BD59-A6C34878D82A}">
                    <a16:rowId xmlns:a16="http://schemas.microsoft.com/office/drawing/2014/main" val="30419690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этап -</a:t>
                      </a:r>
                    </a:p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практический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Сбор снега на участке для будущих построек.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Подготовка оформления для снежных фигур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3" marR="62483" marT="62483" marB="6248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Направляет и контролирует осуществление проекта.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Оказывает практическую помощь.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Оформляет с родителями постройки на участке.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3" marR="62483" marT="62483" marB="6248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Сбор материала для оформления снежных фигур.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Помощь в сборе снега на участке для будущих построек.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Помощь в оформлении снежных форм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3" marR="62483" marT="62483" marB="62483"/>
                </a:tc>
                <a:extLst>
                  <a:ext uri="{0D108BD9-81ED-4DB2-BD59-A6C34878D82A}">
                    <a16:rowId xmlns:a16="http://schemas.microsoft.com/office/drawing/2014/main" val="16844364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этап -</a:t>
                      </a:r>
                    </a:p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заключительный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Представление окружающим продукта своей деятельности.</a:t>
                      </a:r>
                      <a:endParaRPr lang="ru-RU" sz="16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369379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769577" y="246185"/>
            <a:ext cx="6901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 проекта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13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868594" y="27564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территории ДОО: </a:t>
            </a:r>
          </a:p>
          <a:p>
            <a:pPr algn="ctr"/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сосулек, скользких дорожек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865685" y="1467562"/>
            <a:ext cx="28880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>
                <a:solidFill>
                  <a:srgbClr val="0070C0"/>
                </a:solidFill>
                <a:latin typeface="Times New Roman Cyr" panose="02020603050405020304" pitchFamily="18" charset="0"/>
              </a:rPr>
              <a:t>В здание заходишь если,</a:t>
            </a:r>
            <a:br>
              <a:rPr lang="ru-RU" sz="1600" dirty="0">
                <a:solidFill>
                  <a:srgbClr val="0070C0"/>
                </a:solidFill>
                <a:latin typeface="Times New Roman Cyr" panose="02020603050405020304" pitchFamily="18" charset="0"/>
              </a:rPr>
            </a:br>
            <a:r>
              <a:rPr lang="ru-RU" sz="1600" dirty="0">
                <a:solidFill>
                  <a:srgbClr val="0070C0"/>
                </a:solidFill>
                <a:latin typeface="Times New Roman Cyr" panose="02020603050405020304" pitchFamily="18" charset="0"/>
              </a:rPr>
              <a:t>Ты постой чуть-чуть на месте.</a:t>
            </a:r>
            <a:br>
              <a:rPr lang="ru-RU" sz="1600" dirty="0">
                <a:solidFill>
                  <a:srgbClr val="0070C0"/>
                </a:solidFill>
                <a:latin typeface="Times New Roman Cyr" panose="02020603050405020304" pitchFamily="18" charset="0"/>
              </a:rPr>
            </a:br>
            <a:r>
              <a:rPr lang="ru-RU" sz="1600" dirty="0">
                <a:solidFill>
                  <a:srgbClr val="0070C0"/>
                </a:solidFill>
                <a:latin typeface="Times New Roman Cyr" panose="02020603050405020304" pitchFamily="18" charset="0"/>
              </a:rPr>
              <a:t>И на крышу посмотри,</a:t>
            </a:r>
            <a:br>
              <a:rPr lang="ru-RU" sz="1600" dirty="0">
                <a:solidFill>
                  <a:srgbClr val="0070C0"/>
                </a:solidFill>
                <a:latin typeface="Times New Roman Cyr" panose="02020603050405020304" pitchFamily="18" charset="0"/>
              </a:rPr>
            </a:br>
            <a:r>
              <a:rPr lang="ru-RU" sz="1600" dirty="0">
                <a:solidFill>
                  <a:srgbClr val="0070C0"/>
                </a:solidFill>
                <a:latin typeface="Times New Roman Cyr" panose="02020603050405020304" pitchFamily="18" charset="0"/>
              </a:rPr>
              <a:t>нет сосулек? Так иди!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952392" y="3552784"/>
            <a:ext cx="301220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>
                <a:solidFill>
                  <a:srgbClr val="0070C0"/>
                </a:solidFill>
                <a:latin typeface="Times New Roman Cyr" panose="02020603050405020304" pitchFamily="18" charset="0"/>
              </a:rPr>
              <a:t>Тропинка эта –  дружная,</a:t>
            </a:r>
            <a:r>
              <a:rPr lang="ru-RU" sz="1600" dirty="0">
                <a:solidFill>
                  <a:srgbClr val="0070C0"/>
                </a:solidFill>
              </a:rPr>
              <a:t/>
            </a:r>
            <a:br>
              <a:rPr lang="ru-RU" sz="1600" dirty="0">
                <a:solidFill>
                  <a:srgbClr val="0070C0"/>
                </a:solidFill>
              </a:rPr>
            </a:br>
            <a:r>
              <a:rPr lang="ru-RU" sz="1600" dirty="0">
                <a:solidFill>
                  <a:srgbClr val="0070C0"/>
                </a:solidFill>
                <a:latin typeface="Times New Roman Cyr" panose="02020603050405020304" pitchFamily="18" charset="0"/>
              </a:rPr>
              <a:t>Хорошая и нужная.</a:t>
            </a:r>
            <a:r>
              <a:rPr lang="ru-RU" sz="1600" dirty="0">
                <a:solidFill>
                  <a:srgbClr val="0070C0"/>
                </a:solidFill>
              </a:rPr>
              <a:t/>
            </a:r>
            <a:br>
              <a:rPr lang="ru-RU" sz="1600" dirty="0">
                <a:solidFill>
                  <a:srgbClr val="0070C0"/>
                </a:solidFill>
              </a:rPr>
            </a:br>
            <a:r>
              <a:rPr lang="ru-RU" sz="1600" dirty="0">
                <a:solidFill>
                  <a:srgbClr val="0070C0"/>
                </a:solidFill>
                <a:latin typeface="Times New Roman Cyr" panose="02020603050405020304" pitchFamily="18" charset="0"/>
              </a:rPr>
              <a:t>Здесь никогда не ссорятся,</a:t>
            </a:r>
            <a:r>
              <a:rPr lang="ru-RU" sz="1600" dirty="0">
                <a:solidFill>
                  <a:srgbClr val="0070C0"/>
                </a:solidFill>
              </a:rPr>
              <a:t/>
            </a:r>
            <a:br>
              <a:rPr lang="ru-RU" sz="1600" dirty="0">
                <a:solidFill>
                  <a:srgbClr val="0070C0"/>
                </a:solidFill>
              </a:rPr>
            </a:br>
            <a:r>
              <a:rPr lang="ru-RU" sz="1600" dirty="0">
                <a:solidFill>
                  <a:srgbClr val="0070C0"/>
                </a:solidFill>
                <a:latin typeface="Times New Roman Cyr" panose="02020603050405020304" pitchFamily="18" charset="0"/>
              </a:rPr>
              <a:t>Все ладят – красота!</a:t>
            </a:r>
            <a:r>
              <a:rPr lang="ru-RU" sz="1600" dirty="0">
                <a:solidFill>
                  <a:srgbClr val="0070C0"/>
                </a:solidFill>
              </a:rPr>
              <a:t/>
            </a:r>
            <a:br>
              <a:rPr lang="ru-RU" sz="1600" dirty="0">
                <a:solidFill>
                  <a:srgbClr val="0070C0"/>
                </a:solidFill>
              </a:rPr>
            </a:br>
            <a:r>
              <a:rPr lang="ru-RU" sz="1600" dirty="0">
                <a:solidFill>
                  <a:srgbClr val="0070C0"/>
                </a:solidFill>
                <a:latin typeface="Times New Roman Cyr" panose="02020603050405020304" pitchFamily="18" charset="0"/>
              </a:rPr>
              <a:t>Хожу по ней с </a:t>
            </a:r>
            <a:r>
              <a:rPr lang="ru-RU" sz="1600" dirty="0" err="1">
                <a:solidFill>
                  <a:srgbClr val="0070C0"/>
                </a:solidFill>
                <a:latin typeface="Times New Roman Cyr" panose="02020603050405020304" pitchFamily="18" charset="0"/>
              </a:rPr>
              <a:t>Артёмкою</a:t>
            </a:r>
            <a:r>
              <a:rPr lang="ru-RU" sz="1600" dirty="0">
                <a:solidFill>
                  <a:srgbClr val="0070C0"/>
                </a:solidFill>
                <a:latin typeface="Times New Roman Cyr" panose="02020603050405020304" pitchFamily="18" charset="0"/>
              </a:rPr>
              <a:t>,</a:t>
            </a:r>
            <a:r>
              <a:rPr lang="ru-RU" sz="1600" dirty="0">
                <a:solidFill>
                  <a:srgbClr val="0070C0"/>
                </a:solidFill>
              </a:rPr>
              <a:t/>
            </a:r>
            <a:br>
              <a:rPr lang="ru-RU" sz="1600" dirty="0">
                <a:solidFill>
                  <a:srgbClr val="0070C0"/>
                </a:solidFill>
              </a:rPr>
            </a:br>
            <a:r>
              <a:rPr lang="ru-RU" sz="1600" dirty="0">
                <a:solidFill>
                  <a:srgbClr val="0070C0"/>
                </a:solidFill>
                <a:latin typeface="Times New Roman Cyr" panose="02020603050405020304" pitchFamily="18" charset="0"/>
              </a:rPr>
              <a:t>Брожу по ней с </a:t>
            </a:r>
            <a:r>
              <a:rPr lang="ru-RU" sz="1600" dirty="0" err="1">
                <a:solidFill>
                  <a:srgbClr val="0070C0"/>
                </a:solidFill>
                <a:latin typeface="Times New Roman Cyr" panose="02020603050405020304" pitchFamily="18" charset="0"/>
              </a:rPr>
              <a:t>Алёнкою</a:t>
            </a:r>
            <a:r>
              <a:rPr lang="ru-RU" sz="1600" dirty="0">
                <a:solidFill>
                  <a:srgbClr val="0070C0"/>
                </a:solidFill>
              </a:rPr>
              <a:t/>
            </a:r>
            <a:br>
              <a:rPr lang="ru-RU" sz="1600" dirty="0">
                <a:solidFill>
                  <a:srgbClr val="0070C0"/>
                </a:solidFill>
              </a:rPr>
            </a:br>
            <a:r>
              <a:rPr lang="ru-RU" sz="1600" dirty="0">
                <a:solidFill>
                  <a:srgbClr val="0070C0"/>
                </a:solidFill>
                <a:latin typeface="Times New Roman Cyr" panose="02020603050405020304" pitchFamily="18" charset="0"/>
              </a:rPr>
              <a:t>И даже с вредным Павликом</a:t>
            </a:r>
            <a:r>
              <a:rPr lang="ru-RU" sz="1600" dirty="0">
                <a:solidFill>
                  <a:srgbClr val="0070C0"/>
                </a:solidFill>
              </a:rPr>
              <a:t/>
            </a:r>
            <a:br>
              <a:rPr lang="ru-RU" sz="1600" dirty="0">
                <a:solidFill>
                  <a:srgbClr val="0070C0"/>
                </a:solidFill>
              </a:rPr>
            </a:br>
            <a:r>
              <a:rPr lang="ru-RU" sz="1600" dirty="0">
                <a:solidFill>
                  <a:srgbClr val="0070C0"/>
                </a:solidFill>
                <a:latin typeface="Times New Roman Cyr" panose="02020603050405020304" pitchFamily="18" charset="0"/>
              </a:rPr>
              <a:t>Гуляю… иногда.</a:t>
            </a:r>
            <a:endParaRPr lang="ru-RU" sz="1600" dirty="0">
              <a:solidFill>
                <a:srgbClr val="0070C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594" y="3628142"/>
            <a:ext cx="2548513" cy="1911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483" y="1430753"/>
            <a:ext cx="2307171" cy="1730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874" y="1245760"/>
            <a:ext cx="2555631" cy="1916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874" y="3167444"/>
            <a:ext cx="2458079" cy="1843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917" y="4170487"/>
            <a:ext cx="2303661" cy="1727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592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70494" y="318723"/>
            <a:ext cx="8410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площадке группы № 1 уютно разместились снеговички-толстячки. Они очень забавные и веселые, а также веселят и радуют ребят.</a:t>
            </a:r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4" descr="C:\Users\User\Desktop\зимняя площадка 24\IMG-da2eec9eb895d6289a90f5b0ae651f15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990" y="2242339"/>
            <a:ext cx="3561347" cy="26710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User\Desktop\зимняя площадка 24\1гр\0-02-05-a9ace0065755afd5ebffba79782ee3ffe64cd959bb2af5527e3e6fbfa9299e8b_b195e1e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438" y="2242339"/>
            <a:ext cx="3601300" cy="2700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63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softEdge rad="63500"/>
          </a:effectLst>
        </p:spPr>
      </p:pic>
      <p:sp>
        <p:nvSpPr>
          <p:cNvPr id="7" name="TextBox 6"/>
          <p:cNvSpPr txBox="1"/>
          <p:nvPr/>
        </p:nvSpPr>
        <p:spPr>
          <a:xfrm>
            <a:off x="1890809" y="347936"/>
            <a:ext cx="8410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площадке группы № 2 поселился добрый и яркий осьминожка. Вокруг него весело резвятся детишки и осьминожка радуется, глядя на них.</a:t>
            </a:r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esktop\зимняя площадка 24\2гр\0-02-05-d45d5db9dd6ab5f998885b895ace9739c9e714f36a8d02b1fee75d67beac7fad_bb20a6b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016" y="1631102"/>
            <a:ext cx="2592342" cy="4180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зимняя площадка 24\2гр\0-02-05-9ec99e4ca2732b355f486348e55fbe98bd2f06a0d558cc6f81b2a594c2545811_2ab832b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759" y="1623591"/>
            <a:ext cx="3182433" cy="42256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60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90809" y="318723"/>
            <a:ext cx="8410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№ 3 соорудила большую и красивую горку, не забыв про нашу Родину – Россию.</a:t>
            </a:r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User\Desktop\зимняя площадка 24\3гр\0-02-05-358610e03be53c83d70cb4bd6d4f228db87b2af5021d376b8b449d1419413026_d415de7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954" y="2863515"/>
            <a:ext cx="3222458" cy="24168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зимняя площадка 24\3гр\0-02-05-1e77d03c5388fe40c821482f90e388a77be9c7c756e2298605337509ce87b14d_a79f201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28" y="2062027"/>
            <a:ext cx="3041830" cy="22813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зимняя площадка 24\3гр\0-02-05-7d115927f634723cd2b7e95510b9ccf45c27bed9c5124024b98a3ff22aed1499_b72fad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69" y="2062027"/>
            <a:ext cx="3947861" cy="24119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60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389" y="1631395"/>
            <a:ext cx="3393108" cy="2544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296" y="1631395"/>
            <a:ext cx="3520934" cy="2640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890809" y="318723"/>
            <a:ext cx="8410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площадке группы № 4 поселился веселый дракончик «Попади в цель» и три дружных снеговика «Перелезь обруч».</a:t>
            </a:r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3" descr="C:\Users\User\Desktop\зимняя площадка 24\IMG-6b5fade147e9f39f81a5b3ae5ac383f8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950" y="2373922"/>
            <a:ext cx="2574899" cy="3433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47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760</Words>
  <Application>Microsoft Office PowerPoint</Application>
  <PresentationFormat>Широкоэкранный</PresentationFormat>
  <Paragraphs>61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Times New Roman Cyr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47</cp:revision>
  <dcterms:created xsi:type="dcterms:W3CDTF">2024-01-30T08:24:37Z</dcterms:created>
  <dcterms:modified xsi:type="dcterms:W3CDTF">2024-02-05T08:01:55Z</dcterms:modified>
</cp:coreProperties>
</file>