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80" r:id="rId3"/>
    <p:sldId id="282" r:id="rId4"/>
    <p:sldId id="281" r:id="rId5"/>
    <p:sldId id="284" r:id="rId6"/>
    <p:sldId id="283" r:id="rId7"/>
    <p:sldId id="286" r:id="rId8"/>
    <p:sldId id="285" r:id="rId9"/>
    <p:sldId id="287" r:id="rId10"/>
    <p:sldId id="288" r:id="rId11"/>
    <p:sldId id="290" r:id="rId12"/>
    <p:sldId id="291" r:id="rId13"/>
    <p:sldId id="299" r:id="rId14"/>
    <p:sldId id="289" r:id="rId15"/>
    <p:sldId id="292" r:id="rId16"/>
    <p:sldId id="293" r:id="rId17"/>
    <p:sldId id="264" r:id="rId18"/>
    <p:sldId id="273" r:id="rId19"/>
    <p:sldId id="266" r:id="rId20"/>
    <p:sldId id="300" r:id="rId21"/>
    <p:sldId id="267" r:id="rId22"/>
    <p:sldId id="268" r:id="rId23"/>
    <p:sldId id="30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5" autoAdjust="0"/>
    <p:restoredTop sz="86409" autoAdjust="0"/>
  </p:normalViewPr>
  <p:slideViewPr>
    <p:cSldViewPr>
      <p:cViewPr varScale="1">
        <p:scale>
          <a:sx n="93" d="100"/>
          <a:sy n="93" d="100"/>
        </p:scale>
        <p:origin x="18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EA7708-7E14-4E13-BA6F-EABF0FAD6163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8EA995-BD43-49E5-BE17-BA51AFEDD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658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97FD7-FD23-431A-9E4D-D5CFB5041D6E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340C-87C5-4B19-AE83-5ECC51F38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03A04-3769-42B0-9B31-EE7516B6AC02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CF32E-68BE-41D8-97CF-BBB91CAF1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45AF-10F6-4016-8381-62A23C9DD708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D1483-F3DA-4A8F-97C1-BFAC9499B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6097F-54B4-4CE5-A874-6C9AF3462650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27B32-4264-4F42-909B-DC9441726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4F80D-4F09-4590-952A-607ACE6BB03A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885ED-A8E4-4D0B-AD2B-0BBEC418B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27D67-5F7A-4C77-AE47-9267ECE973F8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4A14F-C7B4-4D1B-BFC0-8EAD5701D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F2227-C60A-4021-84E9-BA8DC22340FF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0B906-2795-472A-B22B-32061FB8E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89429-5B56-49ED-AAB9-02C47B6D9441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6FC5E-D4C8-4DBD-94C8-E544D7EE8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949B9-5C50-46E6-9D21-71AF35753200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9B6CB-54A4-4B7B-867A-E833CD70B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E8831-1C29-4168-BA76-B0521AAC6F57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6F7C9-834E-41EF-A62C-A4F6B0784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1B078-D475-428E-A46E-188839EAEA23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8444D-B950-4C6D-972D-2B5357B64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542A70-2DA1-43E7-B6B5-B91E7B44E2FC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767698-8035-4AC9-84C8-C6D53A005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38" y="428625"/>
            <a:ext cx="7772400" cy="1785938"/>
          </a:xfrm>
        </p:spPr>
        <p:txBody>
          <a:bodyPr/>
          <a:lstStyle/>
          <a:p>
            <a:pPr eaLnBrk="1" hangingPunct="1"/>
            <a:r>
              <a:rPr lang="ru-RU" b="1" smtClean="0"/>
              <a:t>Проект «Дошкольник в мире инноваций и открытий»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8875"/>
            <a:ext cx="6400800" cy="3209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Picture 2" descr="http://www.playcast.ru/uploads/2018/06/08/25372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7390034" cy="4095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5572125" y="4929188"/>
            <a:ext cx="27146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Подготовила: воспитатель МДОУ «Детский сад № 16» Кручинкина Юлия Ивановна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Проектная деятельность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Проектная деятельность</a:t>
            </a:r>
            <a:r>
              <a:rPr lang="ru-RU" dirty="0" smtClean="0"/>
              <a:t> в детском саду предполагает ведение совместных групповых проектов. В процессе их реализации у дошкольников активно развиваются познавательные и исследовательские способности. Экспериментируя, ребенок ищет ответ на вопрос и тем самым, развивает творческие способности, коммуникативные навыки. Используя проект, как форму совместной развивающей деятельности детей и взрослых, педагог организует воспитательно-образовательную деятельность интересно, творчески, продуктивно. Это помогает развитию самостоятельной творческой личности, способной решать сложные задачи. Если в традиционной образовательной деятельности процесс обучения предполагает предоставление детьми уже готовой информации, то проектная деятельность позволяет детям самим прийти к результату. Вместе с детьми  я провела проекты «Птицы – наши друзья», «Дадим бумаге вторую жизнь – сохраним наш лес», «Веселый огород», «Подводный мир»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201_111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2409732" cy="3212976"/>
          </a:xfrm>
          <a:prstGeom prst="rect">
            <a:avLst/>
          </a:prstGeom>
        </p:spPr>
      </p:pic>
      <p:pic>
        <p:nvPicPr>
          <p:cNvPr id="3" name="Рисунок 2" descr="IMG_20210127_1743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933056"/>
            <a:ext cx="3563888" cy="2672916"/>
          </a:xfrm>
          <a:prstGeom prst="rect">
            <a:avLst/>
          </a:prstGeom>
        </p:spPr>
      </p:pic>
      <p:pic>
        <p:nvPicPr>
          <p:cNvPr id="4" name="Рисунок 3" descr="IMG_20210202_1052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76672"/>
            <a:ext cx="3888432" cy="2916324"/>
          </a:xfrm>
          <a:prstGeom prst="rect">
            <a:avLst/>
          </a:prstGeom>
        </p:spPr>
      </p:pic>
      <p:pic>
        <p:nvPicPr>
          <p:cNvPr id="5" name="Рисунок 4" descr="IMG_20210201_1116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717032"/>
            <a:ext cx="2211710" cy="29489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325_125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1" y="188640"/>
            <a:ext cx="2376264" cy="4303988"/>
          </a:xfrm>
          <a:prstGeom prst="rect">
            <a:avLst/>
          </a:prstGeom>
        </p:spPr>
      </p:pic>
      <p:pic>
        <p:nvPicPr>
          <p:cNvPr id="3" name="Рисунок 2" descr="IMG_20210325_125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113362"/>
            <a:ext cx="3096344" cy="5744638"/>
          </a:xfrm>
          <a:prstGeom prst="rect">
            <a:avLst/>
          </a:prstGeom>
        </p:spPr>
      </p:pic>
      <p:pic>
        <p:nvPicPr>
          <p:cNvPr id="4" name="Рисунок 3" descr="Ql_NqegNNY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275" y="188641"/>
            <a:ext cx="2875819" cy="511256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10325-WA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4088" y="123093"/>
            <a:ext cx="4215855" cy="31618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1" y="116632"/>
            <a:ext cx="3962926" cy="3096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79" y="3573016"/>
            <a:ext cx="4176464" cy="3132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1" y="3602959"/>
            <a:ext cx="4176464" cy="31323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Технология исследовательской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Дети по природе своей исследователи. Исследовательская, поисковая активность – естественное состояние ребенка, он настроен на познание окружающего мира, он хочет его познавать: он наблюдает,  как бабочка перелетает с цветка на цветок; он добавляет краску в воду и смотрит, что получится; изучает поведение домашних животных, проводит опыты с разными предметами; разбирает игрушки, изучая их устройство. Все это – объекты исследования. Исследовательское поведение для дошкольника – главный источник получения представлений о мире.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Цель исследовательской деятельности сформировать у дошкольников основные ключевые компетенции, способность к исследовательскому типу мышления. Эксперимент используется в обучении для ознакомления детей со свойствами, не лежащими на поверхности изучаемого объекта. Новое знание вводится, не в готовом виде, а через самостоятельное «открытие» его детьми. При организации экспериментальной деятельности дети приобщаются к посильной исследовательской деятельности.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10325_074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3672408" cy="2754306"/>
          </a:xfrm>
          <a:prstGeom prst="rect">
            <a:avLst/>
          </a:prstGeom>
        </p:spPr>
      </p:pic>
      <p:pic>
        <p:nvPicPr>
          <p:cNvPr id="4" name="Рисунок 3" descr="IMG_20210325_0745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4664"/>
            <a:ext cx="3635896" cy="2726922"/>
          </a:xfrm>
          <a:prstGeom prst="rect">
            <a:avLst/>
          </a:prstGeom>
        </p:spPr>
      </p:pic>
      <p:pic>
        <p:nvPicPr>
          <p:cNvPr id="5" name="Рисунок 4" descr="IMG_20210325_0746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329608"/>
            <a:ext cx="4320480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Применение ИКТ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Использование ИКТ на занятиях и в воспитательном процессе имеет ряд преимуществ перед традиционными формами организации занятий. Например, благодаря увлекательным программам, разработанным с целью обучить ребенка чтению, математике, максимально развить его память и логическое мышление, дошкольника удается заинтересовать и привить ему любовь к знаниям. Компьютер привлекателен для детей, использование анимации, слайдовых презентаций, фильмов позволяет вызвать активный познавательный интерес у детей к изучаемым явлениям. Анимационные компьютерные картинки, мелькающие на экране, притягивают ребенка, заставляют малыша буквально примкнуть к монитору, позволяют сконцентрировать внимание и сосредоточенно наблюдать за происходящим. Дети легко запоминают новую информацию, а затем обсуждают ее в группе.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ИКТ на занятиях в детском саду привлекает внимание дошкольников, помогает решать образовательные задачи педагогу. Новые информационные технологии позволяют строить процесс обучения на основе зрительного (презентация, анимация), слухового (звуковые и видеоматериалы) и осязательного (интерактивная доска, клавиатура) восприятия.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IMG_20190405_113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30551">
            <a:off x="911743" y="3606813"/>
            <a:ext cx="3260884" cy="3178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Информационно -коммуникационные технологии</a:t>
            </a:r>
            <a:r>
              <a:rPr lang="ru-RU" kern="1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kern="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975" cy="2663825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smtClean="0"/>
              <a:t>Применение ИКТ на занятиях в детском саду привлекает внимание дошкольников, помогает решать образовательные задачи педагогу. Новые информационные технологии позволяют строить процесс обучения на основе зрительного (презентация, анимация), слухового (звуковые и видеоматериалы) и осязательного (интерактивная доска, клавиатура) восприятия</a:t>
            </a:r>
            <a:r>
              <a:rPr lang="ru-RU" sz="2400" smtClean="0">
                <a:latin typeface="Times New Roman" pitchFamily="18" charset="0"/>
              </a:rPr>
              <a:t>.</a:t>
            </a:r>
          </a:p>
        </p:txBody>
      </p:sp>
      <p:pic>
        <p:nvPicPr>
          <p:cNvPr id="3075" name="Picture 3" descr="G:\IMG_20190405_113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9196">
            <a:off x="4939457" y="3550251"/>
            <a:ext cx="3044241" cy="3200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Области применения ИКТ педагогом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Подбор иллюстративного материала к занятиям и для оформления стендов, группы;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  Подбор дополнительного познавательного материала к  занятиям;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  Обмен опытом, знакомство с периодикой, наработками и идеями других педагогов России и других стран;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  Оформление групповой документации, отчётов. Компьютер позволяет не писать отчеты и анализы каждый раз, а достаточно набрать один раз схему и в дальнейшем только вносить необходимые изменения;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 Создание презентаций  для повышения эффективности образовательных занятий с детьми;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Использование ИКТ  для проведения родительских собраний или консультаций специалистов  для родителей;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 Использование цифровой фотоаппаратуры и программ редактирования фотографий, которые позволяют  управлять снимками так же просто, как фотографировать, легко находить нужные фотографии, редактировать и демонстрировать их;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  Оформление буклетов,  материалов  по различным направлениям деятельности;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  Использование электронной почты, ведение  мини сайта 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  Для обучения детей владением компьютерных и интерактивных технологий я использую подгрупповые практические занятия.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игрового обучения</a:t>
            </a:r>
            <a:endParaRPr lang="ru-RU" sz="4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</a:rPr>
              <a:t>Игровая технология предполагает содержание обучающих элементов в игре, таким образом повышая уровень мотивации ребёнка. Значение игровой технологии не в том, что она является развлечением и отдыхом, а что с её помощью осуществляется обучение, развитие творчества, приобретение малышами навыков социализации. В совместной деятельности с дошкольниками рекомендуется систематически применять игровые приёмы работы.</a:t>
            </a:r>
            <a:r>
              <a:rPr lang="ru-RU" sz="2400" dirty="0" smtClean="0"/>
              <a:t> Понятие «</a:t>
            </a:r>
            <a:r>
              <a:rPr lang="ru-RU" sz="2400" i="1" dirty="0" smtClean="0"/>
              <a:t>игровые педагогические технологии</a:t>
            </a:r>
            <a:r>
              <a:rPr lang="ru-RU" sz="2400" dirty="0" smtClean="0"/>
              <a:t>» включает достаточно обширную группу методов и приемов организации педагогического процесса в форме различных педагогических игр.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smtClean="0"/>
              <a:t>Основные принципы организации игры:</a:t>
            </a: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Отсутствие принуждения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Развитие игровой динамики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Поддержание игровой атмосферы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Переход от простейших игр к сложным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От поддержания – к игровой инициативе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Взаимосвязь игровой и неигровой деятельности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Углубление содержания игровых заданий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Игровые </a:t>
            </a:r>
            <a:r>
              <a:rPr lang="ru-RU" sz="2400" b="1" dirty="0" smtClean="0"/>
              <a:t>технологии</a:t>
            </a:r>
            <a:r>
              <a:rPr lang="ru-RU" sz="2400" dirty="0" smtClean="0"/>
              <a:t> — вот фундамент всего дошкольного образования. В свете </a:t>
            </a:r>
            <a:r>
              <a:rPr lang="ru-RU" sz="2400" b="1" dirty="0" smtClean="0"/>
              <a:t>ФГОС</a:t>
            </a:r>
            <a:r>
              <a:rPr lang="ru-RU" sz="2400" dirty="0" smtClean="0"/>
              <a:t> ДО личность ребенка выводится на первый план и теперь все дошкольное детство должно быть посвящено игре.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При этом игры имеют множество познавательных, обучающих функций. Среди игровых упражнений можно выделить те,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•</a:t>
            </a:r>
            <a:r>
              <a:rPr lang="ru-RU" sz="2400" u="sng" dirty="0" smtClean="0"/>
              <a:t>которые помогают выделять характерные признаки предметов</a:t>
            </a:r>
            <a:r>
              <a:rPr lang="ru-RU" sz="2400" dirty="0" smtClean="0"/>
              <a:t>: то есть учат сравнивать;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• которые помогают обобщать предметы по определенным признакам;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• которые учат ребенка отделять вымысел от реального;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• которые воспитывают общение в коллективе, развивают быстроту реакции, смекалку и другое.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Актуальность 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1600" b="1" smtClean="0"/>
              <a:t>Наше время-это время больших перемен. Внедрение инновационных технологий в образовательный процесс ДОУ - важное условие достижения нового качества дошкольного образования в процессе реализации ФГОС.  Успешность процесса введения ФГОС может быть обеспечена при создании в дошкольном учреждении условий, способствующих полноценному развитию у воспитанников таких качеств, как: любознательность, активность, интерес к новому, причинно-следственным связям в окружающем мире, самостоятельность, коммуникабельность, ответственность. </a:t>
            </a:r>
          </a:p>
          <a:p>
            <a:pPr eaLnBrk="1" hangingPunct="1"/>
            <a:r>
              <a:rPr lang="ru-RU" sz="1600" b="1" smtClean="0"/>
              <a:t>Современный педагог- это тот, кто постоянно развивается, самообразовывается, ищет новые пути развития и образования детей. Все это становится возможным благодаря его активной позиции и творческой составляющей. Применение современных образовательных технологий помогает вырваться из круговорота ставших традиционными норм поведения, искоренить в себе консерватизм, «двигаться вперед». Стремление к инновациям стало внутренней потребностью современного воспитателя. Педагоги постоянно развивают и повышают свои профессиональные качества и навыки. Без инновационной работы сегодня нет развития образования, нет современного его качества. Именно поэтому в своей работе я использую  инновационные технологии. </a:t>
            </a:r>
          </a:p>
          <a:p>
            <a:pPr eaLnBrk="1" hangingPunct="1"/>
            <a:endParaRPr lang="ru-RU" sz="18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322_1536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9259"/>
            <a:ext cx="3528391" cy="2646293"/>
          </a:xfrm>
          <a:prstGeom prst="rect">
            <a:avLst/>
          </a:prstGeom>
        </p:spPr>
      </p:pic>
      <p:pic>
        <p:nvPicPr>
          <p:cNvPr id="3" name="Рисунок 2" descr="IMG_20210322_154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284984"/>
            <a:ext cx="2571750" cy="3429000"/>
          </a:xfrm>
          <a:prstGeom prst="rect">
            <a:avLst/>
          </a:prstGeom>
        </p:spPr>
      </p:pic>
      <p:pic>
        <p:nvPicPr>
          <p:cNvPr id="4" name="Рисунок 3" descr="IMG_20210322_1542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212976"/>
            <a:ext cx="2535746" cy="3380995"/>
          </a:xfrm>
          <a:prstGeom prst="rect">
            <a:avLst/>
          </a:prstGeom>
        </p:spPr>
      </p:pic>
      <p:pic>
        <p:nvPicPr>
          <p:cNvPr id="5" name="Рисунок 4" descr="IMG_20200917_1011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3212976"/>
            <a:ext cx="3059832" cy="2294874"/>
          </a:xfrm>
          <a:prstGeom prst="rect">
            <a:avLst/>
          </a:prstGeom>
        </p:spPr>
      </p:pic>
      <p:pic>
        <p:nvPicPr>
          <p:cNvPr id="6" name="Рисунок 5" descr="IMG-e75b96c03c66299fec5f0de0148d8964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194574"/>
            <a:ext cx="3456384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4525963"/>
          </a:xfrm>
        </p:spPr>
        <p:txBody>
          <a:bodyPr rtlCol="0">
            <a:normAutofit fontScale="925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sz="2800" dirty="0" err="1" smtClean="0"/>
              <a:t>Лэпбук</a:t>
            </a:r>
            <a:r>
              <a:rPr lang="ru-RU" sz="2800" dirty="0" smtClean="0"/>
              <a:t>, или интерактивная папка, — это самодельная книжка-раскладушка, в которой могут присутствовать всевозможные элементы: кармашки, дверки, конверты и т. д. </a:t>
            </a:r>
            <a:r>
              <a:rPr lang="ru-RU" sz="2800" dirty="0" err="1" smtClean="0"/>
              <a:t>Лэпбук</a:t>
            </a:r>
            <a:r>
              <a:rPr lang="ru-RU" sz="2800" dirty="0" smtClean="0"/>
              <a:t> является результатом совместной деятельности педагога и детей. В нём собирается материал по конкретной теме. Этот метод предоставляет ребёнку возможность самому проводить ознакомление с наглядным материалом — он решает, как взаимодействовать с </a:t>
            </a:r>
            <a:r>
              <a:rPr lang="ru-RU" sz="2800" dirty="0" err="1" smtClean="0"/>
              <a:t>лэпбуком</a:t>
            </a:r>
            <a:r>
              <a:rPr lang="ru-RU" sz="2800" dirty="0" smtClean="0"/>
              <a:t>, складывает и открывает определённые детали по своему желанию.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1" descr="G:\IMG_20190405_0902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749910">
            <a:off x="382588" y="493713"/>
            <a:ext cx="3527425" cy="3562350"/>
          </a:xfrm>
        </p:spPr>
      </p:pic>
      <p:pic>
        <p:nvPicPr>
          <p:cNvPr id="16388" name="Picture 3" descr="G:\IMG_20190405_090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0664">
            <a:off x="5046663" y="536575"/>
            <a:ext cx="360997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G:\IMG_20190405_09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3860800"/>
            <a:ext cx="33845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tabLst>
                <a:tab pos="3954463" algn="l"/>
              </a:tabLst>
            </a:pPr>
            <a:r>
              <a:rPr lang="ru-RU" dirty="0">
                <a:solidFill>
                  <a:srgbClr val="373737"/>
                </a:solidFill>
                <a:latin typeface="Calibri" pitchFamily="34" charset="0"/>
                <a:cs typeface="Times New Roman" pitchFamily="18" charset="0"/>
              </a:rPr>
              <a:t>Итак, все вышеизложенные технологии в первую очередь направлены на повышение качества образования.</a:t>
            </a:r>
            <a:endParaRPr lang="ru-RU" sz="1600" dirty="0">
              <a:cs typeface="Times New Roman" pitchFamily="18" charset="0"/>
            </a:endParaRPr>
          </a:p>
          <a:p>
            <a:pPr indent="228600" eaLnBrk="0" hangingPunct="0">
              <a:tabLst>
                <a:tab pos="3954463" algn="l"/>
              </a:tabLst>
            </a:pPr>
            <a:r>
              <a:rPr lang="ru-RU" dirty="0">
                <a:solidFill>
                  <a:srgbClr val="373737"/>
                </a:solidFill>
                <a:latin typeface="Calibri" pitchFamily="34" charset="0"/>
                <a:cs typeface="Times New Roman" pitchFamily="18" charset="0"/>
              </a:rPr>
              <a:t> Для детей – это обучение в интересной для них игровой форме.</a:t>
            </a:r>
            <a:endParaRPr lang="ru-RU" sz="1600" dirty="0">
              <a:cs typeface="Times New Roman" pitchFamily="18" charset="0"/>
            </a:endParaRPr>
          </a:p>
          <a:p>
            <a:pPr indent="228600" eaLnBrk="0" hangingPunct="0">
              <a:tabLst>
                <a:tab pos="3954463" algn="l"/>
              </a:tabLst>
            </a:pPr>
            <a:r>
              <a:rPr lang="ru-RU" dirty="0">
                <a:solidFill>
                  <a:srgbClr val="373737"/>
                </a:solidFill>
                <a:latin typeface="Calibri" pitchFamily="34" charset="0"/>
                <a:cs typeface="Times New Roman" pitchFamily="18" charset="0"/>
              </a:rPr>
              <a:t>Для родителей – это эффективное обучение детей, т. е обучение по программам, хорошо готовящим детей к школе:</a:t>
            </a:r>
            <a:endParaRPr lang="ru-RU" sz="1600" dirty="0">
              <a:cs typeface="Times New Roman" pitchFamily="18" charset="0"/>
            </a:endParaRPr>
          </a:p>
          <a:p>
            <a:pPr indent="228600" eaLnBrk="0" hangingPunct="0">
              <a:tabLst>
                <a:tab pos="3954463" algn="l"/>
              </a:tabLst>
            </a:pPr>
            <a:r>
              <a:rPr lang="ru-RU" dirty="0">
                <a:solidFill>
                  <a:srgbClr val="373737"/>
                </a:solidFill>
                <a:cs typeface="Times New Roman" pitchFamily="18" charset="0"/>
              </a:rPr>
              <a:t>- обучение без утомления;	</a:t>
            </a:r>
            <a:endParaRPr lang="ru-RU" sz="1600" dirty="0">
              <a:cs typeface="Times New Roman" pitchFamily="18" charset="0"/>
            </a:endParaRPr>
          </a:p>
          <a:p>
            <a:pPr indent="228600" eaLnBrk="0" hangingPunct="0">
              <a:tabLst>
                <a:tab pos="3954463" algn="l"/>
              </a:tabLst>
            </a:pPr>
            <a:r>
              <a:rPr lang="ru-RU" dirty="0">
                <a:solidFill>
                  <a:srgbClr val="373737"/>
                </a:solidFill>
                <a:cs typeface="Times New Roman" pitchFamily="18" charset="0"/>
              </a:rPr>
              <a:t>- сохранение здоровья детей как психического, так и физического;</a:t>
            </a:r>
            <a:endParaRPr lang="ru-RU" sz="1600" dirty="0">
              <a:cs typeface="Times New Roman" pitchFamily="18" charset="0"/>
            </a:endParaRPr>
          </a:p>
          <a:p>
            <a:pPr indent="228600" eaLnBrk="0" hangingPunct="0">
              <a:tabLst>
                <a:tab pos="3954463" algn="l"/>
              </a:tabLst>
            </a:pPr>
            <a:r>
              <a:rPr lang="ru-RU" dirty="0">
                <a:solidFill>
                  <a:srgbClr val="373737"/>
                </a:solidFill>
                <a:cs typeface="Times New Roman" pitchFamily="18" charset="0"/>
              </a:rPr>
              <a:t>- успешность обучения;	</a:t>
            </a:r>
            <a:endParaRPr lang="ru-RU" sz="1600" dirty="0">
              <a:cs typeface="Times New Roman" pitchFamily="18" charset="0"/>
            </a:endParaRPr>
          </a:p>
          <a:p>
            <a:pPr indent="228600" eaLnBrk="0" hangingPunct="0">
              <a:tabLst>
                <a:tab pos="3954463" algn="l"/>
              </a:tabLst>
            </a:pPr>
            <a:r>
              <a:rPr lang="ru-RU" dirty="0">
                <a:solidFill>
                  <a:srgbClr val="373737"/>
                </a:solidFill>
                <a:cs typeface="Times New Roman" pitchFamily="18" charset="0"/>
              </a:rPr>
              <a:t>- поддержание желания учиться;</a:t>
            </a:r>
            <a:endParaRPr lang="ru-RU" sz="1600" dirty="0">
              <a:cs typeface="Times New Roman" pitchFamily="18" charset="0"/>
            </a:endParaRPr>
          </a:p>
          <a:p>
            <a:pPr indent="228600" eaLnBrk="0" hangingPunct="0">
              <a:tabLst>
                <a:tab pos="3954463" algn="l"/>
              </a:tabLst>
            </a:pPr>
            <a:r>
              <a:rPr lang="ru-RU" dirty="0">
                <a:solidFill>
                  <a:srgbClr val="373737"/>
                </a:solidFill>
                <a:cs typeface="Times New Roman" pitchFamily="18" charset="0"/>
              </a:rPr>
              <a:t>- обеспечение возможности поступления в престижную школу;</a:t>
            </a:r>
            <a:endParaRPr lang="ru-RU" sz="1600" dirty="0">
              <a:cs typeface="Times New Roman" pitchFamily="18" charset="0"/>
            </a:endParaRPr>
          </a:p>
          <a:p>
            <a:pPr indent="228600" eaLnBrk="0" hangingPunct="0">
              <a:tabLst>
                <a:tab pos="3954463" algn="l"/>
              </a:tabLst>
            </a:pPr>
            <a:r>
              <a:rPr lang="ru-RU" dirty="0">
                <a:solidFill>
                  <a:srgbClr val="373737"/>
                </a:solidFill>
                <a:cs typeface="Times New Roman" pitchFamily="18" charset="0"/>
              </a:rPr>
              <a:t>- обучение престижным предметам (иностранный язык, хореография).</a:t>
            </a:r>
            <a:endParaRPr lang="ru-RU" sz="1600" dirty="0">
              <a:cs typeface="Times New Roman" pitchFamily="18" charset="0"/>
            </a:endParaRPr>
          </a:p>
          <a:p>
            <a:pPr indent="228600" eaLnBrk="0" hangingPunct="0">
              <a:tabLst>
                <a:tab pos="3954463" algn="l"/>
              </a:tabLst>
            </a:pPr>
            <a:r>
              <a:rPr lang="ru-RU" dirty="0">
                <a:solidFill>
                  <a:srgbClr val="373737"/>
                </a:solidFill>
                <a:cs typeface="Times New Roman" pitchFamily="18" charset="0"/>
              </a:rPr>
              <a:t>Для воспитателей – это прежде всего положительная оценка их успешности </a:t>
            </a:r>
            <a:endParaRPr lang="ru-RU" sz="1600" dirty="0">
              <a:cs typeface="Times New Roman" pitchFamily="18" charset="0"/>
            </a:endParaRPr>
          </a:p>
          <a:p>
            <a:pPr indent="228600" eaLnBrk="0" hangingPunct="0">
              <a:tabLst>
                <a:tab pos="3954463" algn="l"/>
              </a:tabLst>
            </a:pPr>
            <a:r>
              <a:rPr lang="ru-RU" dirty="0">
                <a:solidFill>
                  <a:srgbClr val="373737"/>
                </a:solidFill>
                <a:cs typeface="Times New Roman" pitchFamily="18" charset="0"/>
              </a:rPr>
              <a:t>- успешное выполнение  всех учебных программ;</a:t>
            </a:r>
            <a:endParaRPr lang="ru-RU" sz="1600" dirty="0">
              <a:cs typeface="Times New Roman" pitchFamily="18" charset="0"/>
            </a:endParaRPr>
          </a:p>
          <a:p>
            <a:pPr indent="228600" eaLnBrk="0" hangingPunct="0">
              <a:tabLst>
                <a:tab pos="3954463" algn="l"/>
              </a:tabLst>
            </a:pPr>
            <a:r>
              <a:rPr lang="ru-RU" dirty="0">
                <a:solidFill>
                  <a:srgbClr val="373737"/>
                </a:solidFill>
                <a:cs typeface="Times New Roman" pitchFamily="18" charset="0"/>
              </a:rPr>
              <a:t>- оптимальный подбор методов и приемов работы с детьми;</a:t>
            </a:r>
            <a:endParaRPr lang="ru-RU" sz="1600" dirty="0">
              <a:cs typeface="Times New Roman" pitchFamily="18" charset="0"/>
            </a:endParaRPr>
          </a:p>
          <a:p>
            <a:pPr indent="228600" eaLnBrk="0" hangingPunct="0">
              <a:tabLst>
                <a:tab pos="3954463" algn="l"/>
              </a:tabLst>
            </a:pPr>
            <a:r>
              <a:rPr lang="ru-RU" dirty="0">
                <a:solidFill>
                  <a:srgbClr val="373737"/>
                </a:solidFill>
                <a:cs typeface="Times New Roman" pitchFamily="18" charset="0"/>
              </a:rPr>
              <a:t>- поддержание интереса детей к учебному процессу;</a:t>
            </a:r>
            <a:endParaRPr lang="ru-RU" sz="1600" dirty="0">
              <a:cs typeface="Times New Roman" pitchFamily="18" charset="0"/>
            </a:endParaRPr>
          </a:p>
          <a:p>
            <a:pPr indent="228600" eaLnBrk="0" hangingPunct="0">
              <a:tabLst>
                <a:tab pos="3954463" algn="l"/>
              </a:tabLst>
            </a:pPr>
            <a:r>
              <a:rPr lang="ru-RU" dirty="0">
                <a:solidFill>
                  <a:srgbClr val="373737"/>
                </a:solidFill>
                <a:cs typeface="Times New Roman" pitchFamily="18" charset="0"/>
              </a:rPr>
              <a:t>- успешное развитие детей в процессе их обучения;</a:t>
            </a:r>
            <a:endParaRPr lang="ru-RU" sz="1600" dirty="0">
              <a:cs typeface="Times New Roman" pitchFamily="18" charset="0"/>
            </a:endParaRPr>
          </a:p>
          <a:p>
            <a:pPr indent="228600" eaLnBrk="0" hangingPunct="0">
              <a:tabLst>
                <a:tab pos="3954463" algn="l"/>
              </a:tabLst>
            </a:pPr>
            <a:r>
              <a:rPr lang="ru-RU" dirty="0">
                <a:solidFill>
                  <a:srgbClr val="373737"/>
                </a:solidFill>
                <a:cs typeface="Times New Roman" pitchFamily="18" charset="0"/>
              </a:rPr>
              <a:t>- сохранение психического и физического здоровья детей;</a:t>
            </a:r>
            <a:endParaRPr lang="ru-RU" sz="1600" dirty="0">
              <a:cs typeface="Times New Roman" pitchFamily="18" charset="0"/>
            </a:endParaRPr>
          </a:p>
          <a:p>
            <a:pPr indent="228600" eaLnBrk="0" hangingPunct="0">
              <a:tabLst>
                <a:tab pos="3954463" algn="l"/>
              </a:tabLst>
            </a:pPr>
            <a:r>
              <a:rPr lang="ru-RU" dirty="0">
                <a:solidFill>
                  <a:srgbClr val="373737"/>
                </a:solidFill>
                <a:cs typeface="Times New Roman" pitchFamily="18" charset="0"/>
              </a:rPr>
              <a:t>- рациональное использование учебного времени детей и рабочего времени воспитателя;</a:t>
            </a:r>
            <a:endParaRPr lang="ru-RU" sz="1600" dirty="0">
              <a:cs typeface="Times New Roman" pitchFamily="18" charset="0"/>
            </a:endParaRPr>
          </a:p>
          <a:p>
            <a:pPr indent="228600" eaLnBrk="0" hangingPunct="0">
              <a:tabLst>
                <a:tab pos="3954463" algn="l"/>
              </a:tabLst>
            </a:pPr>
            <a:r>
              <a:rPr lang="ru-RU" dirty="0">
                <a:solidFill>
                  <a:srgbClr val="373737"/>
                </a:solidFill>
                <a:cs typeface="Times New Roman" pitchFamily="18" charset="0"/>
              </a:rPr>
              <a:t>- обеспеченность педагогического процесса всеми необходимыми пособиями и оборудованием.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480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Цели и задачи.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Цель: </a:t>
            </a:r>
            <a:r>
              <a:rPr lang="ru-RU" dirty="0" smtClean="0"/>
              <a:t>обеспечение индивидуального развития детей через использование информационных технологии  в образовательной деятельности.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Задачи:</a:t>
            </a:r>
            <a:r>
              <a:rPr lang="ru-RU" dirty="0" smtClean="0"/>
              <a:t> 1.Развитие познавательного интереса и интеллектуальных качеств у дошкольника.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2.Формирование инициативности, самостоятельности и ответственности.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3.Пробуждение творческой активности дошкольника.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4.Формирование навыков и умений дружеского коммуникативного взаимодействия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Гипотеза исследования:</a:t>
            </a:r>
            <a:r>
              <a:rPr lang="ru-RU" dirty="0" smtClean="0"/>
              <a:t> обучение и развитие личности ребенка будет более глубоким и полным, если будут освоены, эффективно внедрены и непрерывно использованы новые педагогические технологии.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Основные принципы.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Принцип занимательности</a:t>
            </a:r>
            <a:r>
              <a:rPr lang="ru-RU" dirty="0" smtClean="0"/>
              <a:t> - используется с целью вовлечения детей в целенаправленную деятельность, формирования у них желания выполнять предъявленные требования и стремление к достижению конечного результата.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 Принцип новизны</a:t>
            </a:r>
            <a:r>
              <a:rPr lang="ru-RU" dirty="0" smtClean="0"/>
              <a:t> - позволяет опираться на непроизвольное внимание, вызывая интерес к работе, за счёт постановки последовательной системы задач, активизируя познавательную сферу.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Принцип динамичности</a:t>
            </a:r>
            <a:r>
              <a:rPr lang="ru-RU" dirty="0" smtClean="0"/>
              <a:t> - заключается в постановке целей по обучению и развития ребёнка, которые постоянно углубляются и расширяются, чтобы повысить интерес и внимание детей к обучению.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b="1" dirty="0" smtClean="0"/>
              <a:t>Принцип сотрудничества</a:t>
            </a:r>
            <a:r>
              <a:rPr lang="ru-RU" dirty="0" smtClean="0"/>
              <a:t> - позволяет создать в ходе продуктивной деятельности доброжелательное отношение друг к другу и взаимопомощь.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b="1" dirty="0" smtClean="0"/>
              <a:t>Систематичности и последовательности</a:t>
            </a:r>
            <a:r>
              <a:rPr lang="ru-RU" dirty="0" smtClean="0"/>
              <a:t> – предполагает, что знания и умения неразрывно связаны между собой и образуют целостную систему, то есть учебный материал усваивается в результате постоянных упражнений и тренировок.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 Учет возрастных и индивидуальных особенностей</a:t>
            </a:r>
            <a:r>
              <a:rPr lang="ru-RU" dirty="0" smtClean="0"/>
              <a:t> – основывается на знании анатомо-физиологических и психических, возрастных и индивидуальных особенностей ребенка.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Научности –</a:t>
            </a:r>
            <a:r>
              <a:rPr lang="ru-RU" dirty="0" smtClean="0"/>
              <a:t> заключается в формировании у детей системы научных знаний, в анализе и синтезе предметов, выделениях в нем важных, существенных признаков.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Современные образовательные технологии</a:t>
            </a:r>
            <a:endParaRPr lang="ru-RU" b="1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• здоровьесберегающие </a:t>
            </a:r>
            <a:r>
              <a:rPr lang="ru-RU" b="1" smtClean="0"/>
              <a:t>технологии</a:t>
            </a:r>
            <a:r>
              <a:rPr lang="ru-RU" smtClean="0"/>
              <a:t>;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• </a:t>
            </a:r>
            <a:r>
              <a:rPr lang="ru-RU" b="1" smtClean="0"/>
              <a:t>технологии</a:t>
            </a:r>
            <a:r>
              <a:rPr lang="ru-RU" smtClean="0"/>
              <a:t> проектной деятельности;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• </a:t>
            </a:r>
            <a:r>
              <a:rPr lang="ru-RU" b="1" smtClean="0"/>
              <a:t>технологии</a:t>
            </a:r>
            <a:r>
              <a:rPr lang="ru-RU" smtClean="0"/>
              <a:t> исследовательской деятельности;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• развивающие </a:t>
            </a:r>
            <a:r>
              <a:rPr lang="ru-RU" b="1" smtClean="0"/>
              <a:t>технологии</a:t>
            </a:r>
            <a:r>
              <a:rPr lang="ru-RU" smtClean="0"/>
              <a:t>;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• информационно-коммуникационные </a:t>
            </a:r>
            <a:r>
              <a:rPr lang="ru-RU" b="1" smtClean="0"/>
              <a:t>технологии</a:t>
            </a:r>
            <a:r>
              <a:rPr lang="ru-RU" smtClean="0"/>
              <a:t>;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•  игровые </a:t>
            </a:r>
            <a:r>
              <a:rPr lang="ru-RU" b="1" smtClean="0"/>
              <a:t>технологии</a:t>
            </a:r>
            <a:r>
              <a:rPr lang="ru-RU" smtClean="0"/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/>
              <a:t>Здоровьесберегающие</a:t>
            </a:r>
            <a:r>
              <a:rPr lang="ru-RU" b="1" dirty="0" smtClean="0"/>
              <a:t> технологии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Основной целью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 </a:t>
            </a:r>
            <a:r>
              <a:rPr lang="ru-RU" b="1" dirty="0" smtClean="0"/>
              <a:t>технологий </a:t>
            </a:r>
            <a:r>
              <a:rPr lang="ru-RU" dirty="0" smtClean="0"/>
              <a:t>является создание условий для формирования у воспитанников представления о здоровом образе жизни, об умении оказать себе и ближнему первую медицинскую помощь, а также формирование и развитие знаний, умений и навыков, необходимых для поддержания собственного здоровья.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                          Формами работы являются: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 </a:t>
            </a:r>
            <a:r>
              <a:rPr lang="ru-RU" dirty="0" smtClean="0"/>
              <a:t>спортивные праздники,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физкультминутки между занятиями,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утренняя гимнастика,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гимнастика для глаз,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дыхательная гимнастика,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пальчиковая и динамическая гимнастика,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релаксация,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прогулки,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спортивные игры,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закаливание,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642938" y="428625"/>
            <a:ext cx="7286625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Для обеспечения комплексного подхода к охране и улучшению здоровья воспитанников, требуемого по ФГОС, в ДОУ используются различные виды современных здоровьесберегающих технологий:</a:t>
            </a:r>
            <a:endParaRPr lang="ru-RU" b="1">
              <a:latin typeface="Calibri" pitchFamily="34" charset="0"/>
            </a:endParaRPr>
          </a:p>
          <a:p>
            <a:pPr eaLnBrk="0" hangingPunct="0"/>
            <a:r>
              <a:rPr lang="ru-RU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медико-профилактические;</a:t>
            </a:r>
            <a:endParaRPr lang="ru-RU" b="1">
              <a:latin typeface="Calibri" pitchFamily="34" charset="0"/>
            </a:endParaRPr>
          </a:p>
          <a:p>
            <a:pPr eaLnBrk="0" hangingPunct="0"/>
            <a:r>
              <a:rPr lang="ru-RU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физкультурно-оздоровительные (проведение подвижных игр, спортивные мероприятия, в процедуры закаливания, организация прогулок и т.д.)</a:t>
            </a:r>
            <a:endParaRPr lang="ru-RU" b="1">
              <a:latin typeface="Calibri" pitchFamily="34" charset="0"/>
            </a:endParaRPr>
          </a:p>
          <a:p>
            <a:pPr eaLnBrk="0" hangingPunct="0"/>
            <a:r>
              <a:rPr lang="ru-RU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здоровьесберегающее образование детей (формирование валеологических знаний и навыков).и т.д.</a:t>
            </a:r>
            <a:endParaRPr lang="ru-RU" b="1">
              <a:latin typeface="Calibri" pitchFamily="34" charset="0"/>
            </a:endParaRPr>
          </a:p>
          <a:p>
            <a:pPr eaLnBrk="0" hangingPunct="0"/>
            <a:r>
              <a:rPr lang="ru-RU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 ДОУ все педагоги применяют:</a:t>
            </a:r>
            <a:endParaRPr lang="ru-RU" b="1">
              <a:latin typeface="Calibri" pitchFamily="34" charset="0"/>
            </a:endParaRPr>
          </a:p>
          <a:p>
            <a:pPr eaLnBrk="0" hangingPunct="0"/>
            <a:r>
              <a:rPr lang="ru-RU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Ходьба по коврику из пробок, где происходит массаж стопы ног;</a:t>
            </a:r>
            <a:endParaRPr lang="ru-RU" b="1">
              <a:latin typeface="Calibri" pitchFamily="34" charset="0"/>
            </a:endParaRPr>
          </a:p>
          <a:p>
            <a:pPr eaLnBrk="0" hangingPunct="0"/>
            <a:r>
              <a:rPr lang="ru-RU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Для развития речевого дыхания и увеличения объема легких, используем традиционное и нетрадиционное оборудование (султанчики, вертушки);</a:t>
            </a:r>
            <a:endParaRPr lang="ru-RU" b="1">
              <a:latin typeface="Calibri" pitchFamily="34" charset="0"/>
            </a:endParaRPr>
          </a:p>
          <a:p>
            <a:pPr eaLnBrk="0" hangingPunct="0"/>
            <a:r>
              <a:rPr lang="ru-RU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Общеизвестно, что на ладонях рук, находится много точек, массируя которые можно воздействовать на различные точки организма. Для этого используем различные массажеры, в том числе и самодельные;</a:t>
            </a:r>
            <a:endParaRPr lang="ru-RU" b="1">
              <a:latin typeface="Calibri" pitchFamily="34" charset="0"/>
            </a:endParaRPr>
          </a:p>
          <a:p>
            <a:pPr eaLnBrk="0" hangingPunct="0"/>
            <a:r>
              <a:rPr lang="ru-RU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Для массажа ступней ног и развития координации движений используются коврики из веревки с узелками;</a:t>
            </a:r>
            <a:endParaRPr lang="ru-RU" b="1">
              <a:latin typeface="Calibri" pitchFamily="34" charset="0"/>
            </a:endParaRPr>
          </a:p>
          <a:p>
            <a:pPr eaLnBrk="0" hangingPunct="0"/>
            <a:r>
              <a:rPr lang="ru-RU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Ежедневно после сна проводить оздоровительную гимнастику босиком под музыку.</a:t>
            </a:r>
            <a:endParaRPr lang="ru-RU" b="1">
              <a:latin typeface="Calibri" pitchFamily="34" charset="0"/>
            </a:endParaRPr>
          </a:p>
          <a:p>
            <a:pPr eaLnBrk="0" hangingPunct="0"/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317_1051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2232248" cy="2976331"/>
          </a:xfrm>
          <a:prstGeom prst="rect">
            <a:avLst/>
          </a:prstGeom>
        </p:spPr>
      </p:pic>
      <p:pic>
        <p:nvPicPr>
          <p:cNvPr id="3" name="Рисунок 2" descr="IMG_20210317_105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88641"/>
            <a:ext cx="2322258" cy="3096344"/>
          </a:xfrm>
          <a:prstGeom prst="rect">
            <a:avLst/>
          </a:prstGeom>
        </p:spPr>
      </p:pic>
      <p:pic>
        <p:nvPicPr>
          <p:cNvPr id="4" name="Рисунок 3" descr="IMG_20210325_0812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2190" y="260648"/>
            <a:ext cx="2322258" cy="3096344"/>
          </a:xfrm>
          <a:prstGeom prst="rect">
            <a:avLst/>
          </a:prstGeom>
        </p:spPr>
      </p:pic>
      <p:pic>
        <p:nvPicPr>
          <p:cNvPr id="5" name="Рисунок 4" descr="IMG_20210325_0808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573016"/>
            <a:ext cx="2355726" cy="3140968"/>
          </a:xfrm>
          <a:prstGeom prst="rect">
            <a:avLst/>
          </a:prstGeom>
        </p:spPr>
      </p:pic>
      <p:pic>
        <p:nvPicPr>
          <p:cNvPr id="6" name="Рисунок 5" descr="IMG_20210325_0806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3861048"/>
            <a:ext cx="3563888" cy="26729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414d4614054587b5d5866f38e5ad1d69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260649"/>
            <a:ext cx="3936438" cy="2952328"/>
          </a:xfrm>
          <a:prstGeom prst="rect">
            <a:avLst/>
          </a:prstGeom>
        </p:spPr>
      </p:pic>
      <p:pic>
        <p:nvPicPr>
          <p:cNvPr id="3" name="Рисунок 2" descr="IMG-8a80695762b7e001319a34dc021a82c2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356992"/>
            <a:ext cx="4211960" cy="31589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742</Words>
  <Application>Microsoft Office PowerPoint</Application>
  <PresentationFormat>Экран (4:3)</PresentationFormat>
  <Paragraphs>109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Проект «Дошкольник в мире инноваций и открытий»</vt:lpstr>
      <vt:lpstr>Актуальность </vt:lpstr>
      <vt:lpstr>Цели и задачи.</vt:lpstr>
      <vt:lpstr>Основные принципы.</vt:lpstr>
      <vt:lpstr>Современные образовательные технологии</vt:lpstr>
      <vt:lpstr>Здоровьесберегающие технологии</vt:lpstr>
      <vt:lpstr>Презентация PowerPoint</vt:lpstr>
      <vt:lpstr>Презентация PowerPoint</vt:lpstr>
      <vt:lpstr>Презентация PowerPoint</vt:lpstr>
      <vt:lpstr>Проектная деятельность</vt:lpstr>
      <vt:lpstr>Презентация PowerPoint</vt:lpstr>
      <vt:lpstr>Презентация PowerPoint</vt:lpstr>
      <vt:lpstr>Презентация PowerPoint</vt:lpstr>
      <vt:lpstr>Технология исследовательской деятельности</vt:lpstr>
      <vt:lpstr>Презентация PowerPoint</vt:lpstr>
      <vt:lpstr>Применение ИКТ</vt:lpstr>
      <vt:lpstr>Информационно -коммуникационные технологии </vt:lpstr>
      <vt:lpstr> Области применения ИКТ педагогом  </vt:lpstr>
      <vt:lpstr>Технология игрового обучения</vt:lpstr>
      <vt:lpstr>Презентация PowerPoint</vt:lpstr>
      <vt:lpstr>Применение лэпбука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технологии в дошкольном образовании.</dc:title>
  <dc:creator>Оля</dc:creator>
  <cp:lastModifiedBy>Artem</cp:lastModifiedBy>
  <cp:revision>82</cp:revision>
  <dcterms:created xsi:type="dcterms:W3CDTF">2019-04-04T07:39:28Z</dcterms:created>
  <dcterms:modified xsi:type="dcterms:W3CDTF">2021-03-25T16:29:53Z</dcterms:modified>
</cp:coreProperties>
</file>