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5" r:id="rId14"/>
    <p:sldId id="276" r:id="rId15"/>
    <p:sldId id="268" r:id="rId16"/>
    <p:sldId id="269" r:id="rId17"/>
    <p:sldId id="270" r:id="rId18"/>
    <p:sldId id="271" r:id="rId19"/>
    <p:sldId id="272" r:id="rId20"/>
    <p:sldId id="274" r:id="rId21"/>
    <p:sldId id="27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C7248-6B53-425D-816E-9D993F469272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39433F-7E4C-4F2F-A443-001D5E9993E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C7248-6B53-425D-816E-9D993F469272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433F-7E4C-4F2F-A443-001D5E9993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C7248-6B53-425D-816E-9D993F469272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433F-7E4C-4F2F-A443-001D5E9993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C7248-6B53-425D-816E-9D993F469272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433F-7E4C-4F2F-A443-001D5E9993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C7248-6B53-425D-816E-9D993F469272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433F-7E4C-4F2F-A443-001D5E9993E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C7248-6B53-425D-816E-9D993F469272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433F-7E4C-4F2F-A443-001D5E9993E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C7248-6B53-425D-816E-9D993F469272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433F-7E4C-4F2F-A443-001D5E9993E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C7248-6B53-425D-816E-9D993F469272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433F-7E4C-4F2F-A443-001D5E9993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C7248-6B53-425D-816E-9D993F469272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433F-7E4C-4F2F-A443-001D5E9993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C7248-6B53-425D-816E-9D993F469272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433F-7E4C-4F2F-A443-001D5E9993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C7248-6B53-425D-816E-9D993F469272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433F-7E4C-4F2F-A443-001D5E9993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92C7248-6B53-425D-816E-9D993F469272}" type="datetimeFigureOut">
              <a:rPr lang="ru-RU" smtClean="0"/>
              <a:t>07.10.2021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839433F-7E4C-4F2F-A443-001D5E9993E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7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slide" Target="slide16.xml"/><Relationship Id="rId2" Type="http://schemas.openxmlformats.org/officeDocument/2006/relationships/slide" Target="slide4.xml"/><Relationship Id="rId16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15.xml"/><Relationship Id="rId5" Type="http://schemas.openxmlformats.org/officeDocument/2006/relationships/slide" Target="slide7.xml"/><Relationship Id="rId15" Type="http://schemas.openxmlformats.org/officeDocument/2006/relationships/slide" Target="slide19.xml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slide" Target="slide11.xml"/><Relationship Id="rId14" Type="http://schemas.openxmlformats.org/officeDocument/2006/relationships/slide" Target="slide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hyperlink" Target="&#1076;&#1086;&#1082;&#1091;&#1084;&#1077;&#1085;&#1090;&#1099;/3%20&#1082;&#1088;&#1080;&#1090;&#1077;&#1088;&#1080;&#1081;.doc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hyperlink" Target="&#1076;&#1086;&#1082;&#1091;&#1084;&#1077;&#1085;&#1090;&#1099;/4%20&#1082;&#1088;&#1080;&#1090;&#1077;&#1088;&#1080;&#1081;.doc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5736" y="590823"/>
            <a:ext cx="6984776" cy="1470025"/>
          </a:xfrm>
        </p:spPr>
        <p:txBody>
          <a:bodyPr/>
          <a:lstStyle/>
          <a:p>
            <a:r>
              <a:rPr lang="ru-RU" sz="6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Портфолио </a:t>
            </a:r>
            <a:endParaRPr lang="ru-RU" sz="6600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8736" y="2379181"/>
            <a:ext cx="6336704" cy="3888432"/>
          </a:xfrm>
        </p:spPr>
        <p:txBody>
          <a:bodyPr>
            <a:normAutofit lnSpcReduction="10000"/>
          </a:bodyPr>
          <a:lstStyle/>
          <a:p>
            <a:r>
              <a:rPr lang="ru-RU" sz="4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Клячева</a:t>
            </a:r>
            <a:r>
              <a:rPr lang="ru-RU" sz="4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Николая Геннадьевича</a:t>
            </a:r>
          </a:p>
          <a:p>
            <a: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Тренер-преподаватель </a:t>
            </a:r>
            <a:b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МБУДО «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Ичалковская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ДЮСШ»       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Ичалковского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 </a:t>
            </a:r>
            <a:b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Республики Мордовия</a:t>
            </a:r>
            <a:b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13053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solidFill>
                  <a:schemeClr val="accent1">
                    <a:lumMod val="50000"/>
                  </a:schemeClr>
                </a:solidFill>
              </a:rPr>
              <a:t>Министерство образования Республики </a:t>
            </a:r>
            <a:r>
              <a:rPr lang="ru-RU" altLang="ru-RU" dirty="0" smtClean="0">
                <a:solidFill>
                  <a:schemeClr val="accent1">
                    <a:lumMod val="50000"/>
                  </a:schemeClr>
                </a:solidFill>
              </a:rPr>
              <a:t>Мордовия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673" y="1022435"/>
            <a:ext cx="2794183" cy="3342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676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26876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u="sng" dirty="0">
                <a:latin typeface="Times New Roman" pitchFamily="18" charset="0"/>
                <a:cs typeface="Times New Roman" pitchFamily="18" charset="0"/>
              </a:rPr>
              <a:t>Критерий </a:t>
            </a:r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7</a:t>
            </a:r>
            <a:b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Проведение мастер-классов, открытых занятий,  мероприятий (очно) </a:t>
            </a:r>
            <a:endParaRPr lang="ru-RU" sz="16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60232" y="6309320"/>
            <a:ext cx="155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 action="ppaction://hlinksldjump"/>
              </a:rPr>
              <a:t>Содержание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268760"/>
            <a:ext cx="4536504" cy="62411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50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64502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Критерий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8</a:t>
            </a:r>
            <a:br>
              <a:rPr lang="ru-RU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27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60232" y="6309320"/>
            <a:ext cx="155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 action="ppaction://hlinksldjump"/>
              </a:rPr>
              <a:t>Содержание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4365104"/>
            <a:ext cx="8229600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Не участвовал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50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u="sng" dirty="0">
                <a:latin typeface="Times New Roman" pitchFamily="18" charset="0"/>
                <a:cs typeface="Times New Roman" pitchFamily="18" charset="0"/>
              </a:rPr>
              <a:t>Критерий </a:t>
            </a:r>
            <a:r>
              <a:rPr lang="ru-RU" sz="4400" b="1" u="sng" dirty="0" smtClean="0">
                <a:latin typeface="Times New Roman" pitchFamily="18" charset="0"/>
                <a:cs typeface="Times New Roman" pitchFamily="18" charset="0"/>
              </a:rPr>
              <a:t>9</a:t>
            </a:r>
            <a:br>
              <a:rPr lang="ru-RU" sz="44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Результаты участия воспитанников в официальных соревнованиях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6476" y="6516052"/>
            <a:ext cx="155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 action="ppaction://hlinksldjump"/>
              </a:rPr>
              <a:t>Содержание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077213" cy="56099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5691" y="980728"/>
            <a:ext cx="4172375" cy="561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50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-27384"/>
            <a:ext cx="2304256" cy="329936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69" y="3321376"/>
            <a:ext cx="2460043" cy="3492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6491" y="3299361"/>
            <a:ext cx="2660005" cy="36580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247" y="3375624"/>
            <a:ext cx="2476577" cy="3581768"/>
          </a:xfrm>
          <a:prstGeom prst="rect">
            <a:avLst/>
          </a:prstGeom>
        </p:spPr>
      </p:pic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44992"/>
            <a:ext cx="2236716" cy="3312000"/>
          </a:xfrm>
        </p:spPr>
      </p:pic>
      <p:pic>
        <p:nvPicPr>
          <p:cNvPr id="8194" name="Picture 2" descr="C:\Users\Таня\Documents\портфолио\WhatsApp Image 2021-09-22 at 08.53.33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-10527"/>
            <a:ext cx="2304256" cy="336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01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90" y="0"/>
            <a:ext cx="2572610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3828" y="-27384"/>
            <a:ext cx="2648652" cy="3692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7484" y="-27384"/>
            <a:ext cx="2648652" cy="364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282452"/>
            <a:ext cx="2553204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6538757" y="3212976"/>
            <a:ext cx="2592288" cy="362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3419872" y="3212976"/>
            <a:ext cx="2591941" cy="363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55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4400" b="1" u="sng" dirty="0">
                <a:latin typeface="Times New Roman" pitchFamily="18" charset="0"/>
                <a:cs typeface="Times New Roman" pitchFamily="18" charset="0"/>
              </a:rPr>
              <a:t>Критерий </a:t>
            </a:r>
            <a:r>
              <a:rPr lang="ru-RU" sz="4400" b="1" u="sng" dirty="0" smtClean="0">
                <a:latin typeface="Times New Roman" pitchFamily="18" charset="0"/>
                <a:cs typeface="Times New Roman" pitchFamily="18" charset="0"/>
              </a:rPr>
              <a:t>10</a:t>
            </a:r>
            <a:br>
              <a:rPr lang="ru-RU" sz="44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Система взаимодействия с родителями воспитанников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68444" y="6309320"/>
            <a:ext cx="155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 action="ppaction://hlinksldjump"/>
              </a:rPr>
              <a:t>Содержание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15716" y="1281316"/>
            <a:ext cx="5112568" cy="52126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50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" y="72008"/>
            <a:ext cx="9144000" cy="105273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4400" b="1" u="sng" dirty="0">
                <a:latin typeface="Times New Roman" pitchFamily="18" charset="0"/>
                <a:cs typeface="Times New Roman" pitchFamily="18" charset="0"/>
              </a:rPr>
              <a:t>Критерий </a:t>
            </a:r>
            <a:r>
              <a:rPr lang="ru-RU" sz="4400" b="1" u="sng" dirty="0" smtClean="0">
                <a:latin typeface="Times New Roman" pitchFamily="18" charset="0"/>
                <a:cs typeface="Times New Roman" pitchFamily="18" charset="0"/>
              </a:rPr>
              <a:t>11</a:t>
            </a:r>
            <a:br>
              <a:rPr lang="ru-RU" sz="44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Наличие публикаций, авторских программ, методических пособий, методических рекомендаций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60232" y="6309320"/>
            <a:ext cx="155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 action="ppaction://hlinksldjump"/>
              </a:rPr>
              <a:t>Содержание</a:t>
            </a:r>
            <a:endParaRPr lang="ru-RU" dirty="0"/>
          </a:p>
        </p:txBody>
      </p:sp>
      <p:pic>
        <p:nvPicPr>
          <p:cNvPr id="2050" name="Picture 2" descr="C:\Users\Таня\Documents\портфолио\IMG_20210930_004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1524845" y="-194219"/>
            <a:ext cx="2744517" cy="53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Таня\Documents\портфолио\IMG_20210930_00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95787" y="3437163"/>
            <a:ext cx="293600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Таня\Documents\портфолио\IMG_20210930_002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619134" y="1124744"/>
            <a:ext cx="3340944" cy="505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50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Критерий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12</a:t>
            </a:r>
            <a:br>
              <a:rPr lang="ru-RU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60232" y="6309320"/>
            <a:ext cx="155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 action="ppaction://hlinksldjump"/>
              </a:rPr>
              <a:t>Содержание</a:t>
            </a:r>
            <a:endParaRPr lang="ru-RU" dirty="0"/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467544" y="3429000"/>
            <a:ext cx="8229600" cy="9362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Отсутствует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50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645025"/>
            <a:ext cx="8229600" cy="720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Отсутствует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05273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Критерий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13</a:t>
            </a:r>
            <a:br>
              <a:rPr lang="ru-RU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60232" y="6309320"/>
            <a:ext cx="155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 action="ppaction://hlinksldjump"/>
              </a:rPr>
              <a:t>Содержание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150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6806" y="1183558"/>
            <a:ext cx="3199471" cy="4549698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8072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Критерий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14</a:t>
            </a:r>
            <a:br>
              <a:rPr lang="ru-RU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60232" y="6444044"/>
            <a:ext cx="155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 action="ppaction://hlinksldjump"/>
              </a:rPr>
              <a:t>Содержание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16" y="1124941"/>
            <a:ext cx="3123668" cy="45363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2509407"/>
            <a:ext cx="3096344" cy="430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0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0872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Общие сведения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27.04.1982 г.</a:t>
            </a:r>
            <a:endParaRPr 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ФГБОУ ВПО «Мордовский государственный педагогический институт имени М.Е. </a:t>
            </a:r>
            <a:r>
              <a:rPr lang="ru-RU" sz="20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2014 г. Специальность «Физическая культура». Квалификация – педагог по физической культуре. 101324   0202203  7.02.2014 г.</a:t>
            </a:r>
          </a:p>
          <a:p>
            <a:endParaRPr 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педагогической работы (по специальности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): 19 лет</a:t>
            </a:r>
          </a:p>
          <a:p>
            <a:pPr marL="0" indent="0">
              <a:buNone/>
            </a:pP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 лет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квалификационной категории: высшая квалификационная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категория</a:t>
            </a:r>
          </a:p>
          <a:p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последней аттестации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приказ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1222 от   23.12.2016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67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576064"/>
          </a:xfrm>
        </p:spPr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Награды и поощрения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46" y="1052736"/>
            <a:ext cx="3538998" cy="4944356"/>
          </a:xfrm>
        </p:spPr>
      </p:pic>
      <p:pic>
        <p:nvPicPr>
          <p:cNvPr id="10242" name="Picture 2" descr="C:\Users\Таня\Documents\Портфолио Клячева НГ\документы\IMG_20211006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996508"/>
            <a:ext cx="3540557" cy="495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84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18002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Критерий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15</a:t>
            </a:r>
            <a:br>
              <a:rPr lang="ru-RU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68444" y="6309320"/>
            <a:ext cx="155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 action="ppaction://hlinksldjump"/>
              </a:rPr>
              <a:t>Содержание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1720" y="1977644"/>
            <a:ext cx="4824762" cy="46936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50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504056"/>
          </a:xfrm>
        </p:spPr>
        <p:txBody>
          <a:bodyPr/>
          <a:lstStyle/>
          <a:p>
            <a:r>
              <a:rPr lang="ru-RU" sz="4800" dirty="0"/>
              <a:t>Содержание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64704"/>
            <a:ext cx="9036496" cy="6093296"/>
          </a:xfrm>
        </p:spPr>
        <p:txBody>
          <a:bodyPr>
            <a:noAutofit/>
          </a:bodyPr>
          <a:lstStyle/>
          <a:p>
            <a:pPr marL="638175" lvl="0" indent="-457200" fontAlgn="base">
              <a:lnSpc>
                <a:spcPct val="120000"/>
              </a:lnSpc>
              <a:buFont typeface="+mj-lt"/>
              <a:buAutoNum type="arabicPeriod"/>
              <a:tabLst>
                <a:tab pos="633413" algn="l"/>
              </a:tabLst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Участие в инновационной (экспериментальной) деятельности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38175" lvl="0" indent="-457200" fontAlgn="base">
              <a:lnSpc>
                <a:spcPct val="120000"/>
              </a:lnSpc>
              <a:buFont typeface="+mj-lt"/>
              <a:buAutoNum type="arabicPeriod"/>
              <a:tabLst>
                <a:tab pos="633413" algn="l"/>
              </a:tabLst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Степень обеспечения повышения уровня подготовленности воспитанников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38175" lvl="0" indent="-457200" fontAlgn="base">
              <a:lnSpc>
                <a:spcPct val="120000"/>
              </a:lnSpc>
              <a:buFont typeface="+mj-lt"/>
              <a:buAutoNum type="arabicPeriod"/>
              <a:tabLst>
                <a:tab pos="633413" algn="l"/>
              </a:tabLst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Сохранность контингента воспитанников на этапах спортивной подготовки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38175" lvl="0" indent="-457200" fontAlgn="base">
              <a:lnSpc>
                <a:spcPct val="120000"/>
              </a:lnSpc>
              <a:buFont typeface="+mj-lt"/>
              <a:buAutoNum type="arabicPeriod"/>
              <a:tabLst>
                <a:tab pos="633413" algn="l"/>
              </a:tabLst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Результаты анализа текущей документации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38175" lvl="0" indent="-457200" fontAlgn="base">
              <a:lnSpc>
                <a:spcPct val="120000"/>
              </a:lnSpc>
              <a:buFont typeface="+mj-lt"/>
              <a:buAutoNum type="arabicPeriod"/>
              <a:tabLst>
                <a:tab pos="633413" algn="l"/>
              </a:tabLst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Наставничество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38175" lvl="0" indent="-457200" fontAlgn="base">
              <a:lnSpc>
                <a:spcPct val="120000"/>
              </a:lnSpc>
              <a:buFont typeface="+mj-lt"/>
              <a:buAutoNum type="arabicPeriod"/>
              <a:tabLst>
                <a:tab pos="633413" algn="l"/>
              </a:tabLst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Выполнение воспитанниками требований для присвоения спортивных званий и разрядов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38175" lvl="0" indent="-457200" fontAlgn="base">
              <a:lnSpc>
                <a:spcPct val="120000"/>
              </a:lnSpc>
              <a:buFont typeface="+mj-lt"/>
              <a:buAutoNum type="arabicPeriod"/>
              <a:tabLst>
                <a:tab pos="633413" algn="l"/>
              </a:tabLst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Проведение открытых мастер-классов, мероприятий (очно)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38175" lvl="0" indent="-457200" fontAlgn="base">
              <a:lnSpc>
                <a:spcPct val="120000"/>
              </a:lnSpc>
              <a:buFont typeface="+mj-lt"/>
              <a:buAutoNum type="arabicPeriod"/>
              <a:tabLst>
                <a:tab pos="633413" algn="l"/>
              </a:tabLst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9" action="ppaction://hlinksldjump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38175" lvl="0" indent="-457200" fontAlgn="base">
              <a:lnSpc>
                <a:spcPct val="120000"/>
              </a:lnSpc>
              <a:buFont typeface="+mj-lt"/>
              <a:buAutoNum type="arabicPeriod"/>
              <a:tabLst>
                <a:tab pos="633413" algn="l"/>
              </a:tabLst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10" action="ppaction://hlinksldjump"/>
              </a:rPr>
              <a:t>Результаты участия воспитанников в официальных соревнованиях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38175" lvl="0" indent="-457200" fontAlgn="base">
              <a:lnSpc>
                <a:spcPct val="120000"/>
              </a:lnSpc>
              <a:buFont typeface="+mj-lt"/>
              <a:buAutoNum type="arabicPeriod"/>
              <a:tabLst>
                <a:tab pos="633413" algn="l"/>
              </a:tabLst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11" action="ppaction://hlinksldjump"/>
              </a:rPr>
              <a:t>Система взаимодействия с родителями воспитанников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38175" lvl="0" indent="-457200" fontAlgn="base">
              <a:lnSpc>
                <a:spcPct val="120000"/>
              </a:lnSpc>
              <a:buFont typeface="+mj-lt"/>
              <a:buAutoNum type="arabicPeriod"/>
              <a:tabLst>
                <a:tab pos="633413" algn="l"/>
              </a:tabLst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12" action="ppaction://hlinksldjump"/>
              </a:rPr>
              <a:t>Наличие публикаций, авторских программ, методических пособий, методических рекомендаций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38175" lvl="0" indent="-457200" fontAlgn="base">
              <a:lnSpc>
                <a:spcPct val="120000"/>
              </a:lnSpc>
              <a:buFont typeface="+mj-lt"/>
              <a:buAutoNum type="arabicPeriod"/>
              <a:tabLst>
                <a:tab pos="633413" algn="l"/>
              </a:tabLst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13" action="ppaction://hlinksldjump"/>
              </a:rPr>
              <a:t>Участие педагога в профессиональных конкурсах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38175" lvl="0" indent="-457200" fontAlgn="base">
              <a:lnSpc>
                <a:spcPct val="120000"/>
              </a:lnSpc>
              <a:buFont typeface="+mj-lt"/>
              <a:buAutoNum type="arabicPeriod"/>
              <a:tabLst>
                <a:tab pos="633413" algn="l"/>
              </a:tabLst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14" action="ppaction://hlinksldjump"/>
              </a:rPr>
              <a:t>Экспертная деятельность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38175" lvl="0" indent="-457200" fontAlgn="base">
              <a:lnSpc>
                <a:spcPct val="120000"/>
              </a:lnSpc>
              <a:buFont typeface="+mj-lt"/>
              <a:buAutoNum type="arabicPeriod"/>
              <a:tabLst>
                <a:tab pos="633413" algn="l"/>
              </a:tabLst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15" action="ppaction://hlinksldjump"/>
              </a:rPr>
              <a:t>Награды и поощрения 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38175" lvl="0" indent="-457200" fontAlgn="base">
              <a:lnSpc>
                <a:spcPct val="120000"/>
              </a:lnSpc>
              <a:buFont typeface="+mj-lt"/>
              <a:buAutoNum type="arabicPeriod"/>
              <a:tabLst>
                <a:tab pos="633413" algn="l"/>
              </a:tabLst>
            </a:pP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Общественно-педагогическая активность педагога: участие в  комиссиях, педагогических сообществах, в жюри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16" action="ppaction://hlinksldjump"/>
              </a:rPr>
              <a:t>конкурсов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90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221088"/>
            <a:ext cx="8229600" cy="50405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Не участвовал</a:t>
            </a:r>
          </a:p>
          <a:p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292494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Критерий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1</a:t>
            </a:r>
            <a:br>
              <a:rPr lang="ru-RU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Результаты участия в инновационной (экспериментальной) деятельности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60232" y="6309320"/>
            <a:ext cx="155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 action="ppaction://hlinksldjump"/>
              </a:rPr>
              <a:t>Содержание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125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u="sng" dirty="0">
                <a:latin typeface="Times New Roman" pitchFamily="18" charset="0"/>
                <a:cs typeface="Times New Roman" pitchFamily="18" charset="0"/>
              </a:rPr>
              <a:t>Критерий 2</a:t>
            </a:r>
            <a:r>
              <a:rPr lang="ru-RU" sz="44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Степень обеспечения повышения уровня подготовленности воспитанников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89421" y="6136413"/>
            <a:ext cx="155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 action="ppaction://hlinksldjump"/>
              </a:rPr>
              <a:t>Содержание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3" y="1412776"/>
            <a:ext cx="5328591" cy="640871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682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653136"/>
            <a:ext cx="8229600" cy="720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Справка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48478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400" b="1" u="sng" dirty="0">
                <a:latin typeface="Times New Roman" pitchFamily="18" charset="0"/>
                <a:cs typeface="Times New Roman" pitchFamily="18" charset="0"/>
              </a:rPr>
              <a:t>Критерий </a:t>
            </a:r>
            <a:r>
              <a:rPr lang="ru-RU" sz="4400" b="1" u="sng" dirty="0" smtClean="0">
                <a:latin typeface="Times New Roman" pitchFamily="18" charset="0"/>
                <a:cs typeface="Times New Roman" pitchFamily="18" charset="0"/>
              </a:rPr>
              <a:t>3</a:t>
            </a:r>
            <a:br>
              <a:rPr lang="ru-RU" sz="44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Сохранность контингента воспитанников на этапах спортивной подготовки</a:t>
            </a:r>
            <a:endParaRPr lang="ru-RU" sz="2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60232" y="6309320"/>
            <a:ext cx="155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 action="ppaction://hlinksldjump"/>
              </a:rPr>
              <a:t>Содержание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1412776"/>
            <a:ext cx="3841245" cy="564855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150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221088"/>
            <a:ext cx="8229600" cy="792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Справка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4800" b="1" u="sng" dirty="0">
                <a:latin typeface="Times New Roman" pitchFamily="18" charset="0"/>
                <a:cs typeface="Times New Roman" pitchFamily="18" charset="0"/>
              </a:rPr>
              <a:t>Критерий </a:t>
            </a:r>
            <a:r>
              <a:rPr lang="ru-RU" sz="4800" b="1" u="sng" dirty="0" smtClean="0">
                <a:latin typeface="Times New Roman" pitchFamily="18" charset="0"/>
                <a:cs typeface="Times New Roman" pitchFamily="18" charset="0"/>
              </a:rPr>
              <a:t>4</a:t>
            </a:r>
            <a:br>
              <a:rPr lang="ru-RU" sz="48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Результаты анализа текущий документации</a:t>
            </a:r>
            <a:endParaRPr lang="ru-RU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6476" y="6165304"/>
            <a:ext cx="155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3" action="ppaction://hlinksldjump"/>
              </a:rPr>
              <a:t>Содержание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058" y="1218843"/>
            <a:ext cx="5027214" cy="552252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150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05064"/>
            <a:ext cx="8229600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dirty="0" smtClean="0"/>
              <a:t>Отсутствует</a:t>
            </a:r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356992"/>
          </a:xfrm>
        </p:spPr>
        <p:txBody>
          <a:bodyPr>
            <a:normAutofit/>
          </a:bodyPr>
          <a:lstStyle/>
          <a:p>
            <a:pPr algn="ctr"/>
            <a:r>
              <a:rPr lang="ru-RU" sz="6600" b="1" u="sng" dirty="0">
                <a:latin typeface="Times New Roman" pitchFamily="18" charset="0"/>
                <a:cs typeface="Times New Roman" pitchFamily="18" charset="0"/>
              </a:rPr>
              <a:t>Критерий </a:t>
            </a:r>
            <a:r>
              <a:rPr lang="ru-RU" sz="6600" b="1" u="sng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60232" y="6309320"/>
            <a:ext cx="155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 action="ppaction://hlinksldjump"/>
              </a:rPr>
              <a:t>Содержание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150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4000" b="1" u="sng" dirty="0">
                <a:latin typeface="Times New Roman" pitchFamily="18" charset="0"/>
                <a:cs typeface="Times New Roman" pitchFamily="18" charset="0"/>
              </a:rPr>
              <a:t>Критерий </a:t>
            </a:r>
            <a:r>
              <a:rPr lang="ru-RU" sz="4000" b="1" u="sng" dirty="0" smtClean="0">
                <a:latin typeface="Times New Roman" pitchFamily="18" charset="0"/>
                <a:cs typeface="Times New Roman" pitchFamily="18" charset="0"/>
              </a:rPr>
              <a:t>6</a:t>
            </a:r>
            <a:br>
              <a:rPr lang="ru-RU" sz="40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Выполнение воспитанниками требований для присвоения спортивных званий и разрядов</a:t>
            </a:r>
            <a:endParaRPr lang="ru-RU" sz="1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40452" y="6165304"/>
            <a:ext cx="1552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2" action="ppaction://hlinksldjump"/>
              </a:rPr>
              <a:t>Содержание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1196752"/>
            <a:ext cx="4752528" cy="6538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50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347</TotalTime>
  <Words>247</Words>
  <Application>Microsoft Office PowerPoint</Application>
  <PresentationFormat>Экран (4:3)</PresentationFormat>
  <Paragraphs>69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Исполнительная</vt:lpstr>
      <vt:lpstr>Портфолио </vt:lpstr>
      <vt:lpstr>Общие сведения</vt:lpstr>
      <vt:lpstr>Содержание</vt:lpstr>
      <vt:lpstr>Критерий 1  Результаты участия в инновационной (экспериментальной) деятельности</vt:lpstr>
      <vt:lpstr>Критерий 2 Степень обеспечения повышения уровня подготовленности воспитанников</vt:lpstr>
      <vt:lpstr>Критерий 3 Сохранность контингента воспитанников на этапах спортивной подготовки</vt:lpstr>
      <vt:lpstr>Критерий 4 Результаты анализа текущий документации</vt:lpstr>
      <vt:lpstr>Критерий 5  Наставничество</vt:lpstr>
      <vt:lpstr>Критерий 6 Выполнение воспитанниками требований для присвоения спортивных званий и разрядов</vt:lpstr>
      <vt:lpstr>Критерий 7 Проведение мастер-классов, открытых занятий,  мероприятий (очно) </vt:lpstr>
      <vt:lpstr>Критерий 8 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Критерий 9 Результаты участия воспитанников в официальных соревнованиях</vt:lpstr>
      <vt:lpstr>Презентация PowerPoint</vt:lpstr>
      <vt:lpstr>Презентация PowerPoint</vt:lpstr>
      <vt:lpstr>Критерий 10 Система взаимодействия с родителями воспитанников</vt:lpstr>
      <vt:lpstr>Критерий 11 Наличие публикаций, авторских программ, методических пособий, методических рекомендаций</vt:lpstr>
      <vt:lpstr>Критерий 12 Участие педагога в профессиональных конкурсах</vt:lpstr>
      <vt:lpstr>Критерий 13 Экспертная деятельность</vt:lpstr>
      <vt:lpstr>Критерий 14 Награды и поощрения</vt:lpstr>
      <vt:lpstr>Награды и поощрения</vt:lpstr>
      <vt:lpstr>Критерий 15 Общественно-педагогическая активность педагога: участие в комиссиях, педагогических сообществах, в жюри конкурсов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Пользователь Windows</dc:creator>
  <cp:lastModifiedBy>Пользователь Windows</cp:lastModifiedBy>
  <cp:revision>24</cp:revision>
  <dcterms:created xsi:type="dcterms:W3CDTF">2021-09-30T02:28:07Z</dcterms:created>
  <dcterms:modified xsi:type="dcterms:W3CDTF">2021-10-07T04:14:28Z</dcterms:modified>
</cp:coreProperties>
</file>