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5"/>
  </p:notesMasterIdLst>
  <p:sldIdLst>
    <p:sldId id="257" r:id="rId2"/>
    <p:sldId id="284" r:id="rId3"/>
    <p:sldId id="294" r:id="rId4"/>
    <p:sldId id="295" r:id="rId5"/>
    <p:sldId id="262" r:id="rId6"/>
    <p:sldId id="296" r:id="rId7"/>
    <p:sldId id="297" r:id="rId8"/>
    <p:sldId id="264" r:id="rId9"/>
    <p:sldId id="265" r:id="rId10"/>
    <p:sldId id="289" r:id="rId11"/>
    <p:sldId id="298" r:id="rId12"/>
    <p:sldId id="299" r:id="rId13"/>
    <p:sldId id="266" r:id="rId14"/>
    <p:sldId id="267" r:id="rId15"/>
    <p:sldId id="300" r:id="rId16"/>
    <p:sldId id="302" r:id="rId17"/>
    <p:sldId id="301" r:id="rId18"/>
    <p:sldId id="268" r:id="rId19"/>
    <p:sldId id="305" r:id="rId20"/>
    <p:sldId id="314" r:id="rId21"/>
    <p:sldId id="291" r:id="rId22"/>
    <p:sldId id="310" r:id="rId23"/>
    <p:sldId id="315" r:id="rId24"/>
    <p:sldId id="306" r:id="rId25"/>
    <p:sldId id="304" r:id="rId26"/>
    <p:sldId id="303" r:id="rId27"/>
    <p:sldId id="308" r:id="rId28"/>
    <p:sldId id="270" r:id="rId29"/>
    <p:sldId id="318" r:id="rId30"/>
    <p:sldId id="271" r:id="rId31"/>
    <p:sldId id="309" r:id="rId32"/>
    <p:sldId id="276" r:id="rId33"/>
    <p:sldId id="278" r:id="rId34"/>
    <p:sldId id="313" r:id="rId35"/>
    <p:sldId id="312" r:id="rId36"/>
    <p:sldId id="279" r:id="rId37"/>
    <p:sldId id="311" r:id="rId38"/>
    <p:sldId id="317" r:id="rId39"/>
    <p:sldId id="280" r:id="rId40"/>
    <p:sldId id="281" r:id="rId41"/>
    <p:sldId id="282" r:id="rId42"/>
    <p:sldId id="283" r:id="rId43"/>
    <p:sldId id="316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40232-25CC-453D-AE6D-00C49ED2A301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16874-CDFC-4DB1-8B1A-9E625B8FF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1554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16874-CDFC-4DB1-8B1A-9E625B8FFBA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16874-CDFC-4DB1-8B1A-9E625B8FFBA2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B084-FC54-4ED7-A98B-1EA34E18EC2F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A877A8-B0A5-489D-B455-94AA3C8D29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B084-FC54-4ED7-A98B-1EA34E18EC2F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877A8-B0A5-489D-B455-94AA3C8D29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B084-FC54-4ED7-A98B-1EA34E18EC2F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877A8-B0A5-489D-B455-94AA3C8D29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B084-FC54-4ED7-A98B-1EA34E18EC2F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A877A8-B0A5-489D-B455-94AA3C8D29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B084-FC54-4ED7-A98B-1EA34E18EC2F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877A8-B0A5-489D-B455-94AA3C8D29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B084-FC54-4ED7-A98B-1EA34E18EC2F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877A8-B0A5-489D-B455-94AA3C8D29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B084-FC54-4ED7-A98B-1EA34E18EC2F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3A877A8-B0A5-489D-B455-94AA3C8D29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B084-FC54-4ED7-A98B-1EA34E18EC2F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877A8-B0A5-489D-B455-94AA3C8D29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B084-FC54-4ED7-A98B-1EA34E18EC2F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877A8-B0A5-489D-B455-94AA3C8D29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B084-FC54-4ED7-A98B-1EA34E18EC2F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877A8-B0A5-489D-B455-94AA3C8D29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B084-FC54-4ED7-A98B-1EA34E18EC2F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877A8-B0A5-489D-B455-94AA3C8D29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DBCB084-FC54-4ED7-A98B-1EA34E18EC2F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3A877A8-B0A5-489D-B455-94AA3C8D29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40f/40f0ab5f0f6480aedb48fc2d7e1633c5/Ped-opyt-Sysueva-V.F.-novyy.pdf" TargetMode="External"/><Relationship Id="rId2" Type="http://schemas.openxmlformats.org/officeDocument/2006/relationships/hyperlink" Target="https://ds88sar.schoolrm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ds88sar.schoolrm.ru/sveden/employees/11226/349525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3040" y="404664"/>
            <a:ext cx="8640960" cy="172662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b="1" kern="0" dirty="0" smtClean="0">
                <a:solidFill>
                  <a:srgbClr val="7030A0"/>
                </a:solidFill>
                <a:latin typeface="Times New Roman" pitchFamily="18" charset="0"/>
                <a:cs typeface="Arial"/>
              </a:rPr>
              <a:t>ПОРТФОЛИО</a:t>
            </a:r>
          </a:p>
          <a:p>
            <a:pPr lvl="0" algn="ctr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b="1" kern="0" dirty="0" smtClean="0">
                <a:solidFill>
                  <a:srgbClr val="7030A0"/>
                </a:solidFill>
                <a:latin typeface="Times New Roman" pitchFamily="18" charset="0"/>
                <a:cs typeface="Arial"/>
              </a:rPr>
              <a:t>Сысуевой Валентины Федоровны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узыкального руководителя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муниципального дошкольного образовательного учреждения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«Детский сад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№88»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2235196"/>
            <a:ext cx="4536504" cy="4622804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18.10.1963</a:t>
            </a: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МГПИ имени </a:t>
            </a:r>
            <a:r>
              <a:rPr lang="ru-RU" altLang="ru-RU" sz="16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1998 г.</a:t>
            </a:r>
          </a:p>
          <a:p>
            <a:pPr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дошкольного образования»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«Педагог дошкольного образования»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АВС 0556936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15.06.1998 г.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стаж: 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39 лет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34  года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высшая квалификационная категория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14.02.2018 г.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(Приказ Министерства образования РМ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 143 от 20.02.2018 г.)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280831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2104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370205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6684" y="764704"/>
            <a:ext cx="3979227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3391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43054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423803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526" t="5063" r="4787" b="5063"/>
          <a:stretch>
            <a:fillRect/>
          </a:stretch>
        </p:blipFill>
        <p:spPr bwMode="auto">
          <a:xfrm>
            <a:off x="467544" y="836712"/>
            <a:ext cx="374441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3482" t="3797" r="4619" b="5063"/>
          <a:stretch>
            <a:fillRect/>
          </a:stretch>
        </p:blipFill>
        <p:spPr bwMode="auto">
          <a:xfrm>
            <a:off x="4716016" y="764704"/>
            <a:ext cx="380123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32656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18165"/>
            <a:ext cx="3744416" cy="553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908720"/>
            <a:ext cx="391890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2040" y="3933056"/>
            <a:ext cx="3672408" cy="1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500" dirty="0"/>
          </a:p>
        </p:txBody>
      </p:sp>
    </p:spTree>
    <p:extLst>
      <p:ext uri="{BB962C8B-B14F-4D97-AF65-F5344CB8AC3E}">
        <p14:creationId xmlns:p14="http://schemas.microsoft.com/office/powerpoint/2010/main" xmlns="" val="45364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abotnik\Desktop\Сысуева-атт\Скан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4096224" cy="5849169"/>
          </a:xfrm>
          <a:prstGeom prst="rect">
            <a:avLst/>
          </a:prstGeom>
          <a:noFill/>
        </p:spPr>
      </p:pic>
      <p:pic>
        <p:nvPicPr>
          <p:cNvPr id="6147" name="Picture 3" descr="C:\Users\rabotnik\Desktop\Сысуева-атт\Сканы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6"/>
            <a:ext cx="4241296" cy="583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982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ГРАНТ\ГРАНД-Сысуева 2022\1 Критерий\Дипломы публикации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81852"/>
            <a:ext cx="4176464" cy="5743492"/>
          </a:xfrm>
          <a:prstGeom prst="rect">
            <a:avLst/>
          </a:prstGeom>
          <a:noFill/>
        </p:spPr>
      </p:pic>
      <p:pic>
        <p:nvPicPr>
          <p:cNvPr id="7171" name="Picture 3" descr="D:\ГРАНТ\ГРАНД-Сысуева 2022\1 Критерий\Дипломы публикации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4200948" cy="5777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ГРАНТ\ГРАНД-Сысуева 2022\1 Критерий\Дипломы публикации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20687"/>
            <a:ext cx="4136573" cy="5688633"/>
          </a:xfrm>
          <a:prstGeom prst="rect">
            <a:avLst/>
          </a:prstGeom>
          <a:noFill/>
        </p:spPr>
      </p:pic>
      <p:pic>
        <p:nvPicPr>
          <p:cNvPr id="8195" name="Picture 3" descr="D:\ГРАНТ\ГРАНД-Сысуева 2022\1 Критерий\Дипломы публикации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0740" y="620688"/>
            <a:ext cx="4143748" cy="5698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ГРАНТ\ГРАНД-Сысуева 2022\1 Критерий\Дипломы публикации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302" y="404664"/>
            <a:ext cx="4293657" cy="5904656"/>
          </a:xfrm>
          <a:prstGeom prst="rect">
            <a:avLst/>
          </a:prstGeom>
          <a:noFill/>
        </p:spPr>
      </p:pic>
      <p:pic>
        <p:nvPicPr>
          <p:cNvPr id="9219" name="Picture 3" descr="D:\ГРАНТ\ГРАНД-Сысуева 2022\1 Критерий\Дипломы публикации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4664"/>
            <a:ext cx="4293657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0648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2060848"/>
            <a:ext cx="5976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– 2</a:t>
            </a:r>
          </a:p>
          <a:p>
            <a:pPr algn="ctr"/>
            <a:r>
              <a:rPr lang="ru-RU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3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- 1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016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botnik\Desktop\Сысуева-атт\Сканы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50197"/>
            <a:ext cx="4824536" cy="63909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476672"/>
            <a:ext cx="51663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РЕДСТАВЛЕНИЕ СОБСТВЕННОГО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443840"/>
            <a:ext cx="792088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Собственный педагогический опыт на тему: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«Духовно-нравственное воспитание дошкольников средствами народного фольклора»</a:t>
            </a:r>
          </a:p>
          <a:p>
            <a:pPr algn="ctr"/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 на сайте: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https://ds88sar.schoolrm.ru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страницах сети Интернет: 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https://upload2.schoolrm.ru/iblock/40f/40f0ab5f0f6480aedb48fc2d7e1633c5/Ped-opyt-Sysueva-V.F.-novyy.pdf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581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botnik\Desktop\Сысуева-атт\Сканы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4248472" cy="6264696"/>
          </a:xfrm>
          <a:prstGeom prst="rect">
            <a:avLst/>
          </a:prstGeom>
          <a:noFill/>
        </p:spPr>
      </p:pic>
      <p:pic>
        <p:nvPicPr>
          <p:cNvPr id="4099" name="Picture 3" descr="C:\Users\rabotnik\Desktop\Сысуева-атт\Сканы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0"/>
            <a:ext cx="4176464" cy="6307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1340769"/>
          <a:ext cx="8136904" cy="5290283"/>
        </p:xfrm>
        <a:graphic>
          <a:graphicData uri="http://schemas.openxmlformats.org/drawingml/2006/table">
            <a:tbl>
              <a:tblPr/>
              <a:tblGrid>
                <a:gridCol w="1545285"/>
                <a:gridCol w="1809008"/>
                <a:gridCol w="2414190"/>
                <a:gridCol w="2368421"/>
              </a:tblGrid>
              <a:tr h="3144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Название 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мероприятия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809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647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8490" algn="l"/>
                        </a:tabLs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29.09.2018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г.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88490" algn="l"/>
                        </a:tabLst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ФГБОУ ВО "МГПИ им.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М.Е.Евсевьева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".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8490" algn="l"/>
                        </a:tabLst>
                      </a:pP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8490" algn="l"/>
                        </a:tabLs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"Ритмика с использованием малых форм фольклора как метод формирования социальной активности детей младшего дошкольного возраста с ограниченными возможностями здоровья".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8490" algn="l"/>
                        </a:tabLs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Республиканский научно-практический семинар "Актуальные вопросы обучения и воспитания лиц с ограниченными возможностями здоровья в условиях инклюзивной практики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904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849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31.01.2019 г.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84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ГБУ ДПО «МРИО»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84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«Использование современных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здоровьесберегающих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технологий на музыкальных занятиях в ДОУ»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84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Образовательный форум для слушателей КПК «Современные подходы к организации музыкального воспитания в ДОО»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880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849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18.02.2022 г.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84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ГБУ ДПО РМ «Центр непрерывного повышения профессионального мастерства педагогических работников – «Педагог 13.ру»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84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Идеи музыкального руководителя для украшения музыкального зала и творческих номеров к праздникам и развлечениям в детском саду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884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Круглый стол «Музыкальное воспитание в детском саду: инновационные подходы и эффективные практики»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43608" y="332657"/>
            <a:ext cx="78488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выступлений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1600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14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02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04664"/>
            <a:ext cx="4248472" cy="60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963125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3" y="188640"/>
            <a:ext cx="3912435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ГРАНТ\ГРАНД-Сысуева 2022\1 Критерий\выступления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367" y="390944"/>
            <a:ext cx="3859578" cy="6161783"/>
          </a:xfrm>
          <a:prstGeom prst="rect">
            <a:avLst/>
          </a:prstGeom>
          <a:noFill/>
        </p:spPr>
      </p:pic>
      <p:pic>
        <p:nvPicPr>
          <p:cNvPr id="10243" name="Picture 3" descr="D:\ГРАНТ\ГРАНД-Сысуева 2022\1 Критерий\выступления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7304" y="404664"/>
            <a:ext cx="4261159" cy="61206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5013176"/>
            <a:ext cx="3096344" cy="1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500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5445224"/>
            <a:ext cx="3096344" cy="1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1772815"/>
          <a:ext cx="8136904" cy="3744417"/>
        </p:xfrm>
        <a:graphic>
          <a:graphicData uri="http://schemas.openxmlformats.org/drawingml/2006/table">
            <a:tbl>
              <a:tblPr/>
              <a:tblGrid>
                <a:gridCol w="1545284"/>
                <a:gridCol w="1809008"/>
                <a:gridCol w="2414192"/>
                <a:gridCol w="2368420"/>
              </a:tblGrid>
              <a:tr h="5776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Название 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мероприятия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154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Международный уровень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76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884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25.04.2022 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884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Мордовский государственный педагогический университет имени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М.Е.Евсевьева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884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«Особенности работы музыкального руководителя с детьми с ограниченными возможностями здоровья»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8849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Международная научно-практическая конференция «58-е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Евсевьевские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чтения»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260648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выступлений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ГРАНТ\ГРАНД-Сысуева 2022\1 Критерий\выступления\2.jpg"/>
          <p:cNvPicPr>
            <a:picLocks noChangeAspect="1" noChangeArrowheads="1"/>
          </p:cNvPicPr>
          <p:nvPr/>
        </p:nvPicPr>
        <p:blipFill>
          <a:blip r:embed="rId2" cstate="print"/>
          <a:srcRect t="3580"/>
          <a:stretch>
            <a:fillRect/>
          </a:stretch>
        </p:blipFill>
        <p:spPr bwMode="auto">
          <a:xfrm>
            <a:off x="683568" y="476672"/>
            <a:ext cx="7848872" cy="58177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0702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76672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открытых занятий, мастер-классов, мероприятий</a:t>
            </a:r>
          </a:p>
        </p:txBody>
      </p:sp>
      <p:pic>
        <p:nvPicPr>
          <p:cNvPr id="3074" name="Picture 2" descr="C:\Users\rabotnik\Desktop\Сысуева-атт\Сканы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2520280" cy="4166979"/>
          </a:xfrm>
          <a:prstGeom prst="rect">
            <a:avLst/>
          </a:prstGeom>
          <a:noFill/>
        </p:spPr>
      </p:pic>
      <p:pic>
        <p:nvPicPr>
          <p:cNvPr id="1026" name="Picture 2" descr="C:\Users\rabotnik\Desktop\Сысуева-атт\Сканы\22.jpg"/>
          <p:cNvPicPr>
            <a:picLocks noChangeAspect="1" noChangeArrowheads="1"/>
          </p:cNvPicPr>
          <p:nvPr/>
        </p:nvPicPr>
        <p:blipFill>
          <a:blip r:embed="rId3" cstate="print"/>
          <a:srcRect l="4825" r="5907"/>
          <a:stretch>
            <a:fillRect/>
          </a:stretch>
        </p:blipFill>
        <p:spPr bwMode="auto">
          <a:xfrm>
            <a:off x="3059832" y="1052736"/>
            <a:ext cx="2664296" cy="4176464"/>
          </a:xfrm>
          <a:prstGeom prst="rect">
            <a:avLst/>
          </a:prstGeom>
          <a:noFill/>
        </p:spPr>
      </p:pic>
      <p:pic>
        <p:nvPicPr>
          <p:cNvPr id="1027" name="Picture 3" descr="C:\Users\rabotnik\Desktop\Сысуева-атт\Сканы\23.jpg"/>
          <p:cNvPicPr>
            <a:picLocks noChangeAspect="1" noChangeArrowheads="1"/>
          </p:cNvPicPr>
          <p:nvPr/>
        </p:nvPicPr>
        <p:blipFill>
          <a:blip r:embed="rId4" cstate="print"/>
          <a:srcRect l="4825" r="3494"/>
          <a:stretch>
            <a:fillRect/>
          </a:stretch>
        </p:blipFill>
        <p:spPr bwMode="auto">
          <a:xfrm>
            <a:off x="6084167" y="1052736"/>
            <a:ext cx="2784309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51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76672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открытых занятий, мастер-классов, мероприятий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5536" y="1124744"/>
          <a:ext cx="8136904" cy="1573357"/>
        </p:xfrm>
        <a:graphic>
          <a:graphicData uri="http://schemas.openxmlformats.org/drawingml/2006/table">
            <a:tbl>
              <a:tblPr/>
              <a:tblGrid>
                <a:gridCol w="1545285"/>
                <a:gridCol w="1809008"/>
                <a:gridCol w="2414190"/>
                <a:gridCol w="2368421"/>
              </a:tblGrid>
              <a:tr h="2931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Название 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мероприятия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162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Муниципальный уровень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158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20.04.2019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МДОУ «Детский сад №88»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мастер-класс «Литературно-музыкальная гостиная «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Гайгиця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баягинеть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 («Звенящие бубенцы»)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Семинар-практикум «Организация обучения мордовскому (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мокшанскому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эрзянскому) языку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314" name="Picture 2" descr="D:\ГРАНТ\ГРАНД-Сысуева 2022\1 Критерий\выступления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924944"/>
            <a:ext cx="2586410" cy="3727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51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23728" y="332656"/>
            <a:ext cx="5040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Экспертная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000" dirty="0"/>
          </a:p>
        </p:txBody>
      </p:sp>
      <p:pic>
        <p:nvPicPr>
          <p:cNvPr id="1026" name="Picture 2" descr="E:\СКАНИРОВАТЬ СВИД. И ПРИК.(7)\Член жури.1548264-148-149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124744"/>
            <a:ext cx="3767071" cy="5328592"/>
          </a:xfrm>
          <a:prstGeom prst="rect">
            <a:avLst/>
          </a:prstGeom>
          <a:noFill/>
        </p:spPr>
      </p:pic>
      <p:pic>
        <p:nvPicPr>
          <p:cNvPr id="2" name="Picture 2" descr="C:\Users\rabotnik\Desktop\Сысуева-атт\11111111111111111111.jpg"/>
          <p:cNvPicPr>
            <a:picLocks noChangeAspect="1" noChangeArrowheads="1"/>
          </p:cNvPicPr>
          <p:nvPr/>
        </p:nvPicPr>
        <p:blipFill>
          <a:blip r:embed="rId3" cstate="print"/>
          <a:srcRect t="3947" b="5264"/>
          <a:stretch>
            <a:fillRect/>
          </a:stretch>
        </p:blipFill>
        <p:spPr bwMode="auto">
          <a:xfrm>
            <a:off x="4788024" y="1196752"/>
            <a:ext cx="3672408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470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Сысуева-атт\Сканы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8"/>
            <a:ext cx="4567073" cy="628065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59832" y="980728"/>
            <a:ext cx="1224136" cy="1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500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2204864"/>
            <a:ext cx="1368152" cy="1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botnik\Desktop\Сысуева-атт\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052736"/>
            <a:ext cx="3888432" cy="53473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470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23728" y="692696"/>
            <a:ext cx="5040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620688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активность педагога: участие в комиссиях, педагогических сообществах, в жюри конкурсов</a:t>
            </a:r>
            <a:endParaRPr lang="ru-RU" dirty="0"/>
          </a:p>
        </p:txBody>
      </p:sp>
      <p:pic>
        <p:nvPicPr>
          <p:cNvPr id="5122" name="Picture 2" descr="C:\Users\rabotnik\Desktop\Сысуева-атт\Сканы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3456384" cy="525658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352839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470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476672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регионального компонента в образовательном процессе</a:t>
            </a:r>
          </a:p>
        </p:txBody>
      </p:sp>
      <p:pic>
        <p:nvPicPr>
          <p:cNvPr id="3074" name="Picture 2" descr="C:\Users\rabotnik\Desktop\Сысуева-атт\Сканы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3445"/>
            <a:ext cx="3816424" cy="5248363"/>
          </a:xfrm>
          <a:prstGeom prst="rect">
            <a:avLst/>
          </a:prstGeom>
          <a:noFill/>
        </p:spPr>
      </p:pic>
      <p:pic>
        <p:nvPicPr>
          <p:cNvPr id="3075" name="Picture 3" descr="C:\Users\rabotnik\Desktop\Сысуева-атт\Сканы\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41742"/>
            <a:ext cx="3816424" cy="5248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9163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620688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педагога в профессиональных конкурсах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2204865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уровень - 2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– 1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место в конкурсах на порталах сети Интернет различных уровней – 4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276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r="3916" b="2469"/>
          <a:stretch>
            <a:fillRect/>
          </a:stretch>
        </p:blipFill>
        <p:spPr bwMode="auto">
          <a:xfrm>
            <a:off x="4716016" y="620688"/>
            <a:ext cx="4040751" cy="564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C:\Users\rabotnik\Desktop\Сысуева-атт\дипломмм.jpg"/>
          <p:cNvPicPr>
            <a:picLocks noChangeAspect="1" noChangeArrowheads="1"/>
          </p:cNvPicPr>
          <p:nvPr/>
        </p:nvPicPr>
        <p:blipFill>
          <a:blip r:embed="rId3" cstate="print"/>
          <a:srcRect t="1250" r="2031"/>
          <a:stretch>
            <a:fillRect/>
          </a:stretch>
        </p:blipFill>
        <p:spPr bwMode="auto">
          <a:xfrm>
            <a:off x="323528" y="548680"/>
            <a:ext cx="4104456" cy="568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5276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rabotnik\Desktop\Сысуева-атт\серт2.jpg"/>
          <p:cNvPicPr>
            <a:picLocks noChangeAspect="1" noChangeArrowheads="1"/>
          </p:cNvPicPr>
          <p:nvPr/>
        </p:nvPicPr>
        <p:blipFill>
          <a:blip r:embed="rId2" cstate="print"/>
          <a:srcRect l="901" r="1802"/>
          <a:stretch>
            <a:fillRect/>
          </a:stretch>
        </p:blipFill>
        <p:spPr bwMode="auto">
          <a:xfrm>
            <a:off x="827584" y="764704"/>
            <a:ext cx="7776864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5276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ГРАНТ\ГРАНД-Сысуева 2022\1 Критерий\конкурсы скан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476672"/>
            <a:ext cx="4136572" cy="5688632"/>
          </a:xfrm>
          <a:prstGeom prst="rect">
            <a:avLst/>
          </a:prstGeom>
          <a:noFill/>
        </p:spPr>
      </p:pic>
      <p:pic>
        <p:nvPicPr>
          <p:cNvPr id="15363" name="Picture 3" descr="D:\ГРАНТ\ГРАНД-Сысуева 2022\1 Критерий\конкурсы скан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4664"/>
            <a:ext cx="4100506" cy="5745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505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:\ГРАНТ\ГРАНД-Сысуева 2022\1 Критерий\конкурсы скан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8640"/>
            <a:ext cx="4246240" cy="6048672"/>
          </a:xfrm>
          <a:prstGeom prst="rect">
            <a:avLst/>
          </a:prstGeom>
          <a:noFill/>
        </p:spPr>
      </p:pic>
      <p:pic>
        <p:nvPicPr>
          <p:cNvPr id="16388" name="Picture 4" descr="D:\ГРАНТ\ГРАНД-Сысуева 2022\1 Критерий\конкурсы скан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416480" cy="6073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505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Сысуева-атт\2 Диплом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548680"/>
            <a:ext cx="4174505" cy="5904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505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5248" y="476672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rabotnik\Desktop\Сысуева-атт\Сканы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3939139" cy="541712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5576" y="4149080"/>
            <a:ext cx="3096344" cy="1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500" dirty="0"/>
          </a:p>
        </p:txBody>
      </p:sp>
      <p:pic>
        <p:nvPicPr>
          <p:cNvPr id="1026" name="Picture 2" descr="C:\Users\rabotnik\Desktop\Сысуева-атт\выпис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3952997" cy="543617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64088" y="3429000"/>
            <a:ext cx="3096344" cy="1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500" dirty="0"/>
          </a:p>
        </p:txBody>
      </p:sp>
    </p:spTree>
    <p:extLst>
      <p:ext uri="{BB962C8B-B14F-4D97-AF65-F5344CB8AC3E}">
        <p14:creationId xmlns:p14="http://schemas.microsoft.com/office/powerpoint/2010/main" xmlns="" val="105683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166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партнерского взаимодействия с родителями для решения воспитательных и образовательных задач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rabotnik\Desktop\Сысуева-атт\Сканы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2849527" cy="4451054"/>
          </a:xfrm>
          <a:prstGeom prst="rect">
            <a:avLst/>
          </a:prstGeom>
          <a:noFill/>
        </p:spPr>
      </p:pic>
      <p:pic>
        <p:nvPicPr>
          <p:cNvPr id="2051" name="Picture 3" descr="C:\Users\rabotnik\Desktop\Сысуева-атт\Сканы\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980728"/>
            <a:ext cx="2592288" cy="4464496"/>
          </a:xfrm>
          <a:prstGeom prst="rect">
            <a:avLst/>
          </a:prstGeom>
          <a:noFill/>
        </p:spPr>
      </p:pic>
      <p:pic>
        <p:nvPicPr>
          <p:cNvPr id="2052" name="Picture 4" descr="C:\Users\rabotnik\Desktop\Сысуева-атт\Сканы\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980728"/>
            <a:ext cx="2592288" cy="44342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395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abotnik\Desktop\Сысуева-атт\Сканы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32656"/>
            <a:ext cx="4608512" cy="6336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338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5248" y="332656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поощрения</a:t>
            </a:r>
          </a:p>
        </p:txBody>
      </p:sp>
      <p:pic>
        <p:nvPicPr>
          <p:cNvPr id="17410" name="Picture 2" descr="C:\Users\rabotnik\Desktop\Сысуева-атт\б1.jpg"/>
          <p:cNvPicPr>
            <a:picLocks noChangeAspect="1" noChangeArrowheads="1"/>
          </p:cNvPicPr>
          <p:nvPr/>
        </p:nvPicPr>
        <p:blipFill>
          <a:blip r:embed="rId2" cstate="print"/>
          <a:srcRect r="2000" b="1299"/>
          <a:stretch>
            <a:fillRect/>
          </a:stretch>
        </p:blipFill>
        <p:spPr bwMode="auto">
          <a:xfrm>
            <a:off x="323528" y="980728"/>
            <a:ext cx="3744416" cy="5472608"/>
          </a:xfrm>
          <a:prstGeom prst="rect">
            <a:avLst/>
          </a:prstGeom>
          <a:noFill/>
        </p:spPr>
      </p:pic>
      <p:pic>
        <p:nvPicPr>
          <p:cNvPr id="17411" name="Picture 3" descr="C:\Users\rabotnik\Desktop\Сысуева-атт\б11.jpg"/>
          <p:cNvPicPr>
            <a:picLocks noChangeAspect="1" noChangeArrowheads="1"/>
          </p:cNvPicPr>
          <p:nvPr/>
        </p:nvPicPr>
        <p:blipFill>
          <a:blip r:embed="rId3" cstate="print"/>
          <a:srcRect r="3370" b="6971"/>
          <a:stretch>
            <a:fillRect/>
          </a:stretch>
        </p:blipFill>
        <p:spPr bwMode="auto">
          <a:xfrm>
            <a:off x="4682412" y="980728"/>
            <a:ext cx="4066052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1359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rabotnik\Desktop\Сысуева-атт\б2.jpg"/>
          <p:cNvPicPr>
            <a:picLocks noChangeAspect="1" noChangeArrowheads="1"/>
          </p:cNvPicPr>
          <p:nvPr/>
        </p:nvPicPr>
        <p:blipFill>
          <a:blip r:embed="rId2" cstate="print"/>
          <a:srcRect r="8065" b="1914"/>
          <a:stretch>
            <a:fillRect/>
          </a:stretch>
        </p:blipFill>
        <p:spPr bwMode="auto">
          <a:xfrm>
            <a:off x="251520" y="404664"/>
            <a:ext cx="4104456" cy="5976664"/>
          </a:xfrm>
          <a:prstGeom prst="rect">
            <a:avLst/>
          </a:prstGeom>
          <a:noFill/>
        </p:spPr>
      </p:pic>
      <p:pic>
        <p:nvPicPr>
          <p:cNvPr id="1026" name="Picture 2" descr="C:\Users\rabotnik\Desktop\Сысуева-атт\1.jpg"/>
          <p:cNvPicPr>
            <a:picLocks noChangeAspect="1" noChangeArrowheads="1"/>
          </p:cNvPicPr>
          <p:nvPr/>
        </p:nvPicPr>
        <p:blipFill>
          <a:blip r:embed="rId3" cstate="print"/>
          <a:srcRect r="4492" b="1937"/>
          <a:stretch>
            <a:fillRect/>
          </a:stretch>
        </p:blipFill>
        <p:spPr bwMode="auto">
          <a:xfrm>
            <a:off x="4716016" y="404663"/>
            <a:ext cx="3888432" cy="60160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2236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botnik\Desktop\Сысуева-атт\3.jpeg"/>
          <p:cNvPicPr>
            <a:picLocks noChangeAspect="1" noChangeArrowheads="1"/>
          </p:cNvPicPr>
          <p:nvPr/>
        </p:nvPicPr>
        <p:blipFill>
          <a:blip r:embed="rId2" cstate="print"/>
          <a:srcRect l="1611" t="3515"/>
          <a:stretch>
            <a:fillRect/>
          </a:stretch>
        </p:blipFill>
        <p:spPr bwMode="auto">
          <a:xfrm>
            <a:off x="2483768" y="476672"/>
            <a:ext cx="4396833" cy="5929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2236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16632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(экспериментальной) деятельности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rabotnik\Desktop\Сысуева-атт\Сканы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866" y="980728"/>
            <a:ext cx="4064298" cy="5589240"/>
          </a:xfrm>
          <a:prstGeom prst="rect">
            <a:avLst/>
          </a:prstGeom>
          <a:noFill/>
        </p:spPr>
      </p:pic>
      <p:pic>
        <p:nvPicPr>
          <p:cNvPr id="5" name="Picture 3" descr="C:\Users\rabotnik\Desktop\Сысуева-атт\Сканы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916832"/>
            <a:ext cx="4633983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0958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rabotnik\Desktop\Исаева-аттестация\приказ иннов3.jpg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438" t="2502"/>
          <a:stretch>
            <a:fillRect/>
          </a:stretch>
        </p:blipFill>
        <p:spPr bwMode="auto">
          <a:xfrm>
            <a:off x="323528" y="476672"/>
            <a:ext cx="403244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rabotnik\Desktop\Федотова\Справки приказы\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76672"/>
            <a:ext cx="396044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24128" y="3573016"/>
            <a:ext cx="2088232" cy="1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5373216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https://ds88sar.schoolrm.ru/sveden/employees/11226/349525/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C:\Users\rabotnik\Desktop\Сысуева-атт\Сканы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4664"/>
            <a:ext cx="3456384" cy="4896544"/>
          </a:xfrm>
          <a:prstGeom prst="rect">
            <a:avLst/>
          </a:prstGeom>
          <a:noFill/>
        </p:spPr>
      </p:pic>
      <p:pic>
        <p:nvPicPr>
          <p:cNvPr id="2" name="Picture 2" descr="C:\Users\rabotnik\Desktop\Сысуева-атт\Сканы\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04664"/>
            <a:ext cx="3528392" cy="4896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8640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b="1" cap="all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участия воспитанников  в :</a:t>
            </a:r>
            <a:br>
              <a:rPr lang="ru-RU" b="1" cap="all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</a:t>
            </a:r>
            <a:br>
              <a:rPr lang="ru-RU" b="1" cap="all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акциях, фестивалях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772816"/>
            <a:ext cx="770485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1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- 1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заочных/дистанционных мероприятиях в сети Интернет 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04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2083" b="1449"/>
          <a:stretch>
            <a:fillRect/>
          </a:stretch>
        </p:blipFill>
        <p:spPr bwMode="auto">
          <a:xfrm>
            <a:off x="683568" y="1052736"/>
            <a:ext cx="338437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D:\ГРАНТ\ГРАНД-Сысуева 2022\1 Критерий\дипломы воспитанников\Панжема.jpg"/>
          <p:cNvPicPr>
            <a:picLocks noChangeAspect="1" noChangeArrowheads="1"/>
          </p:cNvPicPr>
          <p:nvPr/>
        </p:nvPicPr>
        <p:blipFill>
          <a:blip r:embed="rId3" cstate="print"/>
          <a:srcRect l="1993" t="1449" r="4334" b="2899"/>
          <a:stretch>
            <a:fillRect/>
          </a:stretch>
        </p:blipFill>
        <p:spPr bwMode="auto">
          <a:xfrm>
            <a:off x="4932040" y="1052736"/>
            <a:ext cx="3384376" cy="4824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3906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1902</TotalTime>
  <Words>555</Words>
  <Application>Microsoft Office PowerPoint</Application>
  <PresentationFormat>Экран (4:3)</PresentationFormat>
  <Paragraphs>94</Paragraphs>
  <Slides>43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rabotnik</cp:lastModifiedBy>
  <cp:revision>143</cp:revision>
  <dcterms:created xsi:type="dcterms:W3CDTF">2022-01-11T09:15:24Z</dcterms:created>
  <dcterms:modified xsi:type="dcterms:W3CDTF">2022-12-13T13:20:18Z</dcterms:modified>
</cp:coreProperties>
</file>