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4" r:id="rId11"/>
    <p:sldId id="279" r:id="rId12"/>
    <p:sldId id="282" r:id="rId13"/>
    <p:sldId id="294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0" r:id="rId25"/>
    <p:sldId id="292" r:id="rId26"/>
    <p:sldId id="293" r:id="rId27"/>
    <p:sldId id="27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Юля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8D30"/>
    <a:srgbClr val="113B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ПРИРОДА\Осень\Os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-17463"/>
            <a:ext cx="91408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5301207"/>
            <a:ext cx="5364087" cy="864097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6309320"/>
            <a:ext cx="4680520" cy="4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ПРИРОДА\Осень\OsenSl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0638"/>
            <a:ext cx="91709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813" y="274638"/>
            <a:ext cx="7138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547813" y="1600200"/>
            <a:ext cx="713898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/>
          <p:cNvSpPr>
            <a:spLocks noGrp="1"/>
          </p:cNvSpPr>
          <p:nvPr>
            <p:ph type="ctrTitle"/>
          </p:nvPr>
        </p:nvSpPr>
        <p:spPr>
          <a:xfrm>
            <a:off x="3779838" y="5300663"/>
            <a:ext cx="5364162" cy="865187"/>
          </a:xfrm>
        </p:spPr>
        <p:txBody>
          <a:bodyPr/>
          <a:lstStyle/>
          <a:p>
            <a:r>
              <a:rPr lang="ru-RU" smtClean="0">
                <a:solidFill>
                  <a:srgbClr val="113B12"/>
                </a:solidFill>
              </a:rPr>
              <a:t>«Краски осени»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2500" y="6021388"/>
            <a:ext cx="5543550" cy="836612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Симонова Е. А.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539750" y="1052513"/>
            <a:ext cx="23764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</a:t>
            </a:r>
            <a:r>
              <a:rPr lang="ru-RU" sz="3600">
                <a:solidFill>
                  <a:srgbClr val="113B12"/>
                </a:solidFill>
                <a:latin typeface="Cambria Math" pitchFamily="18" charset="0"/>
              </a:rPr>
              <a:t>Проект на тему: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0825" y="3284538"/>
            <a:ext cx="27368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113B12"/>
                </a:solidFill>
                <a:latin typeface="Monotype Corsiva" pitchFamily="66" charset="0"/>
              </a:rPr>
              <a:t>Первая младшая группа.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FF0000"/>
                </a:solidFill>
                <a:latin typeface="Monotype Corsiva" pitchFamily="66" charset="0"/>
              </a:rPr>
              <a:t>Листопад, листопад…</a:t>
            </a:r>
          </a:p>
        </p:txBody>
      </p:sp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5111750" y="1196975"/>
            <a:ext cx="403225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rgbClr val="FF0000"/>
                </a:solidFill>
              </a:rPr>
              <a:t>Игры на сенсорное развитие</a:t>
            </a:r>
          </a:p>
          <a:p>
            <a:r>
              <a:rPr lang="ru-RU" sz="2000" b="1"/>
              <a:t>Игра "Большая и маленькая куклы" </a:t>
            </a:r>
          </a:p>
          <a:p>
            <a:r>
              <a:rPr lang="ru-RU" sz="2000" b="1"/>
              <a:t>Игра "Соберём башенку".</a:t>
            </a:r>
          </a:p>
          <a:p>
            <a:r>
              <a:rPr lang="ru-RU" sz="2000" b="1"/>
              <a:t>Игра "Подбери по цвету"</a:t>
            </a:r>
          </a:p>
        </p:txBody>
      </p:sp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1763713" y="4581525"/>
            <a:ext cx="30956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  <a:latin typeface="Monotype Corsiva" pitchFamily="66" charset="0"/>
              </a:rPr>
              <a:t>Подвижные игры:</a:t>
            </a:r>
          </a:p>
          <a:p>
            <a:r>
              <a:rPr lang="ru-RU" b="1"/>
              <a:t>Листопад</a:t>
            </a:r>
            <a:r>
              <a:rPr lang="ru-RU"/>
              <a:t> </a:t>
            </a:r>
          </a:p>
          <a:p>
            <a:r>
              <a:rPr lang="ru-RU" b="1"/>
              <a:t>Лохматый пес</a:t>
            </a:r>
            <a:r>
              <a:rPr lang="ru-RU"/>
              <a:t> </a:t>
            </a:r>
          </a:p>
          <a:p>
            <a:r>
              <a:rPr lang="ru-RU" b="1"/>
              <a:t>Птички и дождик</a:t>
            </a:r>
            <a:r>
              <a:rPr lang="ru-RU"/>
              <a:t> </a:t>
            </a:r>
          </a:p>
          <a:p>
            <a:r>
              <a:rPr lang="ru-RU" b="1"/>
              <a:t>Поедем в лес</a:t>
            </a:r>
            <a:endParaRPr lang="ru-RU"/>
          </a:p>
          <a:p>
            <a:r>
              <a:rPr lang="ru-RU" b="1"/>
              <a:t>У медведя во бору</a:t>
            </a:r>
            <a:endParaRPr lang="ru-RU"/>
          </a:p>
          <a:p>
            <a:r>
              <a:rPr lang="ru-RU" b="1"/>
              <a:t>Раздувайся, мой шар!</a:t>
            </a:r>
            <a:endParaRPr lang="ru-RU"/>
          </a:p>
        </p:txBody>
      </p:sp>
      <p:pic>
        <p:nvPicPr>
          <p:cNvPr id="13316" name="Рисунок 8" descr="TmqCGrYzO8c.jpg"/>
          <p:cNvPicPr>
            <a:picLocks noChangeAspect="1"/>
          </p:cNvPicPr>
          <p:nvPr/>
        </p:nvPicPr>
        <p:blipFill>
          <a:blip r:embed="rId2"/>
          <a:srcRect t="28290" b="15131"/>
          <a:stretch>
            <a:fillRect/>
          </a:stretch>
        </p:blipFill>
        <p:spPr bwMode="auto">
          <a:xfrm>
            <a:off x="4564063" y="3402013"/>
            <a:ext cx="4579937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7" descr="YEDU_2RKdFU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 t="31100" b="20599"/>
          <a:stretch>
            <a:fillRect/>
          </a:stretch>
        </p:blipFill>
        <p:spPr bwMode="auto">
          <a:xfrm>
            <a:off x="1331913" y="1341438"/>
            <a:ext cx="36893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547813" y="115888"/>
            <a:ext cx="7138987" cy="1152525"/>
          </a:xfrm>
        </p:spPr>
        <p:txBody>
          <a:bodyPr/>
          <a:lstStyle/>
          <a:p>
            <a:r>
              <a:rPr lang="ru-RU" sz="3600" i="1" smtClean="0">
                <a:latin typeface="Georgia" pitchFamily="18" charset="0"/>
              </a:rPr>
              <a:t>Выставка семейных поделок  </a:t>
            </a:r>
            <a:br>
              <a:rPr lang="ru-RU" sz="3600" i="1" smtClean="0">
                <a:latin typeface="Georgia" pitchFamily="18" charset="0"/>
              </a:rPr>
            </a:br>
            <a:r>
              <a:rPr lang="ru-RU" sz="3600" i="1" smtClean="0">
                <a:latin typeface="Georgia" pitchFamily="18" charset="0"/>
              </a:rPr>
              <a:t>«Дары осени 2018!»</a:t>
            </a:r>
          </a:p>
        </p:txBody>
      </p:sp>
      <p:pic>
        <p:nvPicPr>
          <p:cNvPr id="9" name="Рисунок 8" descr="5A9sEQlzzaE.jpg"/>
          <p:cNvPicPr>
            <a:picLocks noChangeAspect="1"/>
          </p:cNvPicPr>
          <p:nvPr/>
        </p:nvPicPr>
        <p:blipFill>
          <a:blip r:embed="rId2" cstate="print"/>
          <a:srcRect t="3355" b="16135"/>
          <a:stretch>
            <a:fillRect/>
          </a:stretch>
        </p:blipFill>
        <p:spPr>
          <a:xfrm>
            <a:off x="3275856" y="1268760"/>
            <a:ext cx="3744416" cy="33843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vIG0ze3lkj0.jpg"/>
          <p:cNvPicPr>
            <a:picLocks noChangeAspect="1"/>
          </p:cNvPicPr>
          <p:nvPr/>
        </p:nvPicPr>
        <p:blipFill>
          <a:blip r:embed="rId3" cstate="print"/>
          <a:srcRect t="27950" r="5478" b="18501"/>
          <a:stretch>
            <a:fillRect/>
          </a:stretch>
        </p:blipFill>
        <p:spPr>
          <a:xfrm>
            <a:off x="6119664" y="3933056"/>
            <a:ext cx="3024336" cy="26642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yY6PyDbJIlo.jpg"/>
          <p:cNvPicPr>
            <a:picLocks noChangeAspect="1"/>
          </p:cNvPicPr>
          <p:nvPr/>
        </p:nvPicPr>
        <p:blipFill>
          <a:blip r:embed="rId4" cstate="print"/>
          <a:srcRect l="9804" t="18500" r="10364" b="17451"/>
          <a:stretch>
            <a:fillRect/>
          </a:stretch>
        </p:blipFill>
        <p:spPr>
          <a:xfrm>
            <a:off x="1547664" y="4005064"/>
            <a:ext cx="2664296" cy="26870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VBvKvF04zE.jpg"/>
          <p:cNvPicPr>
            <a:picLocks noChangeAspect="1"/>
          </p:cNvPicPr>
          <p:nvPr/>
        </p:nvPicPr>
        <p:blipFill>
          <a:blip r:embed="rId2" cstate="print"/>
          <a:srcRect t="17662" b="15224"/>
          <a:stretch>
            <a:fillRect/>
          </a:stretch>
        </p:blipFill>
        <p:spPr>
          <a:xfrm>
            <a:off x="1547664" y="2994932"/>
            <a:ext cx="3888432" cy="3674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Users\Администратор\Downloads\20181007_08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2656"/>
            <a:ext cx="329183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w1RJyMnIZc.jpg"/>
          <p:cNvPicPr>
            <a:picLocks noChangeAspect="1"/>
          </p:cNvPicPr>
          <p:nvPr/>
        </p:nvPicPr>
        <p:blipFill>
          <a:blip r:embed="rId2" cstate="print"/>
          <a:srcRect l="7000" t="5901" r="3401" b="4851"/>
          <a:stretch>
            <a:fillRect/>
          </a:stretch>
        </p:blipFill>
        <p:spPr>
          <a:xfrm>
            <a:off x="2699792" y="144016"/>
            <a:ext cx="49132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Взаимодействие с родителями. Изготовление стенгазеты « Что за чудо, эта осень! ».</a:t>
            </a:r>
          </a:p>
        </p:txBody>
      </p:sp>
      <p:pic>
        <p:nvPicPr>
          <p:cNvPr id="3" name="Рисунок 2" descr="O0w10cerw7U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rcRect l="7867" t="3150" r="2534" b="251"/>
          <a:stretch>
            <a:fillRect/>
          </a:stretch>
        </p:blipFill>
        <p:spPr>
          <a:xfrm rot="16200000">
            <a:off x="2726403" y="594076"/>
            <a:ext cx="5059345" cy="727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Познание «Урожай с грядки»</a:t>
            </a:r>
            <a:br>
              <a:rPr lang="ru-RU" smtClean="0"/>
            </a:br>
            <a:endParaRPr lang="ru-RU" smtClean="0"/>
          </a:p>
        </p:txBody>
      </p:sp>
      <p:pic>
        <p:nvPicPr>
          <p:cNvPr id="18434" name="Рисунок 3" descr="8odJN72RfvU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412875"/>
            <a:ext cx="3163887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 descr="d9TEPZisBW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 descr="YEoN3G5Svy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860800"/>
            <a:ext cx="36004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547813" y="0"/>
            <a:ext cx="7138987" cy="1143000"/>
          </a:xfrm>
        </p:spPr>
        <p:txBody>
          <a:bodyPr/>
          <a:lstStyle/>
          <a:p>
            <a:r>
              <a:rPr lang="ru-RU" smtClean="0"/>
              <a:t>Лепка «Горошки для Петушка» </a:t>
            </a:r>
          </a:p>
        </p:txBody>
      </p:sp>
      <p:pic>
        <p:nvPicPr>
          <p:cNvPr id="19458" name="Рисунок 3" descr="1caIsz38df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196975"/>
            <a:ext cx="41878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4" descr="AKrxaf0SC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3673475"/>
            <a:ext cx="4248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619250" y="0"/>
            <a:ext cx="7138988" cy="1143000"/>
          </a:xfrm>
        </p:spPr>
        <p:txBody>
          <a:bodyPr/>
          <a:lstStyle/>
          <a:p>
            <a:r>
              <a:rPr lang="ru-RU" smtClean="0"/>
              <a:t>Беседы по картинам </a:t>
            </a:r>
          </a:p>
        </p:txBody>
      </p:sp>
      <p:pic>
        <p:nvPicPr>
          <p:cNvPr id="20482" name="Рисунок 3" descr="WO3CPb4Ebp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268413"/>
            <a:ext cx="6516687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16800" cy="1143000"/>
          </a:xfrm>
        </p:spPr>
        <p:txBody>
          <a:bodyPr/>
          <a:lstStyle/>
          <a:p>
            <a:r>
              <a:rPr lang="ru-RU" sz="3600" smtClean="0"/>
              <a:t>Памятка для родителей.</a:t>
            </a:r>
            <a:br>
              <a:rPr lang="ru-RU" sz="3600" smtClean="0"/>
            </a:br>
            <a:r>
              <a:rPr lang="ru-RU" sz="3600" smtClean="0"/>
              <a:t>Оформление родительского уголка. </a:t>
            </a:r>
          </a:p>
        </p:txBody>
      </p:sp>
      <p:pic>
        <p:nvPicPr>
          <p:cNvPr id="21506" name="Рисунок 3" descr="rDEo5SHdbc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484313"/>
            <a:ext cx="6732588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547813" y="0"/>
            <a:ext cx="7138987" cy="1143000"/>
          </a:xfrm>
        </p:spPr>
        <p:txBody>
          <a:bodyPr/>
          <a:lstStyle/>
          <a:p>
            <a:r>
              <a:rPr lang="ru-RU" smtClean="0"/>
              <a:t>Рисование</a:t>
            </a:r>
            <a:br>
              <a:rPr lang="ru-RU" smtClean="0"/>
            </a:br>
            <a:r>
              <a:rPr lang="ru-RU" smtClean="0"/>
              <a:t>«Осеннее дерево» </a:t>
            </a:r>
          </a:p>
        </p:txBody>
      </p:sp>
      <p:pic>
        <p:nvPicPr>
          <p:cNvPr id="22530" name="Рисунок 2" descr="zC79IaN4a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508125"/>
            <a:ext cx="4011612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4763"/>
            <a:ext cx="7632700" cy="920750"/>
          </a:xfrm>
          <a:solidFill>
            <a:schemeClr val="accent6">
              <a:lumMod val="75000"/>
              <a:alpha val="43000"/>
            </a:schemeClr>
          </a:solidFill>
          <a:ln w="38100"/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Вид проекта: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100" name="Объект 2"/>
          <p:cNvSpPr>
            <a:spLocks noGrp="1"/>
          </p:cNvSpPr>
          <p:nvPr>
            <p:ph idx="1"/>
          </p:nvPr>
        </p:nvSpPr>
        <p:spPr>
          <a:xfrm>
            <a:off x="1331913" y="1125538"/>
            <a:ext cx="7632700" cy="5616575"/>
          </a:xfrm>
        </p:spPr>
        <p:txBody>
          <a:bodyPr/>
          <a:lstStyle/>
          <a:p>
            <a:r>
              <a:rPr lang="ru-RU" sz="2800" b="1" smtClean="0">
                <a:solidFill>
                  <a:srgbClr val="17375E"/>
                </a:solidFill>
                <a:latin typeface="Monotype Corsiva" pitchFamily="66" charset="0"/>
              </a:rPr>
              <a:t>Групповой</a:t>
            </a:r>
          </a:p>
          <a:p>
            <a:r>
              <a:rPr lang="ru-RU" sz="2800" b="1" smtClean="0">
                <a:solidFill>
                  <a:srgbClr val="17375E"/>
                </a:solidFill>
                <a:latin typeface="Monotype Corsiva" pitchFamily="66" charset="0"/>
              </a:rPr>
              <a:t> Познавательно-творческий</a:t>
            </a:r>
          </a:p>
          <a:p>
            <a:r>
              <a:rPr lang="ru-RU" sz="2800" b="1" i="1" smtClean="0">
                <a:solidFill>
                  <a:srgbClr val="17375E"/>
                </a:solidFill>
                <a:latin typeface="Monotype Corsiva" pitchFamily="66" charset="0"/>
              </a:rPr>
              <a:t> Игровой</a:t>
            </a: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17375E"/>
                </a:solidFill>
                <a:latin typeface="Monotype Corsiva" pitchFamily="66" charset="0"/>
              </a:rPr>
              <a:t>Направленность</a:t>
            </a:r>
            <a:r>
              <a:rPr lang="ru-RU" b="1" smtClean="0">
                <a:solidFill>
                  <a:srgbClr val="17375E"/>
                </a:solidFill>
                <a:latin typeface="Monotype Corsiva" pitchFamily="66" charset="0"/>
              </a:rPr>
              <a:t>: </a:t>
            </a:r>
            <a:r>
              <a:rPr lang="ru-RU" sz="2800" b="1" smtClean="0">
                <a:solidFill>
                  <a:srgbClr val="17375E"/>
                </a:solidFill>
                <a:latin typeface="Monotype Corsiva" pitchFamily="66" charset="0"/>
              </a:rPr>
              <a:t>развитие познавательных и творческих способностей участников проекта.</a:t>
            </a:r>
          </a:p>
          <a:p>
            <a:pPr>
              <a:buFont typeface="Arial" charset="0"/>
              <a:buNone/>
            </a:pPr>
            <a:r>
              <a:rPr lang="ru-RU" b="1" smtClean="0">
                <a:solidFill>
                  <a:srgbClr val="17375E"/>
                </a:solidFill>
                <a:latin typeface="Monotype Corsiva" pitchFamily="66" charset="0"/>
              </a:rPr>
              <a:t>Продолжительность: </a:t>
            </a:r>
            <a:r>
              <a:rPr lang="ru-RU" sz="2800" b="1" smtClean="0">
                <a:solidFill>
                  <a:srgbClr val="17375E"/>
                </a:solidFill>
                <a:latin typeface="Monotype Corsiva" pitchFamily="66" charset="0"/>
              </a:rPr>
              <a:t>с 01.09.2018 по 21.11.2018 года.</a:t>
            </a:r>
          </a:p>
          <a:p>
            <a:pPr>
              <a:buFont typeface="Arial" charset="0"/>
              <a:buNone/>
            </a:pPr>
            <a:r>
              <a:rPr lang="ru-RU" b="1" smtClean="0">
                <a:solidFill>
                  <a:srgbClr val="17375E"/>
                </a:solidFill>
                <a:latin typeface="Monotype Corsiva" pitchFamily="66" charset="0"/>
              </a:rPr>
              <a:t>Участники: </a:t>
            </a:r>
            <a:r>
              <a:rPr lang="ru-RU" sz="2800" b="1" smtClean="0">
                <a:solidFill>
                  <a:srgbClr val="17375E"/>
                </a:solidFill>
                <a:latin typeface="Monotype Corsiva" pitchFamily="66" charset="0"/>
              </a:rPr>
              <a:t>педагог, дети группы, родители.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8027987" cy="836613"/>
          </a:xfrm>
        </p:spPr>
        <p:txBody>
          <a:bodyPr/>
          <a:lstStyle/>
          <a:p>
            <a:r>
              <a:rPr lang="ru-RU" sz="4000" smtClean="0">
                <a:latin typeface="Georgia" pitchFamily="18" charset="0"/>
              </a:rPr>
              <a:t> НОД "Прогулка в осеннем лесу"</a:t>
            </a:r>
          </a:p>
        </p:txBody>
      </p:sp>
      <p:pic>
        <p:nvPicPr>
          <p:cNvPr id="23554" name="Picture 2" descr="D:\Users\Администратор\Desktop\20181008_102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908050"/>
            <a:ext cx="741680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1zrpNVGe3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04813"/>
            <a:ext cx="75596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582738" y="0"/>
            <a:ext cx="7561262" cy="1570038"/>
          </a:xfrm>
        </p:spPr>
        <p:txBody>
          <a:bodyPr/>
          <a:lstStyle/>
          <a:p>
            <a:r>
              <a:rPr lang="ru-RU" sz="4000" smtClean="0"/>
              <a:t>Познавательное развитие детей «Дикие и домашние животные».</a:t>
            </a:r>
            <a:endParaRPr lang="ru-RU" smtClean="0"/>
          </a:p>
        </p:txBody>
      </p:sp>
      <p:pic>
        <p:nvPicPr>
          <p:cNvPr id="25602" name="Рисунок 3" descr="5gqxoeNgRQ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773238"/>
            <a:ext cx="359568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4" descr="L32seafWB_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8313" y="1773238"/>
            <a:ext cx="359568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Конкурс осенних шляп «Волшебница-осень!»</a:t>
            </a:r>
          </a:p>
        </p:txBody>
      </p:sp>
      <p:pic>
        <p:nvPicPr>
          <p:cNvPr id="26626" name="Рисунок 2" descr="ln_0puHS8F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628775"/>
            <a:ext cx="66246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547813" y="0"/>
            <a:ext cx="7596187" cy="1143000"/>
          </a:xfrm>
        </p:spPr>
        <p:txBody>
          <a:bodyPr/>
          <a:lstStyle/>
          <a:p>
            <a:r>
              <a:rPr lang="ru-RU" smtClean="0"/>
              <a:t>Инсценировка сказок: «Репка»</a:t>
            </a:r>
          </a:p>
        </p:txBody>
      </p:sp>
      <p:pic>
        <p:nvPicPr>
          <p:cNvPr id="27650" name="Рисунок 3" descr="FpxjwlEMSs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0163" y="981075"/>
            <a:ext cx="4033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 descr="J41CAQInWD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981075"/>
            <a:ext cx="384175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 descr="QxfXnPvcGf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862388"/>
            <a:ext cx="40671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 descr="zg1wMK_cYA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3860800"/>
            <a:ext cx="381793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Содержимо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Наблюдение на участке за сезонными изменениями осенью. Уборка листьев на участке. (Приобщение к труду взрослых)</a:t>
            </a:r>
          </a:p>
        </p:txBody>
      </p:sp>
      <p:pic>
        <p:nvPicPr>
          <p:cNvPr id="28674" name="Рисунок 6" descr="CikRx4MLsvQ.jpg"/>
          <p:cNvPicPr>
            <a:picLocks noChangeAspect="1"/>
          </p:cNvPicPr>
          <p:nvPr/>
        </p:nvPicPr>
        <p:blipFill>
          <a:blip r:embed="rId2">
            <a:lum bright="10000" contrast="20000"/>
          </a:blip>
          <a:srcRect t="17702"/>
          <a:stretch>
            <a:fillRect/>
          </a:stretch>
        </p:blipFill>
        <p:spPr bwMode="auto">
          <a:xfrm>
            <a:off x="1619250" y="1844675"/>
            <a:ext cx="730885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Осенние стихи</a:t>
            </a:r>
            <a:endParaRPr lang="ru-RU" smtClean="0"/>
          </a:p>
        </p:txBody>
      </p:sp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5975350" y="1196975"/>
            <a:ext cx="31686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Октябрь</a:t>
            </a:r>
            <a:r>
              <a:rPr lang="ru-RU"/>
              <a:t> </a:t>
            </a:r>
          </a:p>
          <a:p>
            <a:r>
              <a:rPr lang="ru-RU"/>
              <a:t>Вот на ветке лист кленовый.</a:t>
            </a:r>
          </a:p>
          <a:p>
            <a:r>
              <a:rPr lang="ru-RU"/>
              <a:t>Нынче он совсем как новый!</a:t>
            </a:r>
          </a:p>
          <a:p>
            <a:r>
              <a:rPr lang="ru-RU"/>
              <a:t>Весь румяный, золотой.</a:t>
            </a:r>
          </a:p>
          <a:p>
            <a:r>
              <a:rPr lang="ru-RU"/>
              <a:t>Ты куда, листок? Постой!</a:t>
            </a:r>
          </a:p>
          <a:p>
            <a:r>
              <a:rPr lang="ru-RU" i="1"/>
              <a:t>(В. Берестов)</a:t>
            </a:r>
          </a:p>
        </p:txBody>
      </p:sp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5938838" y="3500438"/>
            <a:ext cx="320516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Листопад</a:t>
            </a:r>
            <a:r>
              <a:rPr lang="ru-RU"/>
              <a:t> </a:t>
            </a:r>
          </a:p>
          <a:p>
            <a:r>
              <a:rPr lang="ru-RU"/>
              <a:t>Вьётся в воздухе листва,</a:t>
            </a:r>
          </a:p>
          <a:p>
            <a:r>
              <a:rPr lang="ru-RU"/>
              <a:t>В жёлтых листьях вся Москва.</a:t>
            </a:r>
          </a:p>
          <a:p>
            <a:r>
              <a:rPr lang="ru-RU"/>
              <a:t>У окошка мы сидим</a:t>
            </a:r>
          </a:p>
          <a:p>
            <a:r>
              <a:rPr lang="ru-RU"/>
              <a:t>И глядим наружу.</a:t>
            </a:r>
          </a:p>
          <a:p>
            <a:r>
              <a:rPr lang="ru-RU"/>
              <a:t>Шепчут листья: - Улетим! </a:t>
            </a:r>
          </a:p>
          <a:p>
            <a:r>
              <a:rPr lang="ru-RU"/>
              <a:t>И ныряют в лужу.</a:t>
            </a:r>
          </a:p>
          <a:p>
            <a:r>
              <a:rPr lang="ru-RU"/>
              <a:t>(</a:t>
            </a:r>
            <a:r>
              <a:rPr lang="ru-RU" i="1"/>
              <a:t>Ю. Коринец)</a:t>
            </a:r>
            <a:endParaRPr lang="ru-RU"/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1476375" y="4549775"/>
            <a:ext cx="46085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Дождик</a:t>
            </a:r>
            <a:endParaRPr lang="ru-RU"/>
          </a:p>
          <a:p>
            <a:r>
              <a:rPr lang="ru-RU"/>
              <a:t>Дождик, дождик, ты послушай: </a:t>
            </a:r>
          </a:p>
          <a:p>
            <a:r>
              <a:rPr lang="ru-RU"/>
              <a:t>Не ходи босой по лужам. </a:t>
            </a:r>
          </a:p>
          <a:p>
            <a:r>
              <a:rPr lang="ru-RU"/>
              <a:t>По дорогам бродит осень, </a:t>
            </a:r>
          </a:p>
          <a:p>
            <a:r>
              <a:rPr lang="ru-RU"/>
              <a:t>Холода в котомке носит, </a:t>
            </a:r>
          </a:p>
          <a:p>
            <a:r>
              <a:rPr lang="ru-RU"/>
              <a:t>Побелеешь – снегом станешь – </a:t>
            </a:r>
          </a:p>
          <a:p>
            <a:r>
              <a:rPr lang="ru-RU"/>
              <a:t>До апреля не растаешь. </a:t>
            </a:r>
          </a:p>
          <a:p>
            <a:r>
              <a:rPr lang="ru-RU"/>
              <a:t>(Т. Конева)</a:t>
            </a:r>
          </a:p>
        </p:txBody>
      </p:sp>
      <p:pic>
        <p:nvPicPr>
          <p:cNvPr id="29701" name="Рисунок 8" descr="-UKYgNiOYN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268413"/>
            <a:ext cx="43195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</a:p>
        </p:txBody>
      </p:sp>
      <p:pic>
        <p:nvPicPr>
          <p:cNvPr id="4" name="Содержимое 3" descr="d20ca754050aaa6a399f1a381d60fa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7138987" cy="4766761"/>
          </a:xfrm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Заголовок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138987" cy="1143000"/>
          </a:xfrm>
        </p:spPr>
        <p:txBody>
          <a:bodyPr/>
          <a:lstStyle/>
          <a:p>
            <a:r>
              <a:rPr lang="ru-RU" sz="3200" smtClean="0">
                <a:solidFill>
                  <a:srgbClr val="0070C0"/>
                </a:solidFill>
                <a:latin typeface="Monotype Corsiva" pitchFamily="66" charset="0"/>
              </a:rPr>
              <a:t>Чудо-осень, ты красива очень,</a:t>
            </a:r>
            <a:br>
              <a:rPr lang="ru-RU" sz="320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smtClean="0">
                <a:solidFill>
                  <a:srgbClr val="0070C0"/>
                </a:solidFill>
                <a:latin typeface="Monotype Corsiva" pitchFamily="66" charset="0"/>
              </a:rPr>
              <a:t>только, все же, грустная пора…</a:t>
            </a:r>
            <a:br>
              <a:rPr lang="ru-RU" sz="320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ru-RU" sz="320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elitefon.ru-38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7138987" cy="4968552"/>
          </a:xfrm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Заголовок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138987" cy="1143000"/>
          </a:xfrm>
        </p:spPr>
        <p:txBody>
          <a:bodyPr/>
          <a:lstStyle/>
          <a:p>
            <a:r>
              <a:rPr lang="ru-RU" sz="3200" smtClean="0">
                <a:solidFill>
                  <a:srgbClr val="0070C0"/>
                </a:solidFill>
                <a:latin typeface="Monotype Corsiva" pitchFamily="66" charset="0"/>
              </a:rPr>
              <a:t>Актуальность: </a:t>
            </a:r>
          </a:p>
        </p:txBody>
      </p:sp>
      <p:sp>
        <p:nvSpPr>
          <p:cNvPr id="7170" name="Содержимое 4"/>
          <p:cNvSpPr>
            <a:spLocks noGrp="1"/>
          </p:cNvSpPr>
          <p:nvPr>
            <p:ph idx="1"/>
          </p:nvPr>
        </p:nvSpPr>
        <p:spPr>
          <a:xfrm>
            <a:off x="1547813" y="1600200"/>
            <a:ext cx="7138987" cy="48529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smtClean="0"/>
              <a:t>В условиях образовательного процесса расширить и укрепить связь с природой, развивать взаимодействие и бережное отношение к живой и неживой природе, отражать свои впечатления в художественно эстетической деятельности; продолжать совершенствовать взаимосвязь участников проекта.</a:t>
            </a:r>
            <a:endParaRPr lang="ru-RU" sz="2800" smtClean="0">
              <a:solidFill>
                <a:srgbClr val="FF0000"/>
              </a:solidFill>
              <a:latin typeface="Cambria Math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Заголовок 1"/>
          <p:cNvSpPr>
            <a:spLocks noGrp="1"/>
          </p:cNvSpPr>
          <p:nvPr>
            <p:ph type="title"/>
          </p:nvPr>
        </p:nvSpPr>
        <p:spPr>
          <a:xfrm>
            <a:off x="1476375" y="0"/>
            <a:ext cx="7667625" cy="2636838"/>
          </a:xfrm>
        </p:spPr>
        <p:txBody>
          <a:bodyPr/>
          <a:lstStyle/>
          <a:p>
            <a:r>
              <a:rPr lang="ru-RU" sz="2400" smtClean="0">
                <a:solidFill>
                  <a:srgbClr val="00B0F0"/>
                </a:solidFill>
                <a:latin typeface="Monotype Corsiva" pitchFamily="66" charset="0"/>
              </a:rPr>
              <a:t>Цель: </a:t>
            </a:r>
            <a:r>
              <a:rPr lang="ru-RU" sz="1400" smtClean="0"/>
              <a:t>сформировать у детей представление о природных явлениях и объектах окружающего мира посредством художественно-эстетической деятельности. Проект направлен на решение вопросов художественно-эстетического развития детей в соответствии с примерной основной общеобразовательной программой «Мир открытий». Содержание расширено за счёт включение задач педагогического просвещения родителей, вовлечение родителей в образовательный процесс, повышение роли семьи в современном обществе, конкретизация задач по художественно-эстетическому развитию детей.</a:t>
            </a:r>
            <a:br>
              <a:rPr lang="ru-RU" sz="1400" smtClean="0"/>
            </a:br>
            <a:r>
              <a:rPr lang="ru-RU" sz="2400" smtClean="0">
                <a:solidFill>
                  <a:srgbClr val="7030A0"/>
                </a:solidFill>
                <a:latin typeface="Cambria Math" pitchFamily="18" charset="0"/>
              </a:rPr>
              <a:t/>
            </a:r>
            <a:br>
              <a:rPr lang="ru-RU" sz="2400" smtClean="0">
                <a:solidFill>
                  <a:srgbClr val="7030A0"/>
                </a:solidFill>
                <a:latin typeface="Cambria Math" pitchFamily="18" charset="0"/>
              </a:rPr>
            </a:br>
            <a:endParaRPr lang="ru-RU" sz="2400" smtClean="0">
              <a:solidFill>
                <a:srgbClr val="7030A0"/>
              </a:solidFill>
              <a:latin typeface="Cambria Math" pitchFamily="18" charset="0"/>
            </a:endParaRPr>
          </a:p>
        </p:txBody>
      </p:sp>
      <p:pic>
        <p:nvPicPr>
          <p:cNvPr id="4" name="Содержимое 3" descr="fall-season-wallpapers-hd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933575"/>
            <a:ext cx="6421418" cy="4924425"/>
          </a:xfrm>
          <a:effectLst>
            <a:softEdge rad="112500"/>
          </a:effectLst>
        </p:spPr>
      </p:pic>
    </p:spTree>
  </p:cSld>
  <p:clrMapOvr>
    <a:masterClrMapping/>
  </p:clrMapOvr>
  <p:transition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smtClean="0">
                <a:solidFill>
                  <a:srgbClr val="00B0F0"/>
                </a:solidFill>
                <a:latin typeface="Monotype Corsiva" pitchFamily="66" charset="0"/>
              </a:rPr>
              <a:t>Задачи:</a:t>
            </a:r>
          </a:p>
        </p:txBody>
      </p:sp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1547813" y="1484313"/>
            <a:ext cx="7138987" cy="4924425"/>
          </a:xfrm>
        </p:spPr>
        <p:txBody>
          <a:bodyPr/>
          <a:lstStyle/>
          <a:p>
            <a:r>
              <a:rPr lang="ru-RU" sz="2400" smtClean="0"/>
              <a:t>Расширять знания детей об осени, её признаках и явлениях; расширить представление о многообразии и пользе овощей и фруктов;</a:t>
            </a:r>
          </a:p>
          <a:p>
            <a:r>
              <a:rPr lang="ru-RU" sz="2400" smtClean="0"/>
              <a:t>Формировать представления о безопасном поведении в природе.</a:t>
            </a:r>
          </a:p>
          <a:p>
            <a:r>
              <a:rPr lang="ru-RU" sz="2400" smtClean="0"/>
              <a:t>Передавать в рисовании и лепке красоту окружающей природы;</a:t>
            </a:r>
          </a:p>
          <a:p>
            <a:r>
              <a:rPr lang="ru-RU" sz="2400" smtClean="0"/>
              <a:t>Расширять знания об окружающем мире;</a:t>
            </a:r>
          </a:p>
          <a:p>
            <a:r>
              <a:rPr lang="ru-RU" sz="2400" smtClean="0"/>
              <a:t>Развивать движения в ходе обучения разнообразным формам двигательной деятельности.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00B0F0"/>
                </a:solidFill>
                <a:latin typeface="Monotype Corsiva" pitchFamily="66" charset="0"/>
              </a:rPr>
              <a:t>Основные направления работы с детьми</a:t>
            </a:r>
            <a:r>
              <a:rPr lang="ru-RU" sz="3200" smtClean="0">
                <a:solidFill>
                  <a:srgbClr val="00B0F0"/>
                </a:solidFill>
              </a:rPr>
              <a:t>:</a:t>
            </a:r>
          </a:p>
        </p:txBody>
      </p:sp>
      <p:sp>
        <p:nvSpPr>
          <p:cNvPr id="102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Совместная деятельность взрослого и ребенка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Самостоятельная деятельность детей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Театрализованная деятельность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Художественное творчество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Чтение художественной литературы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Рассматривание, наблюдение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Игры</a:t>
            </a:r>
          </a:p>
          <a:p>
            <a:r>
              <a:rPr lang="ru-RU" sz="2400" smtClean="0">
                <a:solidFill>
                  <a:srgbClr val="FF0000"/>
                </a:solidFill>
                <a:latin typeface="Cambria Math" pitchFamily="18" charset="0"/>
              </a:rPr>
              <a:t>Непосредственно-образовательная деятельность.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Заголовок 1"/>
          <p:cNvSpPr>
            <a:spLocks noGrp="1"/>
          </p:cNvSpPr>
          <p:nvPr>
            <p:ph type="title"/>
          </p:nvPr>
        </p:nvSpPr>
        <p:spPr>
          <a:xfrm>
            <a:off x="1476375" y="981075"/>
            <a:ext cx="7138988" cy="1143000"/>
          </a:xfrm>
        </p:spPr>
        <p:txBody>
          <a:bodyPr/>
          <a:lstStyle/>
          <a:p>
            <a:r>
              <a:rPr lang="ru-RU" b="1" smtClean="0"/>
              <a:t>Для реализации проекта на группе были разработаны этапы проекта </a:t>
            </a:r>
            <a:r>
              <a:rPr lang="ru-RU" smtClean="0"/>
              <a:t>:</a:t>
            </a:r>
            <a:br>
              <a:rPr lang="ru-RU" smtClean="0"/>
            </a:b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813" y="2205038"/>
            <a:ext cx="7138987" cy="431958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dirty="0" smtClean="0"/>
              <a:t>1 этап - создание условий работы по теме проекта (подготовительный)</a:t>
            </a:r>
          </a:p>
          <a:p>
            <a:pPr marL="0" indent="0">
              <a:buFont typeface="Arial" charset="0"/>
              <a:buNone/>
              <a:defRPr/>
            </a:pPr>
            <a:r>
              <a:rPr lang="ru-RU" dirty="0" smtClean="0"/>
              <a:t>2 этап – организация работы по проекту (практический)</a:t>
            </a:r>
          </a:p>
          <a:p>
            <a:pPr marL="0" indent="0">
              <a:buFont typeface="Arial" charset="0"/>
              <a:buNone/>
              <a:defRPr/>
            </a:pPr>
            <a:r>
              <a:rPr lang="ru-RU" dirty="0" smtClean="0"/>
              <a:t>3 этап – подведение итогов (заключительный).</a:t>
            </a:r>
          </a:p>
          <a:p>
            <a:pPr>
              <a:buFont typeface="Arial" charset="0"/>
              <a:buNone/>
              <a:defRPr/>
            </a:pPr>
            <a:r>
              <a:rPr lang="ru-RU" dirty="0" smtClean="0"/>
              <a:t>Схема реализации проекта в ДОУ</a:t>
            </a:r>
          </a:p>
          <a:p>
            <a:pPr>
              <a:buFont typeface="Arial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Monotype Corsiva" pitchFamily="66" charset="0"/>
              </a:rPr>
              <a:t>Как мы осень узнаем…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9700" y="1557338"/>
            <a:ext cx="35290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604A7B"/>
                </a:solidFill>
                <a:latin typeface="Cambria Math" pitchFamily="18" charset="0"/>
              </a:rPr>
              <a:t>Социально-коммуникативное развитие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5150" y="3789363"/>
            <a:ext cx="3241675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b="1">
                <a:solidFill>
                  <a:srgbClr val="604A7B"/>
                </a:solidFill>
                <a:latin typeface="Monotype Corsiva" pitchFamily="66" charset="0"/>
              </a:rPr>
              <a:t>Дидактические игры:</a:t>
            </a:r>
          </a:p>
          <a:p>
            <a:r>
              <a:rPr lang="ru-RU" sz="1600" b="1"/>
              <a:t>Дид.упр «Ветерок». </a:t>
            </a:r>
          </a:p>
          <a:p>
            <a:r>
              <a:rPr lang="ru-RU" sz="1600" b="1"/>
              <a:t>Игра «Солнце или дождик?» </a:t>
            </a:r>
          </a:p>
          <a:p>
            <a:r>
              <a:rPr lang="ru-RU" sz="1600" b="1"/>
              <a:t>Дид.игра «Научим зайку правильно говорить» </a:t>
            </a:r>
          </a:p>
          <a:p>
            <a:r>
              <a:rPr lang="ru-RU" sz="1600" b="1"/>
              <a:t>Дид.игра «Кто как кричит?» </a:t>
            </a:r>
          </a:p>
          <a:p>
            <a:r>
              <a:rPr lang="ru-RU" sz="1600" b="1"/>
              <a:t>Дид.игра «Кто в домике живет?» </a:t>
            </a:r>
          </a:p>
          <a:p>
            <a:r>
              <a:rPr lang="ru-RU" sz="1600" b="1"/>
              <a:t>Дид.игра «Узнай по голосу»</a:t>
            </a:r>
          </a:p>
          <a:p>
            <a:r>
              <a:rPr lang="ru-RU" sz="1600" b="1"/>
              <a:t>Дид.игра «Медвежата мед едят» </a:t>
            </a:r>
          </a:p>
          <a:p>
            <a:r>
              <a:rPr lang="ru-RU" sz="1600" b="1"/>
              <a:t>Игра «Громко — тихо»</a:t>
            </a:r>
          </a:p>
        </p:txBody>
      </p:sp>
      <p:pic>
        <p:nvPicPr>
          <p:cNvPr id="12292" name="Содержимое 10" descr="_4s-OPcu48w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3860800"/>
            <a:ext cx="3459162" cy="2593975"/>
          </a:xfrm>
        </p:spPr>
      </p:pic>
      <p:pic>
        <p:nvPicPr>
          <p:cNvPr id="12293" name="Рисунок 11" descr="3GQXfp43kh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196975"/>
            <a:ext cx="33845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sen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467</Words>
  <Application>Microsoft Office PowerPoint</Application>
  <PresentationFormat>Экран (4:3)</PresentationFormat>
  <Paragraphs>94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Calibri</vt:lpstr>
      <vt:lpstr>Arial</vt:lpstr>
      <vt:lpstr>Times New Roman</vt:lpstr>
      <vt:lpstr>Monotype Corsiva</vt:lpstr>
      <vt:lpstr>Cambria Math</vt:lpstr>
      <vt:lpstr>Georgia</vt:lpstr>
      <vt:lpstr>Osenn</vt:lpstr>
      <vt:lpstr>Osenn</vt:lpstr>
      <vt:lpstr>«Краски осени»</vt:lpstr>
      <vt:lpstr>Вид проекта:</vt:lpstr>
      <vt:lpstr>Чудо-осень, ты красива очень, только, все же, грустная пора… </vt:lpstr>
      <vt:lpstr>Актуальность: </vt:lpstr>
      <vt:lpstr>Цель: сформировать у детей представление о природных явлениях и объектах окружающего мира посредством художественно-эстетической деятельности. Проект направлен на решение вопросов художественно-эстетического развития детей в соответствии с примерной основной общеобразовательной программой «Мир открытий». Содержание расширено за счёт включение задач педагогического просвещения родителей, вовлечение родителей в образовательный процесс, повышение роли семьи в современном обществе, конкретизация задач по художественно-эстетическому развитию детей.  </vt:lpstr>
      <vt:lpstr>Задачи:</vt:lpstr>
      <vt:lpstr>Основные направления работы с детьми:</vt:lpstr>
      <vt:lpstr>Для реализации проекта на группе были разработаны этапы проекта : </vt:lpstr>
      <vt:lpstr>Как мы осень узнаем…</vt:lpstr>
      <vt:lpstr>Листопад, листопад…</vt:lpstr>
      <vt:lpstr>Выставка семейных поделок   «Дары осени 2018!»</vt:lpstr>
      <vt:lpstr>Слайд 12</vt:lpstr>
      <vt:lpstr>Слайд 13</vt:lpstr>
      <vt:lpstr>Взаимодействие с родителями. Изготовление стенгазеты « Что за чудо, эта осень! ».</vt:lpstr>
      <vt:lpstr>Познание «Урожай с грядки» </vt:lpstr>
      <vt:lpstr>Лепка «Горошки для Петушка» </vt:lpstr>
      <vt:lpstr>Беседы по картинам </vt:lpstr>
      <vt:lpstr>Памятка для родителей. Оформление родительского уголка. </vt:lpstr>
      <vt:lpstr>Рисование «Осеннее дерево» </vt:lpstr>
      <vt:lpstr> НОД "Прогулка в осеннем лесу"</vt:lpstr>
      <vt:lpstr>Слайд 21</vt:lpstr>
      <vt:lpstr>Познавательное развитие детей «Дикие и домашние животные».</vt:lpstr>
      <vt:lpstr>Конкурс осенних шляп «Волшебница-осень!»</vt:lpstr>
      <vt:lpstr>Инсценировка сказок: «Репка»</vt:lpstr>
      <vt:lpstr>Наблюдение на участке за сезонными изменениями осенью. Уборка листьев на участке. (Приобщение к труду взрослых)</vt:lpstr>
      <vt:lpstr>Осенние стихи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«Краски осени»</dc:title>
  <dc:creator>Юля</dc:creator>
  <dc:description>http://propowerpoint.ru - Бесплатные шаблоны для презентаций. Полезные советы и уроки  _x000d__x000d_
PowerPoint .</dc:description>
  <cp:lastModifiedBy>Пользователь Windows</cp:lastModifiedBy>
  <cp:revision>48</cp:revision>
  <dcterms:created xsi:type="dcterms:W3CDTF">2016-10-16T13:24:41Z</dcterms:created>
  <dcterms:modified xsi:type="dcterms:W3CDTF">2018-11-10T16:18:12Z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00080002080000000000010243100207f8000400038000</vt:lpwstr>
  </property>
</Properties>
</file>