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443" r:id="rId3"/>
    <p:sldId id="257" r:id="rId4"/>
    <p:sldId id="464" r:id="rId5"/>
    <p:sldId id="450" r:id="rId6"/>
    <p:sldId id="465" r:id="rId7"/>
    <p:sldId id="451" r:id="rId8"/>
    <p:sldId id="466" r:id="rId9"/>
    <p:sldId id="452" r:id="rId10"/>
    <p:sldId id="475" r:id="rId11"/>
    <p:sldId id="468" r:id="rId12"/>
    <p:sldId id="454" r:id="rId13"/>
    <p:sldId id="445" r:id="rId14"/>
    <p:sldId id="446" r:id="rId15"/>
    <p:sldId id="460" r:id="rId16"/>
    <p:sldId id="260" r:id="rId17"/>
    <p:sldId id="471" r:id="rId18"/>
    <p:sldId id="449" r:id="rId19"/>
    <p:sldId id="448" r:id="rId20"/>
    <p:sldId id="469" r:id="rId21"/>
    <p:sldId id="263" r:id="rId22"/>
    <p:sldId id="474" r:id="rId23"/>
    <p:sldId id="421" r:id="rId24"/>
    <p:sldId id="435" r:id="rId25"/>
    <p:sldId id="472" r:id="rId26"/>
    <p:sldId id="409" r:id="rId27"/>
    <p:sldId id="470" r:id="rId28"/>
    <p:sldId id="367" r:id="rId29"/>
    <p:sldId id="456" r:id="rId30"/>
    <p:sldId id="457" r:id="rId31"/>
    <p:sldId id="458" r:id="rId32"/>
    <p:sldId id="361" r:id="rId33"/>
    <p:sldId id="473" r:id="rId34"/>
    <p:sldId id="362" r:id="rId35"/>
    <p:sldId id="358" r:id="rId36"/>
    <p:sldId id="308" r:id="rId37"/>
    <p:sldId id="359" r:id="rId38"/>
    <p:sldId id="461" r:id="rId39"/>
    <p:sldId id="360" r:id="rId40"/>
    <p:sldId id="423" r:id="rId41"/>
    <p:sldId id="424" r:id="rId42"/>
    <p:sldId id="438" r:id="rId43"/>
    <p:sldId id="459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1185" autoAdjust="0"/>
  </p:normalViewPr>
  <p:slideViewPr>
    <p:cSldViewPr>
      <p:cViewPr>
        <p:scale>
          <a:sx n="87" d="100"/>
          <a:sy n="87" d="100"/>
        </p:scale>
        <p:origin x="-145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33208-8DE8-44C3-92BD-192438EA3AC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73E5C-C5A7-4B4B-97FE-EFB09D089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7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29sar.schoolrm.ru/sveden/employees/11142/177311/" TargetMode="External"/><Relationship Id="rId2" Type="http://schemas.openxmlformats.org/officeDocument/2006/relationships/hyperlink" Target="http://ds72sar.schoolrm.ru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836875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783/78381a4f7c2074e93a10ac80a9e80341/4b50bca3faa4541e0e5be594b11be99c.docx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6898" y="349335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929066"/>
            <a:ext cx="550069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3688" y="1052736"/>
            <a:ext cx="5243489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-3525932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2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2899396"/>
            <a:ext cx="59307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Дата рождения: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26.04.1971 г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высшее, окончила МГПИ им. М.Е.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 в 1995   году по специальности «Олигофренопедагогика с </a:t>
            </a:r>
            <a:r>
              <a:rPr lang="ru-RU" b="1" i="1" dirty="0" err="1">
                <a:solidFill>
                  <a:srgbClr val="002060"/>
                </a:solidFill>
                <a:latin typeface="Times New Roman" pitchFamily="18" charset="0"/>
              </a:rPr>
              <a:t>доп.спец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. логопедия».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Стаж педагогической работы (по  специальности):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27 лет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Общий трудовой стаж: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33 года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b="1" i="1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высшая  кв. категория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</a:t>
            </a:r>
            <a:r>
              <a:rPr lang="ru-RU" b="1" i="1">
                <a:solidFill>
                  <a:srgbClr val="7030A0"/>
                </a:solidFill>
                <a:latin typeface="Times New Roman" pitchFamily="18" charset="0"/>
              </a:rPr>
              <a:t>: </a:t>
            </a:r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</a:rPr>
              <a:t>14.03.2018 год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7030A0"/>
                </a:solidFill>
                <a:latin typeface="Times New Roman" pitchFamily="18" charset="0"/>
              </a:rPr>
              <a:t>Наличие 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наград: </a:t>
            </a: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Нагрудный знак «Почётный работник воспитания и просвещения РФ»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Почетная </a:t>
            </a:r>
            <a:r>
              <a:rPr lang="ru-RU" b="1" i="1" dirty="0">
                <a:solidFill>
                  <a:srgbClr val="002060"/>
                </a:solidFill>
                <a:latin typeface="Times New Roman" pitchFamily="18" charset="0"/>
              </a:rPr>
              <a:t>грамота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Администрации городского округа Саранск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34382" y="1978029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ВЕРЕТЕННИКОВОЙ ОЛЬГИ ИВАНОВНЫ</a:t>
            </a:r>
            <a:endParaRPr lang="ru-RU" sz="1000" dirty="0">
              <a:solidFill>
                <a:srgbClr val="002060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учителя </a:t>
            </a:r>
            <a:r>
              <a:rPr lang="ru-RU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логопеда </a:t>
            </a:r>
            <a:endParaRPr lang="ru-RU" sz="1000" dirty="0">
              <a:solidFill>
                <a:srgbClr val="002060"/>
              </a:solidFill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lang="ru-RU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29 </a:t>
            </a:r>
            <a:r>
              <a:rPr lang="ru-RU" b="1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1400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21969" r="10826" b="26699"/>
          <a:stretch/>
        </p:blipFill>
        <p:spPr bwMode="auto">
          <a:xfrm flipH="1">
            <a:off x="6038272" y="3212976"/>
            <a:ext cx="2968554" cy="3421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2" t="1046" r="-8632" b="-1046"/>
          <a:stretch/>
        </p:blipFill>
        <p:spPr bwMode="auto">
          <a:xfrm>
            <a:off x="0" y="-1"/>
            <a:ext cx="5076422" cy="698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69124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6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93964"/>
            <a:ext cx="5063669" cy="6965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4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132856"/>
            <a:ext cx="7848872" cy="1122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9796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аттестация\скрины\Рисунок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39751" y="1"/>
            <a:ext cx="4607805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99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80" y="170405"/>
            <a:ext cx="8718036" cy="651718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950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48821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0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628800"/>
            <a:ext cx="8568952" cy="72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484784"/>
            <a:ext cx="85689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i="1" kern="5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Участие детей в </a:t>
            </a:r>
            <a:endParaRPr lang="ru-RU" sz="3600" b="1" i="1" kern="50" dirty="0">
              <a:solidFill>
                <a:srgbClr val="C00000"/>
              </a:solidFill>
              <a:latin typeface="Arial"/>
              <a:ea typeface="Times New Roman"/>
              <a:cs typeface="Times New Roman"/>
            </a:endParaRPr>
          </a:p>
          <a:p>
            <a:pPr algn="ctr"/>
            <a:r>
              <a:rPr lang="ru-RU" sz="3600" b="1" i="1" kern="50" dirty="0">
                <a:solidFill>
                  <a:srgbClr val="C00000"/>
                </a:solidFill>
                <a:latin typeface="Times New Roman"/>
                <a:ea typeface="Times New Roman"/>
              </a:rPr>
              <a:t>заочных олимпиадах, открытых конкурсах, конференциях, выставках, турнирах, соревнованиях</a:t>
            </a:r>
            <a:r>
              <a:rPr lang="ru-RU" alt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i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5157192"/>
            <a:ext cx="85689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kern="50" dirty="0" smtClean="0">
                <a:latin typeface="Times New Roman"/>
                <a:ea typeface="Times New Roman"/>
              </a:rPr>
              <a:t>победы </a:t>
            </a:r>
            <a:r>
              <a:rPr lang="ru-RU" b="1" i="1" kern="50" dirty="0">
                <a:latin typeface="Times New Roman"/>
                <a:ea typeface="Times New Roman"/>
              </a:rPr>
              <a:t>и призовые места в заочных/дистанционных мероприятиях  в сети «Интернет</a:t>
            </a:r>
            <a:r>
              <a:rPr lang="ru-RU" b="1" i="1" kern="50" dirty="0" smtClean="0">
                <a:latin typeface="Times New Roman"/>
                <a:ea typeface="Times New Roman"/>
              </a:rPr>
              <a:t>» -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1</a:t>
            </a:r>
            <a:r>
              <a:rPr lang="ru-RU" b="1" i="1" kern="50" dirty="0" smtClean="0"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b="1" i="1" kern="50" dirty="0" smtClean="0">
                <a:latin typeface="Times New Roman"/>
                <a:ea typeface="Times New Roman"/>
              </a:rPr>
              <a:t> победы </a:t>
            </a:r>
            <a:r>
              <a:rPr lang="ru-RU" b="1" i="1" kern="50" dirty="0">
                <a:latin typeface="Times New Roman"/>
                <a:ea typeface="Times New Roman"/>
              </a:rPr>
              <a:t>и призовые места в очных </a:t>
            </a:r>
            <a:r>
              <a:rPr lang="ru-RU" b="1" i="1" kern="50" dirty="0" smtClean="0">
                <a:latin typeface="Times New Roman"/>
                <a:ea typeface="Times New Roman"/>
              </a:rPr>
              <a:t>российских </a:t>
            </a:r>
            <a:r>
              <a:rPr lang="ru-RU" b="1" i="1" kern="50" dirty="0">
                <a:latin typeface="Times New Roman"/>
                <a:ea typeface="Times New Roman"/>
              </a:rPr>
              <a:t>мероприятиях </a:t>
            </a:r>
            <a:r>
              <a:rPr lang="ru-RU" b="1" i="1" kern="50" dirty="0" smtClean="0">
                <a:latin typeface="Times New Roman"/>
                <a:ea typeface="Times New Roman"/>
              </a:rPr>
              <a:t>–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2</a:t>
            </a:r>
            <a:r>
              <a:rPr lang="ru-RU" sz="2000" b="1" i="1" kern="50" dirty="0" smtClean="0">
                <a:latin typeface="Times New Roman"/>
                <a:ea typeface="Times New Roman"/>
              </a:rPr>
              <a:t> 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5162"/>
            <a:ext cx="4900629" cy="686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7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0"/>
            <a:ext cx="4843357" cy="68426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22579"/>
            <a:ext cx="4720718" cy="6813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3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260649"/>
            <a:ext cx="7558608" cy="3339806"/>
          </a:xfrm>
        </p:spPr>
        <p:txBody>
          <a:bodyPr>
            <a:normAutofit/>
          </a:bodyPr>
          <a:lstStyle/>
          <a:p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ea typeface="MS Gothic" charset="-128"/>
                <a:cs typeface="Lucida Sans Unicode"/>
              </a:rPr>
              <a:t>Представление собственного инновационного педагогического опыта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3886200"/>
            <a:ext cx="7776864" cy="1752600"/>
          </a:xfrm>
        </p:spPr>
        <p:txBody>
          <a:bodyPr>
            <a:normAutofit fontScale="70000" lnSpcReduction="20000"/>
          </a:bodyPr>
          <a:lstStyle/>
          <a:p>
            <a:pPr marL="342900" lvl="0" indent="-342900"/>
            <a:r>
              <a:rPr lang="ru-RU" altLang="ru-RU" b="1" kern="0" dirty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на сайте </a:t>
            </a:r>
            <a:r>
              <a:rPr lang="ru-RU" altLang="ru-RU" b="1" u="sng" kern="0" dirty="0" smtClean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  <a:hlinkClick r:id="rId2"/>
              </a:rPr>
              <a:t>ds29sar.schoolrm.ru</a:t>
            </a:r>
            <a: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  <a:t/>
            </a:r>
            <a:br>
              <a:rPr lang="ru-RU" altLang="ru-RU" b="1" u="sng" kern="0" dirty="0">
                <a:solidFill>
                  <a:srgbClr val="333333"/>
                </a:solidFill>
                <a:latin typeface="Bookman Old Style" panose="02050604050505020204" pitchFamily="18" charset="0"/>
                <a:cs typeface="Lucida Sans Unicode"/>
              </a:rPr>
            </a:br>
            <a:r>
              <a:rPr lang="ru-RU" altLang="ru-RU" b="1" kern="0" dirty="0">
                <a:solidFill>
                  <a:srgbClr val="C00000"/>
                </a:solidFill>
                <a:latin typeface="Bookman Old Style" panose="02050604050505020204" pitchFamily="18" charset="0"/>
                <a:cs typeface="Lucida Sans Unicode"/>
              </a:rPr>
              <a:t>ссылка:</a:t>
            </a:r>
          </a:p>
          <a:p>
            <a:pPr lvl="0" algn="l"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srgbClr val="00B050"/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/>
              </a:rPr>
              <a:t>https</a:t>
            </a:r>
            <a:r>
              <a:rPr lang="en-US" b="1" dirty="0">
                <a:solidFill>
                  <a:srgbClr val="00B050"/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/>
              </a:rPr>
              <a:t>://ds29sar.schoolrm.ru/sveden/employees/11142/177311</a:t>
            </a:r>
            <a:r>
              <a:rPr lang="en-US" b="1" dirty="0" smtClean="0">
                <a:solidFill>
                  <a:srgbClr val="00B050"/>
                </a:solidFill>
                <a:latin typeface="Bookman Old Style" panose="02050604050505020204" pitchFamily="18" charset="0"/>
                <a:ea typeface="Calibri"/>
                <a:cs typeface="Times New Roman"/>
                <a:hlinkClick r:id="rId3"/>
              </a:rPr>
              <a:t>/</a:t>
            </a:r>
            <a:endParaRPr lang="ru-RU" b="1" dirty="0" smtClean="0">
              <a:solidFill>
                <a:srgbClr val="00B050"/>
              </a:solidFill>
              <a:latin typeface="Bookman Old Style" panose="02050604050505020204" pitchFamily="18" charset="0"/>
              <a:ea typeface="Calibri"/>
              <a:cs typeface="Times New Roman"/>
            </a:endParaRPr>
          </a:p>
          <a:p>
            <a:pPr lvl="0" algn="l">
              <a:lnSpc>
                <a:spcPct val="115000"/>
              </a:lnSpc>
              <a:spcAft>
                <a:spcPts val="100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993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568952" cy="63488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08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132856"/>
            <a:ext cx="842493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altLang="ru-RU" sz="4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</a:p>
          <a:p>
            <a:pPr algn="ctr"/>
            <a:endParaRPr lang="ru-RU" alt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4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материалы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, прошедшие экспертизу на сайтах, порталах сети Интернет: публикаций – </a:t>
            </a:r>
            <a:r>
              <a:rPr lang="ru-RU" altLang="ru-RU" sz="2000" b="1" i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pPr algn="ctr"/>
            <a:r>
              <a:rPr lang="en-US" i="1" dirty="0">
                <a:hlinkClick r:id="rId2"/>
              </a:rPr>
              <a:t>http://</a:t>
            </a:r>
            <a:r>
              <a:rPr lang="en-US" i="1" dirty="0" smtClean="0">
                <a:hlinkClick r:id="rId2"/>
              </a:rPr>
              <a:t>www.maam.ru/users/836875</a:t>
            </a:r>
            <a:endParaRPr lang="ru-RU" i="1" dirty="0" smtClean="0"/>
          </a:p>
          <a:p>
            <a:pPr algn="ctr"/>
            <a:endParaRPr lang="ru-RU" i="1" dirty="0"/>
          </a:p>
          <a:p>
            <a:pPr algn="ctr"/>
            <a:endParaRPr lang="ru-RU" altLang="ru-RU" b="1" i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-188789"/>
            <a:ext cx="5122654" cy="7046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37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87" y="25925"/>
            <a:ext cx="438990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018" y="-5644"/>
            <a:ext cx="4500967" cy="68636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37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628800"/>
            <a:ext cx="8784976" cy="456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kern="50" dirty="0">
                <a:solidFill>
                  <a:srgbClr val="C00000"/>
                </a:solidFill>
                <a:latin typeface="Times New Roman"/>
                <a:ea typeface="Times New Roman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</a:t>
            </a:r>
            <a:r>
              <a:rPr lang="ru-RU" sz="3200" b="1" i="1" kern="50" dirty="0" smtClean="0">
                <a:solidFill>
                  <a:srgbClr val="C00000"/>
                </a:solidFill>
                <a:latin typeface="Times New Roman"/>
                <a:ea typeface="Times New Roman"/>
              </a:rPr>
              <a:t>)</a:t>
            </a:r>
          </a:p>
          <a:p>
            <a:pPr algn="ctr"/>
            <a:endParaRPr lang="ru-RU" altLang="ru-RU" b="1" u="sng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b="1" u="sng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b="1" u="sng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endParaRPr lang="ru-RU" altLang="ru-RU" b="1" u="sng" dirty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b="1" i="1" kern="50" dirty="0" smtClean="0">
                <a:latin typeface="Times New Roman"/>
                <a:ea typeface="Times New Roman"/>
              </a:rPr>
              <a:t>уровень </a:t>
            </a:r>
            <a:r>
              <a:rPr lang="ru-RU" b="1" i="1" kern="50" dirty="0">
                <a:latin typeface="Times New Roman"/>
                <a:ea typeface="Times New Roman"/>
              </a:rPr>
              <a:t>образовательной организации </a:t>
            </a:r>
            <a:r>
              <a:rPr lang="ru-RU" b="1" i="1" kern="50" dirty="0" smtClean="0">
                <a:latin typeface="Times New Roman"/>
                <a:ea typeface="Times New Roman"/>
              </a:rPr>
              <a:t>–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3</a:t>
            </a:r>
          </a:p>
          <a:p>
            <a:pPr algn="ctr"/>
            <a:r>
              <a:rPr lang="ru-RU" b="1" i="1" kern="50" dirty="0" smtClean="0">
                <a:latin typeface="Times New Roman"/>
                <a:ea typeface="Times New Roman"/>
              </a:rPr>
              <a:t>муниципальный уровень - 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2</a:t>
            </a:r>
            <a:r>
              <a:rPr lang="ru-RU" b="1" i="1" kern="50" dirty="0" smtClean="0">
                <a:latin typeface="Times New Roman"/>
                <a:ea typeface="Times New Roman"/>
              </a:rPr>
              <a:t> </a:t>
            </a:r>
            <a:endParaRPr lang="ru-RU" altLang="ru-RU" b="1" i="1" u="sng" dirty="0"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hlinkClick r:id="rId2"/>
            </a:endParaRPr>
          </a:p>
          <a:p>
            <a:pPr algn="ctr"/>
            <a:r>
              <a:rPr lang="ru-RU" b="1" i="1" kern="50" dirty="0" smtClean="0">
                <a:latin typeface="Times New Roman"/>
                <a:ea typeface="Times New Roman"/>
              </a:rPr>
              <a:t>республиканский </a:t>
            </a:r>
            <a:r>
              <a:rPr lang="ru-RU" b="1" i="1" kern="50" dirty="0">
                <a:latin typeface="Times New Roman"/>
                <a:ea typeface="Times New Roman"/>
              </a:rPr>
              <a:t>уровень </a:t>
            </a:r>
            <a:r>
              <a:rPr lang="ru-RU" b="1" i="1" kern="50" dirty="0" smtClean="0">
                <a:latin typeface="Times New Roman"/>
                <a:ea typeface="Times New Roman"/>
              </a:rPr>
              <a:t>–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3</a:t>
            </a:r>
            <a:r>
              <a:rPr lang="ru-RU" b="1" i="1" kern="50" dirty="0" smtClean="0"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b="1" i="1" kern="50" dirty="0" smtClean="0">
                <a:latin typeface="Times New Roman"/>
                <a:ea typeface="Times New Roman"/>
              </a:rPr>
              <a:t>международный </a:t>
            </a:r>
            <a:r>
              <a:rPr lang="ru-RU" b="1" i="1" kern="50" dirty="0">
                <a:latin typeface="Times New Roman"/>
                <a:ea typeface="Times New Roman"/>
              </a:rPr>
              <a:t>уровень </a:t>
            </a:r>
            <a:r>
              <a:rPr lang="ru-RU" b="1" i="1" kern="50" dirty="0" smtClean="0">
                <a:latin typeface="Times New Roman"/>
                <a:ea typeface="Times New Roman"/>
              </a:rPr>
              <a:t>–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1</a:t>
            </a:r>
            <a:r>
              <a:rPr lang="ru-RU" b="1" i="1" kern="50" dirty="0" smtClean="0">
                <a:latin typeface="Times New Roman"/>
                <a:ea typeface="Times New Roman"/>
              </a:rPr>
              <a:t>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500"/>
              </a:lnSpc>
            </a:pP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abotnik\Desktop\аттестация педагоги\2022-11-15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0"/>
            <a:ext cx="46591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2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1410"/>
            <a:ext cx="4860292" cy="68694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861578" cy="62646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63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02" y="0"/>
            <a:ext cx="4852445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9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503659" cy="63653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59" y="116633"/>
            <a:ext cx="4514470" cy="63806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5148064" y="3933056"/>
            <a:ext cx="144016" cy="144016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3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" y="32654"/>
            <a:ext cx="9075401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762321" cy="67309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5-конечная звезда 1"/>
          <p:cNvSpPr/>
          <p:nvPr/>
        </p:nvSpPr>
        <p:spPr>
          <a:xfrm>
            <a:off x="3059832" y="1124744"/>
            <a:ext cx="144016" cy="144016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16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2" y="31078"/>
            <a:ext cx="9068966" cy="6710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074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0882" y="1556792"/>
            <a:ext cx="8712967" cy="4267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kern="50" dirty="0">
                <a:solidFill>
                  <a:srgbClr val="C00000"/>
                </a:solidFill>
                <a:latin typeface="Times New Roman"/>
                <a:ea typeface="Times New Roman"/>
              </a:rPr>
              <a:t>Проведение открытых занятий, мастер-классов, мероприятий (очно</a:t>
            </a:r>
            <a:r>
              <a:rPr lang="ru-RU" sz="3600" b="1" i="1" kern="50" dirty="0" smtClean="0">
                <a:solidFill>
                  <a:srgbClr val="C00000"/>
                </a:solidFill>
                <a:latin typeface="Times New Roman"/>
                <a:ea typeface="Times New Roman"/>
              </a:rPr>
              <a:t>)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b="1" i="1" kern="5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b="1" i="1" kern="5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600" b="1" i="1" kern="5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b="1" i="1" kern="50" dirty="0">
                <a:solidFill>
                  <a:prstClr val="black"/>
                </a:solidFill>
                <a:latin typeface="Times New Roman"/>
                <a:ea typeface="Times New Roman"/>
              </a:rPr>
              <a:t>уровень образовательной организации – </a:t>
            </a:r>
            <a:r>
              <a:rPr lang="ru-RU" sz="2000" b="1" i="1" kern="50" dirty="0" smtClean="0">
                <a:solidFill>
                  <a:prstClr val="black"/>
                </a:solidFill>
                <a:latin typeface="Times New Roman"/>
                <a:ea typeface="Times New Roman"/>
              </a:rPr>
              <a:t>3</a:t>
            </a:r>
            <a:endParaRPr lang="ru-RU" sz="2000" b="1" i="1" kern="5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ru-RU" b="1" i="1" kern="50" dirty="0" smtClean="0">
                <a:solidFill>
                  <a:prstClr val="black"/>
                </a:solidFill>
                <a:latin typeface="Times New Roman"/>
                <a:ea typeface="Times New Roman"/>
              </a:rPr>
              <a:t>республиканский </a:t>
            </a:r>
            <a:r>
              <a:rPr lang="ru-RU" b="1" i="1" kern="50" dirty="0">
                <a:solidFill>
                  <a:prstClr val="black"/>
                </a:solidFill>
                <a:latin typeface="Times New Roman"/>
                <a:ea typeface="Times New Roman"/>
              </a:rPr>
              <a:t>уровень –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4</a:t>
            </a:r>
            <a:endParaRPr lang="ru-RU" sz="2000" b="1" i="1" kern="5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>
              <a:lnSpc>
                <a:spcPts val="1500"/>
              </a:lnSpc>
            </a:pPr>
            <a:endParaRPr lang="ru-RU" altLang="ru-RU" sz="2000" b="1" u="sng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>
              <a:lnSpc>
                <a:spcPts val="1500"/>
              </a:lnSpc>
            </a:pPr>
            <a:endParaRPr lang="ru-RU" altLang="ru-RU" sz="2000" b="1" dirty="0">
              <a:solidFill>
                <a:srgbClr val="0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44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botnik\Desktop\аттестация педагоги\2022-11-15\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93"/>
            <a:ext cx="4499992" cy="672977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20" y="0"/>
            <a:ext cx="478029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249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3" t="2408" r="2837" b="2772"/>
          <a:stretch/>
        </p:blipFill>
        <p:spPr bwMode="auto">
          <a:xfrm>
            <a:off x="22016" y="15176"/>
            <a:ext cx="4549983" cy="68428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679" y="0"/>
            <a:ext cx="442132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72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" y="83344"/>
            <a:ext cx="4643260" cy="67974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344"/>
            <a:ext cx="4427984" cy="6774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49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36912"/>
            <a:ext cx="77048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Наставничество</a:t>
            </a:r>
            <a:endParaRPr lang="ru-RU" sz="4400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abotnik\Desktop\аттестация педагоги\2022-11-15\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abotnik\Desktop\аттестация педагоги\2022-11-15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072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70603"/>
            <a:ext cx="5017962" cy="690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9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204864"/>
            <a:ext cx="85689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kern="50" dirty="0">
                <a:solidFill>
                  <a:srgbClr val="C00000"/>
                </a:solidFill>
                <a:latin typeface="Times New Roman"/>
                <a:ea typeface="Times New Roman"/>
              </a:rPr>
              <a:t>Участие педагога в профессиональных </a:t>
            </a:r>
            <a:r>
              <a:rPr lang="ru-RU" sz="3600" b="1" i="1" kern="50" dirty="0" smtClean="0">
                <a:solidFill>
                  <a:srgbClr val="C00000"/>
                </a:solidFill>
                <a:latin typeface="Times New Roman"/>
                <a:ea typeface="Times New Roman"/>
              </a:rPr>
              <a:t>конкурсах</a:t>
            </a:r>
          </a:p>
          <a:p>
            <a:pPr algn="ctr"/>
            <a:endParaRPr lang="ru-RU" sz="3600" b="1" i="1" kern="5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/>
            <a:endParaRPr lang="ru-RU" sz="3600" b="1" i="1" kern="5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/>
            <a:endParaRPr lang="ru-RU" sz="3600" b="1" i="1" kern="5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/>
            <a:endParaRPr lang="ru-RU" sz="3600" b="1" i="1" kern="50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i="1" kern="50" dirty="0" smtClean="0">
                <a:latin typeface="Times New Roman"/>
                <a:ea typeface="Times New Roman"/>
                <a:cs typeface="Times New Roman"/>
              </a:rPr>
              <a:t>победы </a:t>
            </a:r>
            <a:r>
              <a:rPr lang="ru-RU" b="1" i="1" kern="50" dirty="0">
                <a:latin typeface="Times New Roman"/>
                <a:ea typeface="Times New Roman"/>
                <a:cs typeface="Times New Roman"/>
              </a:rPr>
              <a:t>и призовые места в конкурсах на порталах сети Интернет</a:t>
            </a:r>
            <a:endParaRPr lang="ru-RU" b="1" i="1" kern="50" dirty="0">
              <a:latin typeface="Arial"/>
              <a:ea typeface="Times New Roman"/>
              <a:cs typeface="Times New Roman"/>
            </a:endParaRPr>
          </a:p>
          <a:p>
            <a:pPr algn="ctr"/>
            <a:r>
              <a:rPr lang="ru-RU" b="1" i="1" kern="50" dirty="0">
                <a:latin typeface="Times New Roman"/>
                <a:ea typeface="Times New Roman"/>
              </a:rPr>
              <a:t>различных уровней </a:t>
            </a:r>
            <a:r>
              <a:rPr lang="ru-RU" b="1" i="1" kern="50" dirty="0" smtClean="0">
                <a:latin typeface="Times New Roman"/>
                <a:ea typeface="Times New Roman"/>
              </a:rPr>
              <a:t>– </a:t>
            </a:r>
            <a:r>
              <a:rPr lang="ru-RU" sz="2000" b="1" i="1" kern="50" dirty="0" smtClean="0">
                <a:solidFill>
                  <a:srgbClr val="000099"/>
                </a:solidFill>
                <a:latin typeface="Times New Roman"/>
                <a:ea typeface="Times New Roman"/>
              </a:rPr>
              <a:t>1</a:t>
            </a:r>
            <a:r>
              <a:rPr lang="ru-RU" b="1" i="1" kern="50" dirty="0" smtClean="0">
                <a:latin typeface="Times New Roman"/>
                <a:ea typeface="Times New Roman"/>
              </a:rPr>
              <a:t> 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968551" cy="683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3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41" y="1072"/>
            <a:ext cx="4800457" cy="6784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352295"/>
            <a:ext cx="8352928" cy="86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5400" b="1" i="1" kern="50" dirty="0">
                <a:solidFill>
                  <a:srgbClr val="C00000"/>
                </a:solidFill>
                <a:latin typeface="Times New Roman"/>
                <a:ea typeface="Times New Roman"/>
              </a:rPr>
              <a:t>Награды и поощрения </a:t>
            </a:r>
            <a:endParaRPr lang="ru-RU" sz="5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398"/>
          <a:stretch/>
        </p:blipFill>
        <p:spPr bwMode="auto">
          <a:xfrm>
            <a:off x="0" y="188639"/>
            <a:ext cx="8989996" cy="61677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38275" y="-1000125"/>
            <a:ext cx="6267450" cy="8858250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8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412776"/>
            <a:ext cx="6408712" cy="2668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Соответствие </a:t>
            </a:r>
            <a:r>
              <a:rPr lang="ru-RU" sz="3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данных первичного обследования и диагноза перспективному плану индивидуальной или групповой коррекции </a:t>
            </a:r>
          </a:p>
        </p:txBody>
      </p:sp>
    </p:spTree>
    <p:extLst>
      <p:ext uri="{BB962C8B-B14F-4D97-AF65-F5344CB8AC3E}">
        <p14:creationId xmlns:p14="http://schemas.microsoft.com/office/powerpoint/2010/main" val="40851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59296"/>
            <a:ext cx="5017962" cy="6902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128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2132856"/>
            <a:ext cx="7056784" cy="215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Динамика продвижения </a:t>
            </a:r>
            <a:r>
              <a:rPr lang="ru-RU" sz="3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обучающихся  </a:t>
            </a:r>
            <a:r>
              <a:rPr lang="ru-RU" sz="36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 соответствии с перспективным планом коррекционной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12253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59"/>
            <a:ext cx="4550874" cy="6666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82" y="103159"/>
            <a:ext cx="4846464" cy="666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63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6854" y="2348880"/>
            <a:ext cx="7704856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</a:p>
        </p:txBody>
      </p:sp>
    </p:spTree>
    <p:extLst>
      <p:ext uri="{BB962C8B-B14F-4D97-AF65-F5344CB8AC3E}">
        <p14:creationId xmlns:p14="http://schemas.microsoft.com/office/powerpoint/2010/main" val="23306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2855</TotalTime>
  <Words>280</Words>
  <Application>Microsoft Office PowerPoint</Application>
  <PresentationFormat>Экран (4:3)</PresentationFormat>
  <Paragraphs>77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Презентация PowerPoint</vt:lpstr>
      <vt:lpstr>Представление собственного инновационного педагогического опыта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Воспитатель</cp:lastModifiedBy>
  <cp:revision>304</cp:revision>
  <dcterms:modified xsi:type="dcterms:W3CDTF">2022-12-21T14:50:11Z</dcterms:modified>
</cp:coreProperties>
</file>